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CO" dirty="0" smtClean="0">
                <a:ea typeface="ＭＳ Ｐゴシック" pitchFamily="34" charset="-128"/>
                <a:cs typeface="Arial" charset="0"/>
              </a:rPr>
              <a:t>UML: Unified Modeling Language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Lenguaje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gráfico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para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visualizar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especificar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construir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y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documentar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sistema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software</a:t>
            </a:r>
          </a:p>
          <a:p>
            <a:pPr lvl="1"/>
            <a:r>
              <a:rPr lang="en-US" altLang="es-CO" b="1" dirty="0" err="1" smtClean="0">
                <a:cs typeface="Arial" charset="0"/>
              </a:rPr>
              <a:t>Diagrama</a:t>
            </a:r>
            <a:r>
              <a:rPr lang="en-US" altLang="es-CO" b="1" dirty="0" smtClean="0">
                <a:cs typeface="Arial" charset="0"/>
              </a:rPr>
              <a:t> de </a:t>
            </a:r>
            <a:r>
              <a:rPr lang="en-US" altLang="es-CO" b="1" dirty="0" err="1" smtClean="0">
                <a:cs typeface="Arial" charset="0"/>
              </a:rPr>
              <a:t>clases</a:t>
            </a:r>
            <a:endParaRPr lang="en-US" altLang="es-CO" b="1" dirty="0" smtClean="0">
              <a:cs typeface="Arial" charset="0"/>
            </a:endParaRPr>
          </a:p>
          <a:p>
            <a:pPr lvl="1"/>
            <a:r>
              <a:rPr lang="en-US" altLang="es-CO" dirty="0" err="1" smtClean="0">
                <a:cs typeface="Arial" charset="0"/>
              </a:rPr>
              <a:t>Diagrama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casos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uso</a:t>
            </a:r>
            <a:endParaRPr lang="en-US" altLang="es-CO" dirty="0" smtClean="0"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...</a:t>
            </a:r>
            <a:endParaRPr lang="en-US" altLang="es-CO" dirty="0" smtClean="0"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7112"/>
            <a:ext cx="56880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Algoritmos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e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instrucciones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algoritmo</a:t>
            </a:r>
            <a:r>
              <a:rPr lang="en-US" altLang="es-CO" dirty="0" smtClean="0">
                <a:cs typeface="Arial" charset="0"/>
              </a:rPr>
              <a:t> se </a:t>
            </a:r>
            <a:r>
              <a:rPr lang="en-US" altLang="es-CO" dirty="0" err="1" smtClean="0">
                <a:cs typeface="Arial" charset="0"/>
              </a:rPr>
              <a:t>puede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ver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como</a:t>
            </a:r>
            <a:r>
              <a:rPr lang="en-US" altLang="es-CO" dirty="0" smtClean="0">
                <a:cs typeface="Arial" charset="0"/>
              </a:rPr>
              <a:t> la </a:t>
            </a:r>
            <a:r>
              <a:rPr lang="en-US" altLang="es-CO" dirty="0" err="1" smtClean="0">
                <a:cs typeface="Arial" charset="0"/>
              </a:rPr>
              <a:t>solución</a:t>
            </a:r>
            <a:r>
              <a:rPr lang="en-US" altLang="es-CO" dirty="0" smtClean="0">
                <a:cs typeface="Arial" charset="0"/>
              </a:rPr>
              <a:t> de un </a:t>
            </a:r>
            <a:r>
              <a:rPr lang="en-US" altLang="es-CO" dirty="0" err="1" smtClean="0">
                <a:cs typeface="Arial" charset="0"/>
              </a:rPr>
              <a:t>problema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muy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preciso</a:t>
            </a:r>
            <a:r>
              <a:rPr lang="en-US" altLang="es-CO" dirty="0" smtClean="0">
                <a:cs typeface="Arial" charset="0"/>
              </a:rPr>
              <a:t> y </a:t>
            </a:r>
            <a:r>
              <a:rPr lang="en-US" altLang="es-CO" dirty="0" err="1" smtClean="0">
                <a:cs typeface="Arial" charset="0"/>
              </a:rPr>
              <a:t>pequeño</a:t>
            </a:r>
            <a:r>
              <a:rPr lang="en-US" altLang="es-CO" dirty="0" smtClean="0">
                <a:cs typeface="Arial" charset="0"/>
              </a:rPr>
              <a:t> a </a:t>
            </a:r>
            <a:r>
              <a:rPr lang="en-US" altLang="es-CO" dirty="0" err="1" smtClean="0">
                <a:cs typeface="Arial" charset="0"/>
              </a:rPr>
              <a:t>través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serie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instrucciones</a:t>
            </a:r>
            <a:r>
              <a:rPr lang="en-US" altLang="es-CO" dirty="0" smtClean="0">
                <a:cs typeface="Arial" charset="0"/>
              </a:rPr>
              <a:t> (</a:t>
            </a:r>
            <a:r>
              <a:rPr lang="en-US" altLang="es-CO" dirty="0" err="1" smtClean="0">
                <a:cs typeface="Arial" charset="0"/>
              </a:rPr>
              <a:t>secuencia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ordenada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pasos</a:t>
            </a:r>
            <a:r>
              <a:rPr lang="en-US" altLang="es-CO" dirty="0" smtClean="0">
                <a:cs typeface="Arial" charset="0"/>
              </a:rPr>
              <a:t>)</a:t>
            </a: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dirty="0" err="1" smtClean="0">
                <a:cs typeface="Arial" charset="0"/>
              </a:rPr>
              <a:t>computador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ejecuta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algoritmo</a:t>
            </a:r>
            <a:r>
              <a:rPr lang="en-US" altLang="es-CO" dirty="0" smtClean="0">
                <a:cs typeface="Arial" charset="0"/>
              </a:rPr>
              <a:t> a </a:t>
            </a:r>
            <a:r>
              <a:rPr lang="en-US" altLang="es-CO" dirty="0" err="1" smtClean="0">
                <a:cs typeface="Arial" charset="0"/>
              </a:rPr>
              <a:t>través</a:t>
            </a:r>
            <a:r>
              <a:rPr lang="en-US" altLang="es-CO" dirty="0" smtClean="0">
                <a:cs typeface="Arial" charset="0"/>
              </a:rPr>
              <a:t> de un </a:t>
            </a:r>
            <a:r>
              <a:rPr lang="en-US" altLang="es-CO" dirty="0" err="1" smtClean="0">
                <a:cs typeface="Arial" charset="0"/>
              </a:rPr>
              <a:t>lenguaje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programación</a:t>
            </a:r>
            <a:endParaRPr lang="en-US" altLang="es-CO" dirty="0" smtClean="0"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programa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conjunto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algoritmos</a:t>
            </a:r>
            <a:endParaRPr lang="en-US" altLang="es-CO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Clases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y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objetos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instancia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clase</a:t>
            </a:r>
            <a:r>
              <a:rPr lang="en-US" altLang="es-CO" dirty="0" smtClean="0">
                <a:cs typeface="Arial" charset="0"/>
              </a:rPr>
              <a:t>. </a:t>
            </a:r>
          </a:p>
          <a:p>
            <a:pPr lvl="1"/>
            <a:r>
              <a:rPr lang="en-US" altLang="es-CO" dirty="0" smtClean="0">
                <a:cs typeface="Arial" charset="0"/>
              </a:rPr>
              <a:t>Una </a:t>
            </a:r>
            <a:r>
              <a:rPr lang="en-US" altLang="es-CO" b="1" dirty="0" err="1" smtClean="0">
                <a:cs typeface="Arial" charset="0"/>
              </a:rPr>
              <a:t>clase</a:t>
            </a:r>
            <a:r>
              <a:rPr lang="en-US" altLang="es-CO" dirty="0" smtClean="0">
                <a:cs typeface="Arial" charset="0"/>
              </a:rPr>
              <a:t> define un </a:t>
            </a:r>
            <a:r>
              <a:rPr lang="en-US" altLang="es-CO" dirty="0" err="1" smtClean="0">
                <a:cs typeface="Arial" charset="0"/>
              </a:rPr>
              <a:t>tipo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elementos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en</a:t>
            </a:r>
            <a:r>
              <a:rPr lang="en-US" altLang="es-CO" dirty="0" smtClean="0">
                <a:cs typeface="Arial" charset="0"/>
              </a:rPr>
              <a:t> el </a:t>
            </a:r>
            <a:r>
              <a:rPr lang="en-US" altLang="es-CO" dirty="0" err="1" smtClean="0">
                <a:cs typeface="Arial" charset="0"/>
              </a:rPr>
              <a:t>mundo</a:t>
            </a:r>
            <a:r>
              <a:rPr lang="en-US" altLang="es-CO" dirty="0" smtClean="0">
                <a:cs typeface="Arial" charset="0"/>
              </a:rPr>
              <a:t>, </a:t>
            </a:r>
            <a:r>
              <a:rPr lang="en-US" altLang="es-CO" dirty="0" err="1" smtClean="0">
                <a:cs typeface="Arial" charset="0"/>
              </a:rPr>
              <a:t>su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estructura</a:t>
            </a:r>
            <a:r>
              <a:rPr lang="en-US" altLang="es-CO" dirty="0" smtClean="0">
                <a:cs typeface="Arial" charset="0"/>
              </a:rPr>
              <a:t>.</a:t>
            </a: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representa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elemento</a:t>
            </a:r>
            <a:r>
              <a:rPr lang="en-US" altLang="es-CO" dirty="0" smtClean="0">
                <a:cs typeface="Arial" charset="0"/>
              </a:rPr>
              <a:t> individual</a:t>
            </a:r>
          </a:p>
          <a:p>
            <a:pPr lvl="1"/>
            <a:r>
              <a:rPr lang="en-US" altLang="es-CO" dirty="0" smtClean="0">
                <a:cs typeface="Arial" charset="0"/>
              </a:rPr>
              <a:t>El </a:t>
            </a:r>
            <a:r>
              <a:rPr lang="en-US" altLang="es-CO" b="1" dirty="0" err="1" smtClean="0">
                <a:cs typeface="Arial" charset="0"/>
              </a:rPr>
              <a:t>estado</a:t>
            </a:r>
            <a:r>
              <a:rPr lang="en-US" altLang="es-CO" b="1" dirty="0" smtClean="0">
                <a:cs typeface="Arial" charset="0"/>
              </a:rPr>
              <a:t> de 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el </a:t>
            </a:r>
            <a:r>
              <a:rPr lang="en-US" altLang="es-CO" dirty="0" err="1" smtClean="0">
                <a:cs typeface="Arial" charset="0"/>
              </a:rPr>
              <a:t>conjunto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valores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específicos</a:t>
            </a:r>
            <a:r>
              <a:rPr lang="en-US" altLang="es-CO" dirty="0" smtClean="0">
                <a:cs typeface="Arial" charset="0"/>
              </a:rPr>
              <a:t> que </a:t>
            </a:r>
            <a:r>
              <a:rPr lang="en-US" altLang="es-CO" dirty="0" err="1" smtClean="0">
                <a:cs typeface="Arial" charset="0"/>
              </a:rPr>
              <a:t>tienen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sus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atributos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en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estado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tiempo</a:t>
            </a:r>
            <a:r>
              <a:rPr lang="en-US" altLang="es-CO" dirty="0" smtClean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5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programa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es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conjunto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de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clases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asociadas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entre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sí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para resolver 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problema</a:t>
            </a:r>
            <a:endParaRPr lang="en-US" altLang="es-CO" sz="2800" dirty="0" smtClean="0">
              <a:cs typeface="Arial" charset="0"/>
            </a:endParaRPr>
          </a:p>
        </p:txBody>
      </p:sp>
      <p:pic>
        <p:nvPicPr>
          <p:cNvPr id="16388" name="Picture 6" descr="https://universidad-de-los-andes.gitbooks.io/fundamentos-de-programacion/content/Nivel1/img/Fig1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327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Instalar</a:t>
            </a:r>
            <a:r>
              <a:rPr lang="en-US" dirty="0" smtClean="0"/>
              <a:t> Java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Bajar</a:t>
            </a:r>
            <a:r>
              <a:rPr lang="en-US" dirty="0" smtClean="0"/>
              <a:t> el JDK de java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Seguir</a:t>
            </a:r>
            <a:r>
              <a:rPr lang="en-US" dirty="0" smtClean="0"/>
              <a:t> las </a:t>
            </a:r>
            <a:r>
              <a:rPr lang="en-US" dirty="0" err="1" smtClean="0"/>
              <a:t>instrucciones</a:t>
            </a:r>
            <a:r>
              <a:rPr lang="en-US" dirty="0" smtClean="0"/>
              <a:t> del </a:t>
            </a:r>
            <a:r>
              <a:rPr lang="en-US" dirty="0" err="1" smtClean="0"/>
              <a:t>instalador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la terminal de </a:t>
            </a:r>
            <a:r>
              <a:rPr lang="en-US" dirty="0" err="1" smtClean="0"/>
              <a:t>comandos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Comprobar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JAVA_HOME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Programa_001.java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JAVA_HOME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/>
              <a:t>variable de </a:t>
            </a:r>
            <a:r>
              <a:rPr lang="en-US" b="1" dirty="0" err="1" smtClean="0"/>
              <a:t>entorno</a:t>
            </a:r>
            <a:r>
              <a:rPr lang="en-US" b="1" dirty="0" smtClean="0"/>
              <a:t> </a:t>
            </a:r>
            <a:r>
              <a:rPr lang="en-US" dirty="0" smtClean="0"/>
              <a:t>que le dice al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b="1" dirty="0" err="1" smtClean="0"/>
              <a:t>buscar</a:t>
            </a:r>
            <a:r>
              <a:rPr lang="en-US" dirty="0" smtClean="0"/>
              <a:t> Java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avac</a:t>
            </a:r>
            <a:r>
              <a:rPr lang="en-US" dirty="0" smtClean="0"/>
              <a:t>: </a:t>
            </a:r>
            <a:r>
              <a:rPr lang="en-US" dirty="0" err="1" smtClean="0"/>
              <a:t>instrucción</a:t>
            </a:r>
            <a:r>
              <a:rPr lang="en-US" dirty="0" smtClean="0"/>
              <a:t> de java para </a:t>
            </a:r>
            <a:r>
              <a:rPr lang="en-US" b="1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6303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JAVA_HOME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  <a:noFill/>
        </p:spPr>
        <p:txBody>
          <a:bodyPr>
            <a:normAutofit/>
          </a:bodyPr>
          <a:lstStyle/>
          <a:p>
            <a:r>
              <a:rPr lang="en-US" sz="2800" dirty="0" smtClean="0">
                <a:cs typeface="Consolas" panose="020B0609020204030204" pitchFamily="49" charset="0"/>
              </a:rPr>
              <a:t>Si el </a:t>
            </a:r>
            <a:r>
              <a:rPr lang="en-US" sz="2800" dirty="0" err="1" smtClean="0">
                <a:cs typeface="Consolas" panose="020B0609020204030204" pitchFamily="49" charset="0"/>
              </a:rPr>
              <a:t>sistema</a:t>
            </a:r>
            <a:r>
              <a:rPr lang="en-US" sz="2800" dirty="0" smtClean="0">
                <a:cs typeface="Consolas" panose="020B0609020204030204" pitchFamily="49" charset="0"/>
              </a:rPr>
              <a:t> no </a:t>
            </a:r>
            <a:r>
              <a:rPr lang="en-US" sz="2800" dirty="0" err="1" smtClean="0">
                <a:cs typeface="Consolas" panose="020B0609020204030204" pitchFamily="49" charset="0"/>
              </a:rPr>
              <a:t>tiene</a:t>
            </a:r>
            <a:r>
              <a:rPr lang="en-US" sz="2800" dirty="0" smtClean="0">
                <a:cs typeface="Consolas" panose="020B0609020204030204" pitchFamily="49" charset="0"/>
              </a:rPr>
              <a:t> las variables de </a:t>
            </a:r>
            <a:r>
              <a:rPr lang="en-US" sz="2800" dirty="0" err="1" smtClean="0">
                <a:cs typeface="Consolas" panose="020B0609020204030204" pitchFamily="49" charset="0"/>
              </a:rPr>
              <a:t>entorno</a:t>
            </a:r>
            <a:r>
              <a:rPr lang="en-US" sz="2800" dirty="0" smtClean="0"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cs typeface="Consolas" panose="020B0609020204030204" pitchFamily="49" charset="0"/>
              </a:rPr>
              <a:t>configuradas</a:t>
            </a:r>
            <a:r>
              <a:rPr lang="en-US" sz="2800" dirty="0" smtClean="0">
                <a:cs typeface="Consolas" panose="020B0609020204030204" pitchFamily="49" charset="0"/>
              </a:rPr>
              <a:t>, se </a:t>
            </a:r>
            <a:r>
              <a:rPr lang="en-US" sz="2800" dirty="0" err="1" smtClean="0">
                <a:cs typeface="Consolas" panose="020B0609020204030204" pitchFamily="49" charset="0"/>
              </a:rPr>
              <a:t>agrega</a:t>
            </a:r>
            <a:r>
              <a:rPr lang="en-US" sz="2800" dirty="0" smtClean="0">
                <a:cs typeface="Consolas" panose="020B0609020204030204" pitchFamily="49" charset="0"/>
              </a:rPr>
              <a:t> el </a:t>
            </a:r>
            <a:r>
              <a:rPr lang="en-US" sz="2800" dirty="0" err="1" smtClean="0">
                <a:cs typeface="Consolas" panose="020B0609020204030204" pitchFamily="49" charset="0"/>
              </a:rPr>
              <a:t>java_home</a:t>
            </a:r>
            <a:r>
              <a:rPr lang="en-US" sz="2800" dirty="0" smtClean="0">
                <a:cs typeface="Consolas" panose="020B0609020204030204" pitchFamily="49" charset="0"/>
              </a:rPr>
              <a:t> de la </a:t>
            </a:r>
            <a:r>
              <a:rPr lang="en-US" sz="2800" dirty="0" err="1" smtClean="0">
                <a:cs typeface="Consolas" panose="020B0609020204030204" pitchFamily="49" charset="0"/>
              </a:rPr>
              <a:t>siguiente</a:t>
            </a:r>
            <a:r>
              <a:rPr lang="en-US" sz="2800" dirty="0" smtClean="0"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cs typeface="Consolas" panose="020B0609020204030204" pitchFamily="49" charset="0"/>
              </a:rPr>
              <a:t>manera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3724287"/>
            <a:ext cx="648072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JAVA_HOME = C:\Program Files\Java\jdk1.7.0_17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PATH = %PATH%;%JAVA_HOME%\bin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Programa_001.java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Compilarlo</a:t>
            </a:r>
            <a:r>
              <a:rPr lang="en-US" dirty="0" smtClean="0"/>
              <a:t> con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2276872"/>
            <a:ext cx="633670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Programa_001{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5 + 3;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6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Programa_002.java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Compilarlo</a:t>
            </a:r>
            <a:r>
              <a:rPr lang="en-US" dirty="0" smtClean="0"/>
              <a:t> con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00" y="2278895"/>
            <a:ext cx="748883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Programa_002{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Ingrese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String input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 + input);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CO" dirty="0"/>
              <a:t>¿Qué es la ingeniería de Sistemas?</a:t>
            </a:r>
          </a:p>
          <a:p>
            <a:r>
              <a:rPr lang="es-CO" dirty="0"/>
              <a:t>¿Qué es un computador?</a:t>
            </a:r>
          </a:p>
          <a:p>
            <a:r>
              <a:rPr lang="es-CO" dirty="0"/>
              <a:t>¿Qué es un lenguaje de programación</a:t>
            </a:r>
            <a:r>
              <a:rPr lang="es-CO" dirty="0" smtClean="0"/>
              <a:t>?</a:t>
            </a:r>
          </a:p>
          <a:p>
            <a:r>
              <a:rPr lang="es-CO" dirty="0" smtClean="0"/>
              <a:t>¿Cómo se hace un programa?</a:t>
            </a:r>
            <a:endParaRPr lang="es-CO" dirty="0" smtClean="0"/>
          </a:p>
          <a:p>
            <a:r>
              <a:rPr lang="es-CO" dirty="0" smtClean="0"/>
              <a:t>¿Orientación a Objetos?</a:t>
            </a:r>
          </a:p>
          <a:p>
            <a:r>
              <a:rPr lang="es-CO" dirty="0" smtClean="0"/>
              <a:t>UML: </a:t>
            </a:r>
            <a:r>
              <a:rPr lang="es-CO" dirty="0" err="1" smtClean="0"/>
              <a:t>Unified</a:t>
            </a:r>
            <a:r>
              <a:rPr lang="es-CO" dirty="0" smtClean="0"/>
              <a:t> </a:t>
            </a:r>
            <a:r>
              <a:rPr lang="es-CO" dirty="0" err="1" smtClean="0"/>
              <a:t>Modeling</a:t>
            </a:r>
            <a:r>
              <a:rPr lang="es-CO" dirty="0" smtClean="0"/>
              <a:t> </a:t>
            </a:r>
            <a:r>
              <a:rPr lang="es-CO" dirty="0" err="1" smtClean="0"/>
              <a:t>Language</a:t>
            </a:r>
            <a:endParaRPr lang="es-CO" dirty="0" smtClean="0"/>
          </a:p>
          <a:p>
            <a:r>
              <a:rPr lang="es-CO" dirty="0" smtClean="0"/>
              <a:t>Elementos de un programa</a:t>
            </a:r>
          </a:p>
          <a:p>
            <a:r>
              <a:rPr lang="es-CO" dirty="0" smtClean="0"/>
              <a:t>Práctica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Ingeniería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Ingeniero -&gt; </a:t>
            </a:r>
            <a:r>
              <a:rPr lang="es-CO" dirty="0" err="1"/>
              <a:t>Engineer</a:t>
            </a:r>
            <a:r>
              <a:rPr lang="es-CO" dirty="0"/>
              <a:t> (hombre de la máquina). </a:t>
            </a:r>
            <a:r>
              <a:rPr lang="es-CO" i="1" dirty="0" err="1"/>
              <a:t>Ingenium</a:t>
            </a:r>
            <a:r>
              <a:rPr lang="es-CO" i="1" dirty="0"/>
              <a:t> </a:t>
            </a:r>
            <a:r>
              <a:rPr lang="es-CO" dirty="0"/>
              <a:t>(lat. producir, engendrar”)</a:t>
            </a:r>
          </a:p>
          <a:p>
            <a:r>
              <a:rPr lang="es-CO" dirty="0"/>
              <a:t>Sistema -&gt; </a:t>
            </a:r>
            <a:r>
              <a:rPr lang="es-CO" i="1" dirty="0" err="1"/>
              <a:t>systema</a:t>
            </a:r>
            <a:r>
              <a:rPr lang="es-CO" dirty="0"/>
              <a:t> (lat. unión de cosas de una manera organizada)</a:t>
            </a:r>
          </a:p>
          <a:p>
            <a:r>
              <a:rPr lang="es-CO" dirty="0"/>
              <a:t>Un I</a:t>
            </a:r>
            <a:r>
              <a:rPr lang="es-CO" dirty="0" smtClean="0"/>
              <a:t>ngeniero de Sistemas:</a:t>
            </a:r>
            <a:endParaRPr lang="es-CO" dirty="0"/>
          </a:p>
          <a:p>
            <a:pPr lvl="1" fontAlgn="base"/>
            <a:r>
              <a:rPr lang="es-CO" dirty="0"/>
              <a:t>Soluciona problemas</a:t>
            </a:r>
          </a:p>
          <a:p>
            <a:pPr lvl="1" fontAlgn="base"/>
            <a:r>
              <a:rPr lang="es-CO" dirty="0"/>
              <a:t>Convierte una idea en realidad</a:t>
            </a:r>
          </a:p>
          <a:p>
            <a:pPr lvl="1" fontAlgn="base"/>
            <a:r>
              <a:rPr lang="es-CO" dirty="0"/>
              <a:t>Aplica el ingenio y la inventiva para desarrollar una actividad</a:t>
            </a:r>
          </a:p>
          <a:p>
            <a:pPr lvl="1" fontAlgn="base"/>
            <a:r>
              <a:rPr lang="es-CO" dirty="0"/>
              <a:t>Transforma la realidad para resolver un </a:t>
            </a:r>
            <a:r>
              <a:rPr lang="es-CO" dirty="0" smtClean="0"/>
              <a:t>problema</a:t>
            </a:r>
          </a:p>
          <a:p>
            <a:pPr lvl="1" fontAlgn="base"/>
            <a:r>
              <a:rPr lang="es-CO" dirty="0" smtClean="0"/>
              <a:t>Una de sus herramientas es el computador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8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c</a:t>
            </a:r>
            <a:r>
              <a:rPr lang="en-US" i="1" dirty="0" err="1" smtClean="0"/>
              <a:t>omputare</a:t>
            </a:r>
            <a:r>
              <a:rPr lang="en-US" dirty="0" smtClean="0"/>
              <a:t> lat. </a:t>
            </a:r>
            <a:r>
              <a:rPr lang="en-US" dirty="0" err="1" smtClean="0"/>
              <a:t>Calcular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b="1" dirty="0" err="1" smtClean="0"/>
              <a:t>algoritmos</a:t>
            </a:r>
            <a:r>
              <a:rPr lang="en-US" dirty="0" smtClean="0"/>
              <a:t> para </a:t>
            </a:r>
            <a:r>
              <a:rPr lang="en-US" dirty="0" err="1" smtClean="0"/>
              <a:t>transformar</a:t>
            </a:r>
            <a:r>
              <a:rPr lang="en-US" dirty="0" smtClean="0"/>
              <a:t> </a:t>
            </a:r>
            <a:r>
              <a:rPr lang="en-US" b="1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err="1" smtClean="0"/>
              <a:t>información</a:t>
            </a:r>
            <a:endParaRPr lang="en-US" b="1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b="1" dirty="0" smtClean="0"/>
              <a:t>hardware</a:t>
            </a:r>
            <a:r>
              <a:rPr lang="en-US" dirty="0" smtClean="0"/>
              <a:t> y </a:t>
            </a:r>
            <a:r>
              <a:rPr lang="en-US" b="1" dirty="0" smtClean="0"/>
              <a:t>software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concepto</a:t>
            </a:r>
            <a:r>
              <a:rPr lang="en-US" dirty="0" smtClean="0"/>
              <a:t> de “</a:t>
            </a:r>
            <a:r>
              <a:rPr lang="en-US" dirty="0" err="1" smtClean="0"/>
              <a:t>Máquina</a:t>
            </a:r>
            <a:r>
              <a:rPr lang="en-US" dirty="0" smtClean="0"/>
              <a:t> de Turing”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40768"/>
            <a:ext cx="1728192" cy="2025225"/>
          </a:xfrm>
        </p:spPr>
      </p:pic>
      <p:sp>
        <p:nvSpPr>
          <p:cNvPr id="6" name="Rectangle 5"/>
          <p:cNvSpPr/>
          <p:nvPr/>
        </p:nvSpPr>
        <p:spPr>
          <a:xfrm>
            <a:off x="0" y="5733256"/>
            <a:ext cx="900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1. http</a:t>
            </a:r>
            <a:r>
              <a:rPr lang="en-US" sz="1100" dirty="0"/>
              <a:t>://imageenvision.com/sm/0025-0802-2114-3658_clip_art_graphic_of_a_calculator_cartoon_character_flexing_his_arm_muscles.jpg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22858"/>
            <a:ext cx="8208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2. http</a:t>
            </a:r>
            <a:r>
              <a:rPr lang="en-US" sz="1100" dirty="0"/>
              <a:t>://www.worldofcomputing.net/wp-content/uploads/2013/01/turingMachine.gif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9000"/>
            <a:ext cx="2952328" cy="2022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2320" y="32018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952110" y="51897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14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r>
              <a:rPr lang="en-US" dirty="0" smtClean="0"/>
              <a:t> </a:t>
            </a:r>
            <a:r>
              <a:rPr lang="en-US" dirty="0" err="1" smtClean="0"/>
              <a:t>funcionan</a:t>
            </a:r>
            <a:r>
              <a:rPr lang="en-US" dirty="0" smtClean="0"/>
              <a:t> con </a:t>
            </a:r>
            <a:r>
              <a:rPr lang="en-US" b="1" dirty="0" err="1" smtClean="0"/>
              <a:t>transistores</a:t>
            </a:r>
            <a:endParaRPr lang="en-US" b="1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la </a:t>
            </a:r>
            <a:r>
              <a:rPr lang="en-US" b="1" dirty="0" err="1" smtClean="0"/>
              <a:t>arquitectura</a:t>
            </a:r>
            <a:r>
              <a:rPr lang="en-US" b="1" dirty="0" smtClean="0"/>
              <a:t> de Von Neumann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controlan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b="1" dirty="0" err="1" smtClean="0"/>
              <a:t>lenguaje</a:t>
            </a:r>
            <a:r>
              <a:rPr lang="en-US" b="1" dirty="0" smtClean="0"/>
              <a:t> de </a:t>
            </a:r>
            <a:r>
              <a:rPr lang="en-US" b="1" dirty="0" err="1" smtClean="0"/>
              <a:t>programación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56792"/>
            <a:ext cx="4038600" cy="3846766"/>
          </a:xfrm>
        </p:spPr>
      </p:pic>
      <p:sp>
        <p:nvSpPr>
          <p:cNvPr id="7" name="Rectangle 6"/>
          <p:cNvSpPr/>
          <p:nvPr/>
        </p:nvSpPr>
        <p:spPr>
          <a:xfrm>
            <a:off x="0" y="5880458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https://upload.wikimedia.org/wikipedia/commons/thumb/8/84/Von_Neumann_architecture.svg/2000px-Von_Neumann_architecture.svg.png</a:t>
            </a:r>
          </a:p>
        </p:txBody>
      </p:sp>
    </p:spTree>
    <p:extLst>
      <p:ext uri="{BB962C8B-B14F-4D97-AF65-F5344CB8AC3E}">
        <p14:creationId xmlns:p14="http://schemas.microsoft.com/office/powerpoint/2010/main" val="974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Programa</a:t>
            </a:r>
            <a:r>
              <a:rPr lang="en-US" dirty="0" smtClean="0"/>
              <a:t>: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dirigir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b="1" dirty="0" err="1" smtClean="0"/>
              <a:t>Lenguaje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 + </a:t>
            </a:r>
            <a:r>
              <a:rPr lang="en-US" dirty="0" err="1" smtClean="0"/>
              <a:t>semántica</a:t>
            </a:r>
            <a:endParaRPr lang="en-US" dirty="0" smtClean="0"/>
          </a:p>
          <a:p>
            <a:r>
              <a:rPr lang="en-US" b="1" dirty="0" err="1" smtClean="0"/>
              <a:t>Compilar</a:t>
            </a:r>
            <a:r>
              <a:rPr lang="en-US" b="1" dirty="0" smtClean="0"/>
              <a:t>: </a:t>
            </a:r>
            <a:r>
              <a:rPr lang="en-US" dirty="0" err="1" smtClean="0"/>
              <a:t>Traducir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t="6988" r="13542" b="6978"/>
          <a:stretch/>
        </p:blipFill>
        <p:spPr>
          <a:xfrm>
            <a:off x="6084168" y="1484784"/>
            <a:ext cx="1836234" cy="1672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69042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http://www.bruzed.com/wp-content/uploads/2008/12/musicbox0.jpg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06" y="3212976"/>
            <a:ext cx="3221758" cy="2808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936069"/>
            <a:ext cx="2714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http://imgs.xkcd.com/comics/compiling.png</a:t>
            </a:r>
          </a:p>
        </p:txBody>
      </p:sp>
    </p:spTree>
    <p:extLst>
      <p:ext uri="{BB962C8B-B14F-4D97-AF65-F5344CB8AC3E}">
        <p14:creationId xmlns:p14="http://schemas.microsoft.com/office/powerpoint/2010/main" val="40437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116613" cy="4525963"/>
          </a:xfrm>
        </p:spPr>
      </p:pic>
      <p:sp>
        <p:nvSpPr>
          <p:cNvPr id="7" name="Rectangle 6"/>
          <p:cNvSpPr/>
          <p:nvPr/>
        </p:nvSpPr>
        <p:spPr>
          <a:xfrm>
            <a:off x="0" y="5949280"/>
            <a:ext cx="6876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http://freedev.info/wp-content/uploads/2015/10/the-evolution-of-programming-languages.jpg</a:t>
            </a:r>
          </a:p>
        </p:txBody>
      </p:sp>
    </p:spTree>
    <p:extLst>
      <p:ext uri="{BB962C8B-B14F-4D97-AF65-F5344CB8AC3E}">
        <p14:creationId xmlns:p14="http://schemas.microsoft.com/office/powerpoint/2010/main" val="35786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5" descr="https://universidad-de-los-andes.gitbooks.io/fundamentos-de-programacion/content/Nivel1/img/Fig1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3805"/>
          <a:stretch/>
        </p:blipFill>
        <p:spPr bwMode="auto">
          <a:xfrm>
            <a:off x="1147357" y="1215038"/>
            <a:ext cx="6912768" cy="47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949280"/>
            <a:ext cx="939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https://universidad-de-los-andes.gitbooks.io/fundamentos-de-programacion/content/Nivel1/3_ProblemasYSoluciones.html</a:t>
            </a:r>
          </a:p>
        </p:txBody>
      </p:sp>
    </p:spTree>
    <p:extLst>
      <p:ext uri="{BB962C8B-B14F-4D97-AF65-F5344CB8AC3E}">
        <p14:creationId xmlns:p14="http://schemas.microsoft.com/office/powerpoint/2010/main" val="9358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Orientación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b="1" dirty="0" err="1" smtClean="0"/>
              <a:t>Lenguajes</a:t>
            </a:r>
            <a:r>
              <a:rPr lang="en-US" b="1" dirty="0" smtClean="0"/>
              <a:t> </a:t>
            </a:r>
            <a:r>
              <a:rPr lang="en-US" b="1" dirty="0" err="1" smtClean="0"/>
              <a:t>procedimentales</a:t>
            </a:r>
            <a:endParaRPr lang="en-US" b="1" dirty="0" smtClean="0"/>
          </a:p>
          <a:p>
            <a:pPr lvl="1"/>
            <a:r>
              <a:rPr lang="en-US" dirty="0" err="1" smtClean="0"/>
              <a:t>Descripción</a:t>
            </a:r>
            <a:r>
              <a:rPr lang="en-US" dirty="0" smtClean="0"/>
              <a:t> del </a:t>
            </a:r>
            <a:r>
              <a:rPr lang="en-US" dirty="0" err="1" smtClean="0"/>
              <a:t>paso</a:t>
            </a:r>
            <a:r>
              <a:rPr lang="en-US" dirty="0" smtClean="0"/>
              <a:t> a </a:t>
            </a:r>
            <a:r>
              <a:rPr lang="en-US" dirty="0" err="1" smtClean="0"/>
              <a:t>paso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estructurada</a:t>
            </a:r>
            <a:endParaRPr lang="en-US" dirty="0" smtClean="0"/>
          </a:p>
          <a:p>
            <a:r>
              <a:rPr lang="en-US" b="1" dirty="0" err="1" smtClean="0"/>
              <a:t>Programación</a:t>
            </a:r>
            <a:r>
              <a:rPr lang="en-US" b="1" dirty="0" smtClean="0"/>
              <a:t> </a:t>
            </a:r>
            <a:r>
              <a:rPr lang="en-US" b="1" dirty="0" err="1" smtClean="0"/>
              <a:t>orientada</a:t>
            </a:r>
            <a:r>
              <a:rPr lang="en-US" b="1" dirty="0" smtClean="0"/>
              <a:t> a </a:t>
            </a:r>
            <a:r>
              <a:rPr lang="en-US" b="1" dirty="0" err="1" smtClean="0"/>
              <a:t>objetos</a:t>
            </a:r>
            <a:endParaRPr lang="en-US" b="1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métodos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b="1" dirty="0" err="1" smtClean="0"/>
              <a:t>encapsulados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b="1" dirty="0" err="1" smtClean="0"/>
              <a:t>objeto</a:t>
            </a:r>
            <a:endParaRPr lang="en-US" b="1" dirty="0" smtClean="0"/>
          </a:p>
          <a:p>
            <a:pPr lvl="1"/>
            <a:r>
              <a:rPr lang="en-US" dirty="0" smtClean="0"/>
              <a:t>Un </a:t>
            </a:r>
            <a:r>
              <a:rPr lang="en-US" b="1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clase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34220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604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Fundamentos de programación</vt:lpstr>
      <vt:lpstr>Agenda</vt:lpstr>
      <vt:lpstr>¿Qué es la Ingeniería de Sistemas?</vt:lpstr>
      <vt:lpstr>¿Qué es un computador?</vt:lpstr>
      <vt:lpstr>¿Qué es un computador?</vt:lpstr>
      <vt:lpstr>¿Qué es un lenguaje de programación?</vt:lpstr>
      <vt:lpstr>¿Qué es un lenguaje de programación?</vt:lpstr>
      <vt:lpstr>¿Cómo se hace un programa?</vt:lpstr>
      <vt:lpstr>¿Orientación a objetos?</vt:lpstr>
      <vt:lpstr>UML: Unified Modeling Language</vt:lpstr>
      <vt:lpstr>Elementos de un Programa</vt:lpstr>
      <vt:lpstr>Elementos de un Programa</vt:lpstr>
      <vt:lpstr>Elementos de un Programa</vt:lpstr>
      <vt:lpstr>Práctica</vt:lpstr>
      <vt:lpstr>JAVA_HOME</vt:lpstr>
      <vt:lpstr>set JAVA_HOME</vt:lpstr>
      <vt:lpstr>Compilar un programa de java</vt:lpstr>
      <vt:lpstr>Compilar un programa de java</vt:lpstr>
      <vt:lpstr>¿Preguntas?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done</cp:lastModifiedBy>
  <cp:revision>29</cp:revision>
  <dcterms:created xsi:type="dcterms:W3CDTF">2016-07-19T14:59:43Z</dcterms:created>
  <dcterms:modified xsi:type="dcterms:W3CDTF">2016-07-19T17:34:02Z</dcterms:modified>
</cp:coreProperties>
</file>