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72" r:id="rId7"/>
    <p:sldId id="261" r:id="rId8"/>
    <p:sldId id="262" r:id="rId9"/>
    <p:sldId id="264" r:id="rId10"/>
    <p:sldId id="266" r:id="rId11"/>
    <p:sldId id="275" r:id="rId12"/>
    <p:sldId id="268" r:id="rId13"/>
    <p:sldId id="260" r:id="rId14"/>
    <p:sldId id="277" r:id="rId15"/>
    <p:sldId id="276" r:id="rId16"/>
    <p:sldId id="274" r:id="rId17"/>
    <p:sldId id="270" r:id="rId18"/>
    <p:sldId id="269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06"/>
    <a:srgbClr val="9EC93B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y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9206"/>
          <a:stretch/>
        </p:blipFill>
        <p:spPr>
          <a:xfrm>
            <a:off x="545976" y="2106894"/>
            <a:ext cx="2438400" cy="21465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19600" y="2256635"/>
            <a:ext cx="2016224" cy="165618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648" y="2256635"/>
            <a:ext cx="104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:</a:t>
            </a:r>
            <a:r>
              <a:rPr lang="en-US" sz="1400" u="sng" dirty="0" err="1" smtClean="0"/>
              <a:t>Empleado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63616" y="2760691"/>
            <a:ext cx="1716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nombre </a:t>
            </a:r>
            <a:r>
              <a:rPr lang="en-US" sz="1400" dirty="0" smtClean="0"/>
              <a:t>= “</a:t>
            </a:r>
            <a:r>
              <a:rPr lang="en-US" sz="1400" dirty="0"/>
              <a:t>J</a:t>
            </a:r>
            <a:r>
              <a:rPr lang="en-US" sz="1400" dirty="0" smtClean="0"/>
              <a:t>uan”</a:t>
            </a:r>
          </a:p>
          <a:p>
            <a:r>
              <a:rPr lang="es-ES_tradnl" sz="1400" dirty="0" smtClean="0"/>
              <a:t>apellido </a:t>
            </a:r>
            <a:r>
              <a:rPr lang="en-US" sz="1400" dirty="0" smtClean="0"/>
              <a:t>= “Ruiz”</a:t>
            </a:r>
          </a:p>
          <a:p>
            <a:r>
              <a:rPr lang="tr-TR" sz="1400" dirty="0" err="1" smtClean="0"/>
              <a:t>salario</a:t>
            </a:r>
            <a:r>
              <a:rPr lang="en-US" sz="1400" dirty="0" smtClean="0"/>
              <a:t>   = 2000000</a:t>
            </a:r>
          </a:p>
          <a:p>
            <a:r>
              <a:rPr lang="en-US" sz="1400" dirty="0" err="1" smtClean="0"/>
              <a:t>sexo</a:t>
            </a:r>
            <a:r>
              <a:rPr lang="en-US" sz="1400" dirty="0" smtClean="0"/>
              <a:t>      = 1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19600" y="2616675"/>
            <a:ext cx="2016224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799767" y="3425382"/>
            <a:ext cx="2016224" cy="165618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1815" y="3425382"/>
            <a:ext cx="104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:</a:t>
            </a:r>
            <a:r>
              <a:rPr lang="en-US" sz="1400" u="sng" dirty="0" err="1" smtClean="0"/>
              <a:t>Empleado</a:t>
            </a:r>
            <a:endParaRPr lang="en-US" sz="1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943783" y="3929438"/>
            <a:ext cx="1683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nombre </a:t>
            </a:r>
            <a:r>
              <a:rPr lang="en-US" sz="1400" dirty="0" smtClean="0"/>
              <a:t>= </a:t>
            </a:r>
            <a:r>
              <a:rPr lang="en-US" sz="1400" dirty="0" smtClean="0"/>
              <a:t>“Carolina”</a:t>
            </a:r>
            <a:endParaRPr lang="en-US" sz="1400" dirty="0" smtClean="0"/>
          </a:p>
          <a:p>
            <a:r>
              <a:rPr lang="es-ES_tradnl" sz="1400" dirty="0" smtClean="0"/>
              <a:t>apellido </a:t>
            </a:r>
            <a:r>
              <a:rPr lang="en-US" sz="1400" dirty="0" smtClean="0"/>
              <a:t>= </a:t>
            </a:r>
            <a:r>
              <a:rPr lang="en-US" sz="1400" dirty="0" smtClean="0"/>
              <a:t>“</a:t>
            </a:r>
            <a:r>
              <a:rPr lang="en-US" sz="1400" dirty="0" smtClean="0"/>
              <a:t>Perez</a:t>
            </a:r>
            <a:r>
              <a:rPr lang="en-US" sz="1400" dirty="0" smtClean="0"/>
              <a:t>”</a:t>
            </a:r>
            <a:endParaRPr lang="en-US" sz="1400" dirty="0" smtClean="0"/>
          </a:p>
          <a:p>
            <a:r>
              <a:rPr lang="tr-TR" sz="1400" dirty="0" err="1" smtClean="0"/>
              <a:t>salario</a:t>
            </a:r>
            <a:r>
              <a:rPr lang="en-US" sz="1400" dirty="0" smtClean="0"/>
              <a:t>   = </a:t>
            </a:r>
            <a:r>
              <a:rPr lang="en-US" sz="1400" dirty="0" smtClean="0"/>
              <a:t>3500000</a:t>
            </a:r>
            <a:endParaRPr lang="en-US" sz="1400" dirty="0" smtClean="0"/>
          </a:p>
          <a:p>
            <a:r>
              <a:rPr lang="en-US" sz="1400" dirty="0" err="1" smtClean="0"/>
              <a:t>sexo</a:t>
            </a:r>
            <a:r>
              <a:rPr lang="en-US" sz="1400" dirty="0" smtClean="0"/>
              <a:t>      = 1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799767" y="3785422"/>
            <a:ext cx="2016224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19600" y="4440326"/>
            <a:ext cx="2016224" cy="165618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51648" y="4440326"/>
            <a:ext cx="104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:</a:t>
            </a:r>
            <a:r>
              <a:rPr lang="en-US" sz="1400" u="sng" dirty="0" err="1" smtClean="0"/>
              <a:t>Empleado</a:t>
            </a:r>
            <a:endParaRPr lang="en-US" sz="14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563616" y="4944382"/>
            <a:ext cx="1818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nombre </a:t>
            </a:r>
            <a:r>
              <a:rPr lang="en-US" sz="1400" dirty="0" smtClean="0"/>
              <a:t>= </a:t>
            </a:r>
            <a:r>
              <a:rPr lang="en-US" sz="1400" dirty="0" smtClean="0"/>
              <a:t>“Diego”</a:t>
            </a:r>
            <a:endParaRPr lang="en-US" sz="1400" dirty="0" smtClean="0"/>
          </a:p>
          <a:p>
            <a:r>
              <a:rPr lang="es-ES_tradnl" sz="1400" dirty="0" smtClean="0"/>
              <a:t>apellido </a:t>
            </a:r>
            <a:r>
              <a:rPr lang="en-US" sz="1400" dirty="0" smtClean="0"/>
              <a:t>= “</a:t>
            </a:r>
            <a:r>
              <a:rPr lang="en-US" sz="1400" dirty="0" smtClean="0"/>
              <a:t>Rodriguez</a:t>
            </a:r>
            <a:r>
              <a:rPr lang="en-US" sz="1400" dirty="0" smtClean="0"/>
              <a:t>”</a:t>
            </a:r>
          </a:p>
          <a:p>
            <a:r>
              <a:rPr lang="tr-TR" sz="1400" dirty="0" err="1" smtClean="0"/>
              <a:t>salario</a:t>
            </a:r>
            <a:r>
              <a:rPr lang="en-US" sz="1400" dirty="0" smtClean="0"/>
              <a:t>   = </a:t>
            </a:r>
            <a:r>
              <a:rPr lang="en-US" sz="1400" dirty="0" smtClean="0"/>
              <a:t>1200000</a:t>
            </a:r>
            <a:endParaRPr lang="en-US" sz="1400" dirty="0" smtClean="0"/>
          </a:p>
          <a:p>
            <a:r>
              <a:rPr lang="en-US" sz="1400" dirty="0" err="1" smtClean="0"/>
              <a:t>sexo</a:t>
            </a:r>
            <a:r>
              <a:rPr lang="en-US" sz="1400" dirty="0" smtClean="0"/>
              <a:t>      = 1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0" y="4800366"/>
            <a:ext cx="2016224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1677888"/>
            <a:ext cx="0" cy="441862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01286" y="1489014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en </a:t>
            </a:r>
            <a:r>
              <a:rPr lang="en-US" dirty="0" err="1" smtClean="0"/>
              <a:t>Ejecuci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92327" y="1489014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Estructura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Nombre</a:t>
            </a:r>
          </a:p>
          <a:p>
            <a:r>
              <a:rPr lang="es-ES_tradnl" dirty="0" smtClean="0"/>
              <a:t>Atributos</a:t>
            </a:r>
          </a:p>
          <a:p>
            <a:pPr lvl="1"/>
            <a:r>
              <a:rPr lang="es-ES_tradnl" dirty="0" smtClean="0"/>
              <a:t>Variables de clase</a:t>
            </a:r>
          </a:p>
          <a:p>
            <a:pPr lvl="1"/>
            <a:r>
              <a:rPr lang="es-ES_tradnl" dirty="0" smtClean="0"/>
              <a:t>Caracter</a:t>
            </a:r>
            <a:r>
              <a:rPr lang="es-ES_tradnl" dirty="0" smtClean="0"/>
              <a:t>ísticas de una clase</a:t>
            </a:r>
          </a:p>
          <a:p>
            <a:pPr lvl="1"/>
            <a:r>
              <a:rPr lang="es-ES_tradnl" dirty="0" smtClean="0"/>
              <a:t>Tienen un tipo y un nombre único</a:t>
            </a:r>
            <a:endParaRPr lang="es-ES_tradnl" dirty="0" smtClean="0"/>
          </a:p>
          <a:p>
            <a:r>
              <a:rPr lang="es-ES_tradnl" dirty="0" smtClean="0"/>
              <a:t>M</a:t>
            </a:r>
            <a:r>
              <a:rPr lang="es-ES_tradnl" dirty="0" smtClean="0"/>
              <a:t>étodos</a:t>
            </a:r>
          </a:p>
          <a:p>
            <a:pPr lvl="1"/>
            <a:r>
              <a:rPr lang="es-ES_tradnl" dirty="0" smtClean="0"/>
              <a:t>Funcionalidad de la clase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9206"/>
          <a:stretch/>
        </p:blipFill>
        <p:spPr>
          <a:xfrm>
            <a:off x="5029200" y="1981200"/>
            <a:ext cx="3505200" cy="30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80" y="1423164"/>
            <a:ext cx="5386536" cy="14602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76400" y="3697871"/>
            <a:ext cx="2016224" cy="165618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08448" y="3697871"/>
            <a:ext cx="104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:</a:t>
            </a:r>
            <a:r>
              <a:rPr lang="en-US" sz="1400" u="sng" dirty="0" err="1" smtClean="0"/>
              <a:t>Empleado</a:t>
            </a:r>
            <a:endParaRPr lang="en-US" sz="1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820416" y="4201927"/>
            <a:ext cx="1716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nombre </a:t>
            </a:r>
            <a:r>
              <a:rPr lang="en-US" sz="1400" dirty="0" smtClean="0"/>
              <a:t>= “</a:t>
            </a:r>
            <a:r>
              <a:rPr lang="en-US" sz="1400" dirty="0"/>
              <a:t>J</a:t>
            </a:r>
            <a:r>
              <a:rPr lang="en-US" sz="1400" dirty="0" smtClean="0"/>
              <a:t>uan”</a:t>
            </a:r>
          </a:p>
          <a:p>
            <a:r>
              <a:rPr lang="es-ES_tradnl" sz="1400" dirty="0" smtClean="0"/>
              <a:t>apellido </a:t>
            </a:r>
            <a:r>
              <a:rPr lang="en-US" sz="1400" dirty="0" smtClean="0"/>
              <a:t>= “Ruiz”</a:t>
            </a:r>
          </a:p>
          <a:p>
            <a:r>
              <a:rPr lang="tr-TR" sz="1400" dirty="0" err="1" smtClean="0"/>
              <a:t>salario</a:t>
            </a:r>
            <a:r>
              <a:rPr lang="en-US" sz="1400" dirty="0" smtClean="0"/>
              <a:t>   = 2000000</a:t>
            </a:r>
          </a:p>
          <a:p>
            <a:r>
              <a:rPr lang="en-US" sz="1400" dirty="0" err="1" smtClean="0"/>
              <a:t>sexo</a:t>
            </a:r>
            <a:r>
              <a:rPr lang="en-US" sz="1400" dirty="0" smtClean="0"/>
              <a:t>      = 1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428928" y="3121807"/>
            <a:ext cx="73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:</a:t>
            </a:r>
            <a:r>
              <a:rPr lang="en-US" sz="1400" u="sng" dirty="0" err="1" smtClean="0"/>
              <a:t>Fecha</a:t>
            </a:r>
            <a:endParaRPr lang="en-US" sz="1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284912" y="3553855"/>
            <a:ext cx="112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dia</a:t>
            </a:r>
            <a:r>
              <a:rPr lang="fr-FR" sz="1400" dirty="0" smtClean="0"/>
              <a:t>   </a:t>
            </a:r>
            <a:r>
              <a:rPr lang="en-US" sz="1400" dirty="0" smtClean="0"/>
              <a:t>= 6</a:t>
            </a:r>
          </a:p>
          <a:p>
            <a:r>
              <a:rPr lang="en-US" sz="1400" dirty="0" err="1" smtClean="0"/>
              <a:t>mes</a:t>
            </a:r>
            <a:r>
              <a:rPr lang="es-ES_tradnl" sz="1400" dirty="0" smtClean="0"/>
              <a:t> </a:t>
            </a:r>
            <a:r>
              <a:rPr lang="en-US" sz="1400" dirty="0" smtClean="0"/>
              <a:t>= 1</a:t>
            </a:r>
          </a:p>
          <a:p>
            <a:r>
              <a:rPr lang="tr-TR" sz="1400" dirty="0" err="1" smtClean="0"/>
              <a:t>anio</a:t>
            </a:r>
            <a:r>
              <a:rPr lang="en-US" sz="1400" dirty="0" smtClean="0"/>
              <a:t> = 1971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4057911"/>
            <a:ext cx="2016224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212904" y="3121807"/>
            <a:ext cx="1296144" cy="129614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2904" y="3481847"/>
            <a:ext cx="1296144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56920" y="4705983"/>
            <a:ext cx="73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:</a:t>
            </a:r>
            <a:r>
              <a:rPr lang="en-US" sz="1400" u="sng" dirty="0" err="1" smtClean="0"/>
              <a:t>Fecha</a:t>
            </a:r>
            <a:endParaRPr lang="en-US" sz="14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6212904" y="5138031"/>
            <a:ext cx="112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dia</a:t>
            </a:r>
            <a:r>
              <a:rPr lang="fr-FR" sz="1400" dirty="0" smtClean="0"/>
              <a:t>   </a:t>
            </a:r>
            <a:r>
              <a:rPr lang="en-US" sz="1400" dirty="0" smtClean="0"/>
              <a:t>= 1</a:t>
            </a:r>
          </a:p>
          <a:p>
            <a:r>
              <a:rPr lang="en-US" sz="1400" dirty="0" err="1" smtClean="0"/>
              <a:t>mes</a:t>
            </a:r>
            <a:r>
              <a:rPr lang="es-ES_tradnl" sz="1400" dirty="0" smtClean="0"/>
              <a:t> </a:t>
            </a:r>
            <a:r>
              <a:rPr lang="en-US" sz="1400" dirty="0" smtClean="0"/>
              <a:t>= 8</a:t>
            </a:r>
          </a:p>
          <a:p>
            <a:r>
              <a:rPr lang="tr-TR" sz="1400" dirty="0" err="1" smtClean="0"/>
              <a:t>anio</a:t>
            </a:r>
            <a:r>
              <a:rPr lang="en-US" sz="1400" dirty="0" smtClean="0"/>
              <a:t> = 1990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40896" y="4705983"/>
            <a:ext cx="1296144" cy="129614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140896" y="5066023"/>
            <a:ext cx="1296144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2" idx="1"/>
          </p:cNvCxnSpPr>
          <p:nvPr/>
        </p:nvCxnSpPr>
        <p:spPr>
          <a:xfrm flipV="1">
            <a:off x="3692624" y="3769879"/>
            <a:ext cx="2520280" cy="75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20" idx="1"/>
          </p:cNvCxnSpPr>
          <p:nvPr/>
        </p:nvCxnSpPr>
        <p:spPr>
          <a:xfrm>
            <a:off x="3692624" y="4525963"/>
            <a:ext cx="2448272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574393">
            <a:off x="4419254" y="3732445"/>
            <a:ext cx="175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fechaDeNacimiento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 rot="1209296">
            <a:off x="4752140" y="4805515"/>
            <a:ext cx="1452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fechaDeIngreso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1864" y="2971800"/>
            <a:ext cx="842493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Asociaciones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" y="2558253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Estructura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3026629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en </a:t>
            </a:r>
            <a:r>
              <a:rPr lang="en-US" dirty="0" err="1" smtClean="0"/>
              <a:t>Ejecuci</a:t>
            </a:r>
            <a:r>
              <a:rPr lang="en-US" dirty="0" err="1" smtClean="0"/>
              <a:t>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err="1" smtClean="0"/>
              <a:t>á</a:t>
            </a:r>
            <a:r>
              <a:rPr lang="en-US" dirty="0" err="1" smtClean="0"/>
              <a:t>ctica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Federaci</a:t>
            </a:r>
            <a:r>
              <a:rPr lang="es-ES_tradnl" dirty="0" smtClean="0"/>
              <a:t>ón Colombiana de Ciclismo quiere tener un programa que le permita administrar los tiempos de los 4 ciclistas participantes en el tour de Francia. El usuario debe poder agregar el tiempo de una etapa a un ciclista, dar el tiempo total de un ciclista, y dar el promedio por etapa.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5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en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 smtClean="0"/>
              <a:t>Declaraci</a:t>
            </a:r>
            <a:r>
              <a:rPr lang="en-US" sz="2800" dirty="0" err="1" smtClean="0"/>
              <a:t>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clase</a:t>
            </a:r>
            <a:endParaRPr lang="en-US" sz="2800" dirty="0" smtClean="0"/>
          </a:p>
          <a:p>
            <a:r>
              <a:rPr lang="en-US" sz="2800" dirty="0" err="1" smtClean="0"/>
              <a:t>Atributos</a:t>
            </a:r>
            <a:endParaRPr lang="en-US" sz="2800" dirty="0" smtClean="0"/>
          </a:p>
          <a:p>
            <a:r>
              <a:rPr lang="en-US" sz="2800" dirty="0" err="1" smtClean="0"/>
              <a:t>métodos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2"/>
          <a:stretch/>
        </p:blipFill>
        <p:spPr bwMode="auto">
          <a:xfrm>
            <a:off x="4038600" y="2971800"/>
            <a:ext cx="49149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14800" y="3581400"/>
            <a:ext cx="2590800" cy="281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02574" y="3904852"/>
            <a:ext cx="2590800" cy="151249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1905000"/>
            <a:ext cx="1143000" cy="1676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24100" y="2438400"/>
            <a:ext cx="2514600" cy="24384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Instrucciones</a:t>
            </a:r>
            <a:r>
              <a:rPr lang="en-US" dirty="0" smtClean="0"/>
              <a:t>: </a:t>
            </a:r>
            <a:r>
              <a:rPr lang="en-US" dirty="0" err="1" smtClean="0"/>
              <a:t>declaraci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s-ES" altLang="es-CO" sz="2400" b="1" dirty="0" smtClean="0">
                <a:solidFill>
                  <a:srgbClr val="953735"/>
                </a:solidFill>
                <a:latin typeface="Arial" charset="0"/>
                <a:cs typeface="Arial" charset="0"/>
              </a:rPr>
              <a:t>&lt;</a:t>
            </a:r>
            <a:r>
              <a:rPr lang="es-ES" altLang="es-CO" sz="2400" b="1" dirty="0">
                <a:solidFill>
                  <a:srgbClr val="953735"/>
                </a:solidFill>
                <a:latin typeface="Arial" charset="0"/>
                <a:cs typeface="Arial" charset="0"/>
              </a:rPr>
              <a:t>visibilidad&gt; </a:t>
            </a:r>
            <a:r>
              <a:rPr lang="es-ES" altLang="es-CO" sz="2400" b="1" dirty="0">
                <a:latin typeface="Arial" charset="0"/>
                <a:cs typeface="Arial" charset="0"/>
              </a:rPr>
              <a:t>&lt;</a:t>
            </a:r>
            <a:r>
              <a:rPr lang="es-ES" altLang="es-CO" sz="2400" b="1" dirty="0" err="1">
                <a:latin typeface="Arial" charset="0"/>
                <a:cs typeface="Arial" charset="0"/>
              </a:rPr>
              <a:t>tipo_de_dato</a:t>
            </a:r>
            <a:r>
              <a:rPr lang="es-ES" altLang="es-CO" sz="2400" b="1" dirty="0">
                <a:latin typeface="Arial" charset="0"/>
                <a:cs typeface="Arial" charset="0"/>
              </a:rPr>
              <a:t>&gt; </a:t>
            </a:r>
            <a:r>
              <a:rPr lang="es-ES" altLang="es-CO" sz="2400" b="1" dirty="0" smtClean="0">
                <a:solidFill>
                  <a:srgbClr val="558ED5"/>
                </a:solidFill>
                <a:latin typeface="Arial" charset="0"/>
                <a:cs typeface="Arial" charset="0"/>
              </a:rPr>
              <a:t>&lt;nombre&gt;</a:t>
            </a:r>
            <a:r>
              <a:rPr lang="es-ES" altLang="es-CO" sz="2400" b="1" dirty="0" smtClean="0">
                <a:latin typeface="Arial" charset="0"/>
                <a:cs typeface="Arial" charset="0"/>
              </a:rPr>
              <a:t>;</a:t>
            </a:r>
            <a:endParaRPr lang="es-ES" altLang="es-CO" sz="24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3028950"/>
            <a:ext cx="23066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438400"/>
            <a:ext cx="4914900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Instrucciones</a:t>
            </a:r>
            <a:r>
              <a:rPr lang="en-US" dirty="0" smtClean="0"/>
              <a:t>: </a:t>
            </a:r>
            <a:r>
              <a:rPr lang="en-US" dirty="0" err="1" smtClean="0"/>
              <a:t>Asignaci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 </a:t>
            </a:r>
            <a:r>
              <a:rPr lang="en-US" sz="2800" dirty="0" err="1" smtClean="0"/>
              <a:t>utiliza</a:t>
            </a:r>
            <a:r>
              <a:rPr lang="en-US" sz="2800" dirty="0" smtClean="0"/>
              <a:t> la </a:t>
            </a:r>
            <a:r>
              <a:rPr lang="en-US" sz="2800" dirty="0" err="1" smtClean="0"/>
              <a:t>instrucci</a:t>
            </a:r>
            <a:r>
              <a:rPr lang="en-US" sz="2800" dirty="0" err="1" smtClean="0"/>
              <a:t>ón</a:t>
            </a:r>
            <a:r>
              <a:rPr lang="en-US" sz="2800" dirty="0" smtClean="0"/>
              <a:t> de </a:t>
            </a:r>
            <a:r>
              <a:rPr lang="en-US" sz="2800" dirty="0" err="1" smtClean="0"/>
              <a:t>asignación</a:t>
            </a:r>
            <a:r>
              <a:rPr lang="en-US" sz="2800" dirty="0" smtClean="0"/>
              <a:t> para </a:t>
            </a:r>
            <a:r>
              <a:rPr lang="en-US" sz="2800" dirty="0" err="1" smtClean="0"/>
              <a:t>darle</a:t>
            </a:r>
            <a:r>
              <a:rPr lang="en-US" sz="2800" dirty="0" smtClean="0"/>
              <a:t> un valor a </a:t>
            </a:r>
            <a:r>
              <a:rPr lang="en-US" sz="2800" dirty="0" err="1" smtClean="0"/>
              <a:t>una</a:t>
            </a:r>
            <a:r>
              <a:rPr lang="en-US" sz="2800" dirty="0" smtClean="0"/>
              <a:t> variable.</a:t>
            </a:r>
          </a:p>
          <a:p>
            <a:r>
              <a:rPr lang="en-US" sz="2800" dirty="0" smtClean="0"/>
              <a:t>En Java, el </a:t>
            </a:r>
            <a:r>
              <a:rPr lang="en-US" sz="2800" dirty="0" err="1" smtClean="0"/>
              <a:t>símbolo</a:t>
            </a:r>
            <a:r>
              <a:rPr lang="en-US" sz="2800" dirty="0" smtClean="0"/>
              <a:t> de </a:t>
            </a:r>
            <a:r>
              <a:rPr lang="en-US" sz="2800" dirty="0" err="1" smtClean="0"/>
              <a:t>asignación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b="1" dirty="0" smtClean="0"/>
              <a:t>=</a:t>
            </a:r>
          </a:p>
          <a:p>
            <a:r>
              <a:rPr lang="en-US" sz="2800" dirty="0" smtClean="0"/>
              <a:t>El valor del </a:t>
            </a:r>
            <a:r>
              <a:rPr lang="en-US" sz="2800" dirty="0" err="1" smtClean="0"/>
              <a:t>lado</a:t>
            </a:r>
            <a:r>
              <a:rPr lang="en-US" sz="2800" dirty="0" smtClean="0"/>
              <a:t> derecho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asignado</a:t>
            </a:r>
            <a:r>
              <a:rPr lang="en-US" sz="2800" dirty="0" smtClean="0"/>
              <a:t> al </a:t>
            </a:r>
            <a:r>
              <a:rPr lang="en-US" sz="2800" dirty="0" err="1" smtClean="0"/>
              <a:t>lado</a:t>
            </a:r>
            <a:r>
              <a:rPr lang="en-US" sz="2800" dirty="0" smtClean="0"/>
              <a:t> </a:t>
            </a:r>
            <a:r>
              <a:rPr lang="en-US" sz="2800" dirty="0" err="1" smtClean="0"/>
              <a:t>izquierdo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instrucción</a:t>
            </a:r>
            <a:endParaRPr lang="en-US" sz="2800" dirty="0" smtClean="0"/>
          </a:p>
          <a:p>
            <a:r>
              <a:rPr lang="en-US" sz="2800" dirty="0" smtClean="0"/>
              <a:t>Ambos </a:t>
            </a:r>
            <a:r>
              <a:rPr lang="en-US" sz="2800" dirty="0" err="1" smtClean="0"/>
              <a:t>lados</a:t>
            </a:r>
            <a:r>
              <a:rPr lang="en-US" sz="2800" dirty="0" smtClean="0"/>
              <a:t> </a:t>
            </a:r>
            <a:r>
              <a:rPr lang="en-US" sz="2800" dirty="0" err="1" smtClean="0"/>
              <a:t>deben</a:t>
            </a:r>
            <a:r>
              <a:rPr lang="en-US" sz="2800" dirty="0" smtClean="0"/>
              <a:t> </a:t>
            </a:r>
            <a:r>
              <a:rPr lang="en-US" sz="2800" dirty="0" err="1" smtClean="0"/>
              <a:t>tener</a:t>
            </a:r>
            <a:r>
              <a:rPr lang="en-US" sz="2800" dirty="0" smtClean="0"/>
              <a:t> el </a:t>
            </a:r>
            <a:r>
              <a:rPr lang="en-US" sz="2800" dirty="0" err="1" smtClean="0"/>
              <a:t>mismo</a:t>
            </a:r>
            <a:r>
              <a:rPr lang="en-US" sz="2800" dirty="0" smtClean="0"/>
              <a:t> </a:t>
            </a:r>
            <a:r>
              <a:rPr lang="en-US" sz="2800" dirty="0" err="1" smtClean="0"/>
              <a:t>tipo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75487" y="4724400"/>
            <a:ext cx="38897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0B0F0"/>
                </a:solidFill>
              </a:rPr>
              <a:t>s</a:t>
            </a:r>
            <a:r>
              <a:rPr lang="en-US" sz="4000" b="1" dirty="0" err="1" smtClean="0">
                <a:solidFill>
                  <a:srgbClr val="00B0F0"/>
                </a:solidFill>
              </a:rPr>
              <a:t>alario</a:t>
            </a:r>
            <a:r>
              <a:rPr lang="en-US" sz="4000" b="1" dirty="0" smtClean="0">
                <a:solidFill>
                  <a:srgbClr val="00B0F0"/>
                </a:solidFill>
              </a:rPr>
              <a:t> </a:t>
            </a:r>
            <a:r>
              <a:rPr lang="en-US" sz="4000" b="1" dirty="0" smtClean="0"/>
              <a:t>= 200000;</a:t>
            </a:r>
          </a:p>
          <a:p>
            <a:pPr algn="ctr"/>
            <a:r>
              <a:rPr lang="en-US" sz="4000" b="1" dirty="0" err="1">
                <a:solidFill>
                  <a:srgbClr val="00B0F0"/>
                </a:solidFill>
              </a:rPr>
              <a:t>n</a:t>
            </a:r>
            <a:r>
              <a:rPr lang="en-US" sz="4000" b="1" dirty="0" err="1" smtClean="0">
                <a:solidFill>
                  <a:srgbClr val="00B0F0"/>
                </a:solidFill>
              </a:rPr>
              <a:t>ombre</a:t>
            </a:r>
            <a:r>
              <a:rPr lang="en-US" sz="4000" b="1" dirty="0" smtClean="0">
                <a:solidFill>
                  <a:srgbClr val="00B0F0"/>
                </a:solidFill>
              </a:rPr>
              <a:t> </a:t>
            </a:r>
            <a:r>
              <a:rPr lang="en-US" sz="4000" b="1" dirty="0" smtClean="0"/>
              <a:t>= “Juan”;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089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Instrucciones</a:t>
            </a:r>
            <a:r>
              <a:rPr lang="en-US" dirty="0" smtClean="0"/>
              <a:t>: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utiliza la instrucción </a:t>
            </a:r>
            <a:r>
              <a:rPr lang="es-ES" b="1" dirty="0">
                <a:solidFill>
                  <a:srgbClr val="953735"/>
                </a:solidFill>
                <a:cs typeface="Consolas" charset="0"/>
              </a:rPr>
              <a:t>new</a:t>
            </a:r>
            <a:r>
              <a:rPr lang="es-ES" b="1" dirty="0"/>
              <a:t> </a:t>
            </a:r>
            <a:r>
              <a:rPr lang="es-ES" dirty="0"/>
              <a:t>para crear un objeto de una clase</a:t>
            </a:r>
          </a:p>
          <a:p>
            <a:r>
              <a:rPr lang="es-ES" dirty="0" smtClean="0"/>
              <a:t>Un </a:t>
            </a:r>
            <a:r>
              <a:rPr lang="es-ES" dirty="0"/>
              <a:t>nuevo objeto se referencia (guarda) dentro de un atributo o variable del mismo tipo</a:t>
            </a:r>
          </a:p>
          <a:p>
            <a:endParaRPr lang="es-ES" dirty="0">
              <a:cs typeface="Consolas" charset="0"/>
            </a:endParaRPr>
          </a:p>
          <a:p>
            <a:pPr>
              <a:buNone/>
            </a:pPr>
            <a:r>
              <a:rPr lang="es-ES" dirty="0">
                <a:cs typeface="Consolas" charset="0"/>
              </a:rPr>
              <a:t>		Empleado e = </a:t>
            </a:r>
            <a:r>
              <a:rPr lang="es-ES" b="1" dirty="0">
                <a:solidFill>
                  <a:srgbClr val="953735"/>
                </a:solidFill>
                <a:cs typeface="Consolas" charset="0"/>
              </a:rPr>
              <a:t>new</a:t>
            </a:r>
            <a:r>
              <a:rPr lang="es-ES" b="1" dirty="0">
                <a:cs typeface="Consolas" charset="0"/>
              </a:rPr>
              <a:t> Empleado( );</a:t>
            </a:r>
            <a:r>
              <a:rPr lang="es-ES" dirty="0">
                <a:cs typeface="Consolas" charset="0"/>
              </a:rPr>
              <a:t>	</a:t>
            </a:r>
          </a:p>
          <a:p>
            <a:pPr>
              <a:buNone/>
            </a:pPr>
            <a:r>
              <a:rPr lang="es-ES" dirty="0">
                <a:cs typeface="Consolas" charset="0"/>
              </a:rPr>
              <a:t>		Fecha hoy = </a:t>
            </a:r>
            <a:r>
              <a:rPr lang="es-ES" b="1" dirty="0">
                <a:solidFill>
                  <a:srgbClr val="953735"/>
                </a:solidFill>
                <a:cs typeface="Consolas" charset="0"/>
              </a:rPr>
              <a:t>new</a:t>
            </a:r>
            <a:r>
              <a:rPr lang="es-ES" b="1" dirty="0">
                <a:cs typeface="Consolas" charset="0"/>
              </a:rPr>
              <a:t> Fecha( );</a:t>
            </a:r>
            <a:endParaRPr lang="es-ES" dirty="0"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smtClean="0"/>
              <a:t>PREGUNTAS?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Flujo de programa</a:t>
            </a:r>
          </a:p>
          <a:p>
            <a:r>
              <a:rPr lang="es-ES_tradnl" dirty="0" smtClean="0"/>
              <a:t>Variables</a:t>
            </a:r>
            <a:endParaRPr lang="es-ES_tradnl" dirty="0" smtClean="0"/>
          </a:p>
          <a:p>
            <a:r>
              <a:rPr lang="es-ES_tradnl" dirty="0" smtClean="0"/>
              <a:t>Lenguaje Java</a:t>
            </a:r>
          </a:p>
          <a:p>
            <a:r>
              <a:rPr lang="es-ES_tradnl" dirty="0" smtClean="0"/>
              <a:t>Sintaxis</a:t>
            </a:r>
          </a:p>
          <a:p>
            <a:pPr lvl="1"/>
            <a:r>
              <a:rPr lang="es-ES_tradnl" dirty="0" smtClean="0"/>
              <a:t>Clases</a:t>
            </a:r>
          </a:p>
          <a:p>
            <a:pPr lvl="1"/>
            <a:r>
              <a:rPr lang="es-ES_tradnl" dirty="0" smtClean="0"/>
              <a:t>Comentarios</a:t>
            </a:r>
          </a:p>
          <a:p>
            <a:pPr lvl="1"/>
            <a:r>
              <a:rPr lang="es-ES_tradnl" dirty="0" smtClean="0"/>
              <a:t>Tipos de datos</a:t>
            </a:r>
          </a:p>
          <a:p>
            <a:r>
              <a:rPr lang="es-ES_tradnl" dirty="0" smtClean="0"/>
              <a:t>Clases y objetos</a:t>
            </a:r>
          </a:p>
          <a:p>
            <a:r>
              <a:rPr lang="es-ES_tradnl" dirty="0" smtClean="0"/>
              <a:t>Practica</a:t>
            </a:r>
          </a:p>
          <a:p>
            <a:r>
              <a:rPr lang="es-ES_tradnl" dirty="0" smtClean="0"/>
              <a:t>Estructura de un programa en Java</a:t>
            </a:r>
          </a:p>
          <a:p>
            <a:r>
              <a:rPr lang="es-ES_tradnl" dirty="0" smtClean="0"/>
              <a:t>Instrucciones b</a:t>
            </a:r>
            <a:r>
              <a:rPr lang="en-US" dirty="0" err="1" smtClean="0"/>
              <a:t>ásicas</a:t>
            </a:r>
            <a:r>
              <a:rPr lang="en-US" dirty="0" smtClean="0"/>
              <a:t> en</a:t>
            </a:r>
            <a:r>
              <a:rPr lang="es-ES_tradnl" dirty="0" smtClean="0"/>
              <a:t> Java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33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Flujo</a:t>
            </a:r>
            <a:r>
              <a:rPr lang="en-US" dirty="0" smtClean="0"/>
              <a:t> de </a:t>
            </a:r>
            <a:r>
              <a:rPr lang="en-US" smtClean="0"/>
              <a:t>Programa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 anchor="ctr"/>
          <a:lstStyle/>
          <a:p>
            <a:r>
              <a:rPr lang="en-US" dirty="0" smtClean="0"/>
              <a:t>Un </a:t>
            </a:r>
            <a:r>
              <a:rPr lang="en-US" b="1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programa</a:t>
            </a:r>
            <a:r>
              <a:rPr lang="en-US" dirty="0" smtClean="0"/>
              <a:t> se </a:t>
            </a:r>
            <a:r>
              <a:rPr lang="en-US" dirty="0" err="1" smtClean="0"/>
              <a:t>compone</a:t>
            </a:r>
            <a:r>
              <a:rPr lang="en-US" dirty="0" smtClean="0"/>
              <a:t> de </a:t>
            </a:r>
            <a:r>
              <a:rPr lang="en-US" b="1" dirty="0" err="1" smtClean="0"/>
              <a:t>instrucciones</a:t>
            </a:r>
            <a:endParaRPr lang="en-US" b="1" dirty="0" smtClean="0"/>
          </a:p>
          <a:p>
            <a:r>
              <a:rPr lang="en-US" dirty="0" smtClean="0"/>
              <a:t>El </a:t>
            </a:r>
            <a:r>
              <a:rPr lang="en-US" b="1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b="1" dirty="0" err="1" smtClean="0"/>
              <a:t>instrucci</a:t>
            </a:r>
            <a:r>
              <a:rPr lang="en-US" b="1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arriba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abajo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b="1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propia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r>
              <a:rPr lang="en-US" dirty="0" smtClean="0"/>
              <a:t> para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instrucciones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6613" y="2040161"/>
            <a:ext cx="309103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5;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3;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6997" y="4114192"/>
            <a:ext cx="593016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5679" y="4638020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114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955837" y="4124372"/>
            <a:ext cx="593016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4519" y="4648200"/>
            <a:ext cx="7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68640" y="4124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936576" y="4101960"/>
            <a:ext cx="593016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65258" y="4625788"/>
            <a:ext cx="70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49379" y="41025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38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s-ES_tradnl" dirty="0" smtClean="0"/>
              <a:t>Espacio en memoria que guarda un valor</a:t>
            </a:r>
          </a:p>
          <a:p>
            <a:r>
              <a:rPr lang="es-ES_tradnl" dirty="0" smtClean="0"/>
              <a:t>Tiene un “tiempo de vida” (</a:t>
            </a:r>
            <a:r>
              <a:rPr lang="es-ES_tradnl" i="1" dirty="0" err="1" smtClean="0"/>
              <a:t>scope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Tienen un nombre que debe ser </a:t>
            </a:r>
            <a:r>
              <a:rPr lang="es-ES_tradnl" dirty="0" smtClean="0"/>
              <a:t>único mientras se encuentre “viva”</a:t>
            </a:r>
          </a:p>
          <a:p>
            <a:r>
              <a:rPr lang="es-ES_tradnl" dirty="0" smtClean="0"/>
              <a:t>Una variable se </a:t>
            </a:r>
          </a:p>
          <a:p>
            <a:pPr lvl="1"/>
            <a:r>
              <a:rPr lang="es-ES_tradnl" dirty="0" smtClean="0"/>
              <a:t>Declara</a:t>
            </a:r>
          </a:p>
          <a:p>
            <a:pPr lvl="1"/>
            <a:r>
              <a:rPr lang="es-ES_tradnl" dirty="0" smtClean="0"/>
              <a:t>Inicializa</a:t>
            </a:r>
          </a:p>
          <a:p>
            <a:pPr lvl="1"/>
            <a:r>
              <a:rPr lang="es-ES_tradnl" dirty="0" smtClean="0"/>
              <a:t>Utiliza</a:t>
            </a:r>
            <a:endParaRPr lang="es-ES_tradn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90800"/>
            <a:ext cx="3810000" cy="2181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25395"/>
            <a:ext cx="7086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http://img.c4learn.com/2012/02/Variable-in-</a:t>
            </a:r>
            <a:r>
              <a:rPr lang="en-US" sz="1100" dirty="0" err="1"/>
              <a:t>Java.jpg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08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Lenguaje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s-ES" altLang="es-CO" dirty="0">
                <a:ea typeface="ＭＳ Ｐゴシック" charset="-128"/>
                <a:cs typeface="Arial" charset="0"/>
              </a:rPr>
              <a:t>Fue creado por </a:t>
            </a:r>
            <a:r>
              <a:rPr lang="es-ES" altLang="es-CO" dirty="0" err="1">
                <a:ea typeface="ＭＳ Ｐゴシック" charset="-128"/>
                <a:cs typeface="Arial" charset="0"/>
              </a:rPr>
              <a:t>Sun</a:t>
            </a:r>
            <a:r>
              <a:rPr lang="es-ES" altLang="es-CO" dirty="0">
                <a:ea typeface="ＭＳ Ｐゴシック" charset="-128"/>
                <a:cs typeface="Arial" charset="0"/>
              </a:rPr>
              <a:t> Microsystems en 1995</a:t>
            </a:r>
          </a:p>
          <a:p>
            <a:r>
              <a:rPr lang="es-ES" altLang="es-CO" dirty="0">
                <a:ea typeface="ＭＳ Ｐゴシック" charset="-128"/>
                <a:cs typeface="Arial" charset="0"/>
              </a:rPr>
              <a:t>Es </a:t>
            </a:r>
            <a:r>
              <a:rPr lang="es-ES" altLang="es-CO" b="1" dirty="0">
                <a:ea typeface="ＭＳ Ｐゴシック" charset="-128"/>
                <a:cs typeface="Arial" charset="0"/>
              </a:rPr>
              <a:t>independiente</a:t>
            </a:r>
            <a:r>
              <a:rPr lang="es-ES" altLang="es-CO" dirty="0">
                <a:ea typeface="ＭＳ Ｐゴシック" charset="-128"/>
                <a:cs typeface="Arial" charset="0"/>
              </a:rPr>
              <a:t> de la plataforma en donde se ejecute</a:t>
            </a:r>
          </a:p>
          <a:p>
            <a:r>
              <a:rPr lang="es-ES" altLang="es-CO" dirty="0">
                <a:ea typeface="ＭＳ Ｐゴシック" charset="-128"/>
                <a:cs typeface="Arial" charset="0"/>
              </a:rPr>
              <a:t>Es un lenguaje de </a:t>
            </a:r>
            <a:r>
              <a:rPr lang="es-ES" altLang="es-CO" b="1" dirty="0">
                <a:ea typeface="ＭＳ Ｐゴシック" charset="-128"/>
                <a:cs typeface="Arial" charset="0"/>
              </a:rPr>
              <a:t>propósito </a:t>
            </a:r>
            <a:r>
              <a:rPr lang="es-ES" altLang="es-CO" b="1" dirty="0" smtClean="0">
                <a:ea typeface="ＭＳ Ｐゴシック" charset="-128"/>
                <a:cs typeface="Arial" charset="0"/>
              </a:rPr>
              <a:t>general</a:t>
            </a:r>
          </a:p>
          <a:p>
            <a:r>
              <a:rPr lang="es-ES" altLang="es-CO" dirty="0" smtClean="0">
                <a:ea typeface="ＭＳ Ｐゴシック" charset="-128"/>
                <a:cs typeface="Arial" charset="0"/>
              </a:rPr>
              <a:t>Implementa el </a:t>
            </a:r>
            <a:r>
              <a:rPr lang="es-ES" altLang="es-CO" b="1" dirty="0" smtClean="0">
                <a:ea typeface="ＭＳ Ｐゴシック" charset="-128"/>
                <a:cs typeface="Arial" charset="0"/>
              </a:rPr>
              <a:t>paradigma</a:t>
            </a:r>
            <a:r>
              <a:rPr lang="es-ES" altLang="es-CO" dirty="0" smtClean="0">
                <a:ea typeface="ＭＳ Ｐゴシック" charset="-128"/>
                <a:cs typeface="Arial" charset="0"/>
              </a:rPr>
              <a:t> de </a:t>
            </a:r>
            <a:r>
              <a:rPr lang="es-ES" altLang="es-CO" b="1" dirty="0" err="1" smtClean="0">
                <a:ea typeface="ＭＳ Ｐゴシック" charset="-128"/>
                <a:cs typeface="Arial" charset="0"/>
              </a:rPr>
              <a:t>Orientaci</a:t>
            </a:r>
            <a:r>
              <a:rPr lang="en-US" altLang="es-CO" b="1" dirty="0" err="1" smtClean="0">
                <a:ea typeface="ＭＳ Ｐゴシック" charset="-128"/>
                <a:cs typeface="Arial" charset="0"/>
              </a:rPr>
              <a:t>ón</a:t>
            </a:r>
            <a:r>
              <a:rPr lang="en-US" altLang="es-CO" b="1" dirty="0" smtClean="0">
                <a:ea typeface="ＭＳ Ｐゴシック" charset="-128"/>
                <a:cs typeface="Arial" charset="0"/>
              </a:rPr>
              <a:t> a </a:t>
            </a:r>
            <a:r>
              <a:rPr lang="en-US" altLang="es-CO" b="1" dirty="0" err="1" smtClean="0">
                <a:ea typeface="ＭＳ Ｐゴシック" charset="-128"/>
                <a:cs typeface="Arial" charset="0"/>
              </a:rPr>
              <a:t>Objetos</a:t>
            </a:r>
            <a:endParaRPr lang="es-ES" altLang="es-CO" b="1" dirty="0">
              <a:ea typeface="ＭＳ Ｐゴシック" charset="-128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887094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tecnoesis.files.wordpress.com</a:t>
            </a:r>
            <a:r>
              <a:rPr lang="en-US" sz="1100" dirty="0"/>
              <a:t>/2009/08/</a:t>
            </a:r>
            <a:r>
              <a:rPr lang="en-US" sz="1100" dirty="0" err="1"/>
              <a:t>java-cross-platform-support.gif?w</a:t>
            </a:r>
            <a:r>
              <a:rPr lang="en-US" sz="1100" dirty="0"/>
              <a:t>=346&amp;h=332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9" y="1655775"/>
            <a:ext cx="3969273" cy="38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Instrucciones</a:t>
            </a:r>
            <a:r>
              <a:rPr lang="en-US" dirty="0" smtClean="0"/>
              <a:t> en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instrucci</a:t>
            </a:r>
            <a:r>
              <a:rPr lang="en-US" sz="2800" dirty="0" err="1" smtClean="0"/>
              <a:t>ón</a:t>
            </a:r>
            <a:r>
              <a:rPr lang="en-US" sz="2800" dirty="0" smtClean="0"/>
              <a:t> </a:t>
            </a:r>
            <a:r>
              <a:rPr lang="en-US" sz="2800" dirty="0" err="1" smtClean="0"/>
              <a:t>termina</a:t>
            </a:r>
            <a:r>
              <a:rPr lang="en-US" sz="2800" dirty="0" smtClean="0"/>
              <a:t> con un </a:t>
            </a:r>
            <a:r>
              <a:rPr lang="en-US" sz="2800" dirty="0" err="1" smtClean="0"/>
              <a:t>punto</a:t>
            </a:r>
            <a:r>
              <a:rPr lang="en-US" sz="2800" dirty="0" smtClean="0"/>
              <a:t> y coma</a:t>
            </a:r>
          </a:p>
          <a:p>
            <a:r>
              <a:rPr lang="en-US" sz="2800" dirty="0" smtClean="0"/>
              <a:t>Un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de </a:t>
            </a:r>
            <a:r>
              <a:rPr lang="en-US" sz="2800" dirty="0" err="1" smtClean="0"/>
              <a:t>instrucciones</a:t>
            </a:r>
            <a:r>
              <a:rPr lang="en-US" sz="2800" dirty="0" smtClean="0"/>
              <a:t> se </a:t>
            </a:r>
            <a:r>
              <a:rPr lang="en-US" sz="2800" dirty="0" err="1" smtClean="0"/>
              <a:t>agrupa</a:t>
            </a:r>
            <a:r>
              <a:rPr lang="en-US" sz="2800" dirty="0" smtClean="0"/>
              <a:t> en </a:t>
            </a:r>
            <a:r>
              <a:rPr lang="en-US" sz="2800" dirty="0" err="1" smtClean="0"/>
              <a:t>medio</a:t>
            </a:r>
            <a:r>
              <a:rPr lang="en-US" sz="2800" dirty="0" smtClean="0"/>
              <a:t> de </a:t>
            </a:r>
            <a:r>
              <a:rPr lang="en-US" sz="2800" dirty="0" err="1" smtClean="0"/>
              <a:t>corchetes</a:t>
            </a:r>
            <a:endParaRPr lang="en-US" sz="2800" dirty="0" smtClean="0"/>
          </a:p>
          <a:p>
            <a:r>
              <a:rPr lang="en-US" sz="2800" dirty="0" err="1" smtClean="0"/>
              <a:t>Existen</a:t>
            </a:r>
            <a:r>
              <a:rPr lang="en-US" sz="2800" dirty="0" smtClean="0"/>
              <a:t> palabras </a:t>
            </a:r>
            <a:r>
              <a:rPr lang="en-US" sz="2800" dirty="0" err="1" smtClean="0"/>
              <a:t>reservadas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85800" y="3276601"/>
            <a:ext cx="5217368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Programa_001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4419600"/>
            <a:ext cx="1371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114801"/>
            <a:ext cx="3505200" cy="1676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3581399"/>
            <a:ext cx="5029200" cy="25575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75205" y="354400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5205" y="460205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0584" y="57203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instrucci</a:t>
            </a:r>
            <a:r>
              <a:rPr lang="en-US" smtClean="0"/>
              <a:t>ó</a:t>
            </a:r>
            <a:r>
              <a:rPr lang="en-US" smtClean="0"/>
              <a:t>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91200" y="3810000"/>
            <a:ext cx="584005" cy="19567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495800" y="4400655"/>
            <a:ext cx="1885882" cy="5953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 flipV="1">
            <a:off x="2971800" y="4572000"/>
            <a:ext cx="3403406" cy="1356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 dirty="0" smtClean="0">
                <a:ea typeface="ＭＳ Ｐゴシック" charset="-128"/>
                <a:cs typeface="Arial" charset="0"/>
              </a:rPr>
              <a:t>Sintaxis: Clases</a:t>
            </a:r>
            <a:endParaRPr lang="es-ES" altLang="es-CO" dirty="0">
              <a:ea typeface="ＭＳ Ｐゴシック" charset="-128"/>
              <a:cs typeface="Arial" charset="0"/>
            </a:endParaRP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CO" sz="2800" dirty="0">
                <a:ea typeface="ＭＳ Ｐゴシック" charset="-128"/>
                <a:cs typeface="Arial" charset="0"/>
              </a:rPr>
              <a:t>Cada clase se debe guardar en un archivo separado</a:t>
            </a:r>
          </a:p>
          <a:p>
            <a:r>
              <a:rPr lang="es-ES" altLang="es-CO" sz="2800" dirty="0">
                <a:ea typeface="ＭＳ Ｐゴシック" charset="-128"/>
                <a:cs typeface="Arial" charset="0"/>
              </a:rPr>
              <a:t>El nombre debe ser igual al nombre de la clase, y cuya extensión debe ser .java.</a:t>
            </a:r>
          </a:p>
          <a:p>
            <a:r>
              <a:rPr lang="es-ES" altLang="es-CO" sz="2800" dirty="0">
                <a:ea typeface="ＭＳ Ｐゴシック" charset="-128"/>
                <a:cs typeface="Arial" charset="0"/>
              </a:rPr>
              <a:t>Todo lo que va entre corchetes {…} se denomina un bloque de instrucciones</a:t>
            </a:r>
            <a:r>
              <a:rPr lang="es-ES" altLang="es-CO" sz="2800" dirty="0" smtClean="0">
                <a:ea typeface="ＭＳ Ｐゴシック" charset="-128"/>
                <a:cs typeface="Arial" charset="0"/>
              </a:rPr>
              <a:t>.</a:t>
            </a:r>
          </a:p>
          <a:p>
            <a:r>
              <a:rPr lang="es-ES" altLang="es-CO" sz="2800" dirty="0" smtClean="0">
                <a:ea typeface="ＭＳ Ｐゴシック" charset="-128"/>
                <a:cs typeface="Arial" charset="0"/>
              </a:rPr>
              <a:t>En Java las </a:t>
            </a:r>
            <a:r>
              <a:rPr lang="es-ES" altLang="es-CO" sz="2800" dirty="0" err="1" smtClean="0">
                <a:ea typeface="ＭＳ Ｐゴシック" charset="-128"/>
                <a:cs typeface="Arial" charset="0"/>
              </a:rPr>
              <a:t>may</a:t>
            </a:r>
            <a:r>
              <a:rPr lang="en-US" altLang="es-CO" sz="2800" dirty="0" err="1" smtClean="0">
                <a:ea typeface="ＭＳ Ｐゴシック" charset="-128"/>
                <a:cs typeface="Arial" charset="0"/>
              </a:rPr>
              <a:t>úsculas</a:t>
            </a:r>
            <a:r>
              <a:rPr lang="en-US" altLang="es-CO" sz="2800" dirty="0" smtClean="0">
                <a:ea typeface="ＭＳ Ｐゴシック" charset="-128"/>
                <a:cs typeface="Arial" charset="0"/>
              </a:rPr>
              <a:t> </a:t>
            </a:r>
            <a:r>
              <a:rPr lang="en-US" altLang="es-CO" sz="2800" b="1" dirty="0" smtClean="0">
                <a:ea typeface="ＭＳ Ｐゴシック" charset="-128"/>
                <a:cs typeface="Arial" charset="0"/>
              </a:rPr>
              <a:t>SI IMPORTAN</a:t>
            </a:r>
            <a:endParaRPr lang="es-ES" altLang="es-CO" sz="2800" b="1" dirty="0">
              <a:ea typeface="ＭＳ Ｐゴシック" charset="-128"/>
              <a:cs typeface="Arial" charset="0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4572000"/>
            <a:ext cx="8380412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 dirty="0" smtClean="0">
                <a:ea typeface="ＭＳ Ｐゴシック" charset="-128"/>
                <a:cs typeface="Arial" charset="0"/>
              </a:rPr>
              <a:t>Sintaxis: comentarios</a:t>
            </a:r>
            <a:endParaRPr lang="es-ES" altLang="es-CO" dirty="0">
              <a:ea typeface="ＭＳ Ｐゴシック" charset="-128"/>
              <a:cs typeface="Arial" charset="0"/>
            </a:endParaRP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CO" sz="2800" dirty="0">
                <a:ea typeface="ＭＳ Ｐゴシック" charset="-128"/>
                <a:cs typeface="Arial" charset="0"/>
              </a:rPr>
              <a:t>Entre los corchetes de la clase va la declaración de la clase, en donde se hacen explícitos los atributos y los algoritmos.</a:t>
            </a:r>
          </a:p>
          <a:p>
            <a:r>
              <a:rPr lang="es-ES" altLang="es-CO" sz="2800" dirty="0">
                <a:ea typeface="ＭＳ Ｐゴシック" charset="-128"/>
                <a:cs typeface="Arial" charset="0"/>
              </a:rPr>
              <a:t>También se pueden introducir comentarios que le pueden ayudar al programador. Una de las formas de escribir comentarios es con doble </a:t>
            </a:r>
            <a:r>
              <a:rPr lang="es-ES" altLang="es-CO" sz="2800" dirty="0" err="1">
                <a:ea typeface="ＭＳ Ｐゴシック" charset="-128"/>
                <a:cs typeface="Arial" charset="0"/>
              </a:rPr>
              <a:t>slash</a:t>
            </a:r>
            <a:r>
              <a:rPr lang="es-ES" altLang="es-CO" sz="2800" dirty="0">
                <a:ea typeface="ＭＳ Ｐゴシック" charset="-128"/>
                <a:cs typeface="Arial" charset="0"/>
              </a:rPr>
              <a:t> (//) o (/**/)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8380412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O" dirty="0" smtClean="0">
                <a:ea typeface="ＭＳ Ｐゴシック" charset="-128"/>
                <a:cs typeface="Arial" charset="0"/>
              </a:rPr>
              <a:t>Sintaxis: Tipos </a:t>
            </a:r>
            <a:r>
              <a:rPr lang="es-ES" altLang="es-CO" dirty="0">
                <a:ea typeface="ＭＳ Ｐゴシック" charset="-128"/>
                <a:cs typeface="Arial" charset="0"/>
              </a:rPr>
              <a:t>de datos</a:t>
            </a: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CO" dirty="0" smtClean="0">
                <a:ea typeface="ＭＳ Ｐゴシック" charset="-128"/>
                <a:cs typeface="Arial" charset="0"/>
              </a:rPr>
              <a:t>Simples</a:t>
            </a:r>
          </a:p>
          <a:p>
            <a:pPr lvl="1"/>
            <a:r>
              <a:rPr lang="es-ES" altLang="es-CO" dirty="0" smtClean="0">
                <a:ea typeface="ＭＳ Ｐゴシック" charset="-128"/>
                <a:cs typeface="Arial" charset="0"/>
              </a:rPr>
              <a:t>Enteros </a:t>
            </a:r>
            <a:r>
              <a:rPr lang="es-ES" altLang="es-CO" dirty="0">
                <a:ea typeface="ＭＳ Ｐゴシック" charset="-128"/>
                <a:cs typeface="Arial" charset="0"/>
              </a:rPr>
              <a:t>(</a:t>
            </a:r>
            <a:r>
              <a:rPr lang="es-ES" altLang="es-CO" dirty="0" err="1">
                <a:ea typeface="ＭＳ Ｐゴシック" charset="-128"/>
                <a:cs typeface="Arial" charset="0"/>
              </a:rPr>
              <a:t>int</a:t>
            </a:r>
            <a:r>
              <a:rPr lang="es-ES" altLang="es-CO" dirty="0">
                <a:ea typeface="ＭＳ Ｐゴシック" charset="-128"/>
                <a:cs typeface="Arial" charset="0"/>
              </a:rPr>
              <a:t>)</a:t>
            </a:r>
          </a:p>
          <a:p>
            <a:pPr lvl="2"/>
            <a:r>
              <a:rPr lang="es-ES" altLang="es-CO" sz="1400" dirty="0">
                <a:cs typeface="Arial" charset="0"/>
              </a:rPr>
              <a:t>Números enteros de -2.147.483.648 a 2.147.483.647</a:t>
            </a:r>
          </a:p>
          <a:p>
            <a:pPr lvl="1"/>
            <a:r>
              <a:rPr lang="es-ES" altLang="es-CO" dirty="0">
                <a:ea typeface="ＭＳ Ｐゴシック" charset="-128"/>
                <a:cs typeface="Arial" charset="0"/>
              </a:rPr>
              <a:t>Reales (</a:t>
            </a:r>
            <a:r>
              <a:rPr lang="es-ES" altLang="es-CO" dirty="0" err="1">
                <a:ea typeface="ＭＳ Ｐゴシック" charset="-128"/>
                <a:cs typeface="Arial" charset="0"/>
              </a:rPr>
              <a:t>double</a:t>
            </a:r>
            <a:r>
              <a:rPr lang="es-ES" altLang="es-CO" dirty="0">
                <a:ea typeface="ＭＳ Ｐゴシック" charset="-128"/>
                <a:cs typeface="Arial" charset="0"/>
              </a:rPr>
              <a:t>) </a:t>
            </a:r>
          </a:p>
          <a:p>
            <a:pPr lvl="2"/>
            <a:r>
              <a:rPr lang="es-ES" altLang="es-CO" sz="1400" dirty="0">
                <a:cs typeface="Arial" charset="0"/>
              </a:rPr>
              <a:t>Números reales de 2</a:t>
            </a:r>
            <a:r>
              <a:rPr lang="es-ES" altLang="es-CO" sz="1400" baseline="30000" dirty="0">
                <a:cs typeface="Arial" charset="0"/>
              </a:rPr>
              <a:t>-1074</a:t>
            </a:r>
            <a:r>
              <a:rPr lang="es-ES" altLang="es-CO" sz="1400" dirty="0">
                <a:cs typeface="Arial" charset="0"/>
              </a:rPr>
              <a:t> a 2</a:t>
            </a:r>
            <a:r>
              <a:rPr lang="es-ES" altLang="es-CO" sz="1400" baseline="30000" dirty="0">
                <a:cs typeface="Arial" charset="0"/>
              </a:rPr>
              <a:t>1023</a:t>
            </a:r>
          </a:p>
          <a:p>
            <a:pPr lvl="1"/>
            <a:r>
              <a:rPr lang="es-ES" altLang="es-CO" dirty="0" smtClean="0">
                <a:ea typeface="ＭＳ Ｐゴシック" charset="-128"/>
                <a:cs typeface="Arial" charset="0"/>
              </a:rPr>
              <a:t>Valores de verdad (</a:t>
            </a:r>
            <a:r>
              <a:rPr lang="es-ES" altLang="es-CO" dirty="0" err="1" smtClean="0">
                <a:ea typeface="ＭＳ Ｐゴシック" charset="-128"/>
                <a:cs typeface="Arial" charset="0"/>
              </a:rPr>
              <a:t>boolean</a:t>
            </a:r>
            <a:r>
              <a:rPr lang="es-ES" altLang="es-CO" dirty="0" smtClean="0">
                <a:ea typeface="ＭＳ Ｐゴシック" charset="-128"/>
                <a:cs typeface="Arial" charset="0"/>
              </a:rPr>
              <a:t>)</a:t>
            </a:r>
          </a:p>
          <a:p>
            <a:pPr lvl="2"/>
            <a:r>
              <a:rPr lang="es-ES" altLang="es-CO" sz="1400" dirty="0" smtClean="0">
                <a:ea typeface="ＭＳ Ｐゴシック" charset="-128"/>
                <a:cs typeface="Arial" charset="0"/>
              </a:rPr>
              <a:t>Verdadero o falso (true / false)</a:t>
            </a:r>
          </a:p>
          <a:p>
            <a:pPr lvl="1"/>
            <a:r>
              <a:rPr lang="es-ES" altLang="es-CO" dirty="0" smtClean="0">
                <a:ea typeface="ＭＳ Ｐゴシック" charset="-128"/>
                <a:cs typeface="Arial" charset="0"/>
              </a:rPr>
              <a:t>Cadenas </a:t>
            </a:r>
            <a:r>
              <a:rPr lang="es-ES" altLang="es-CO" dirty="0">
                <a:ea typeface="ＭＳ Ｐゴシック" charset="-128"/>
                <a:cs typeface="Arial" charset="0"/>
              </a:rPr>
              <a:t>de caracteres (</a:t>
            </a:r>
            <a:r>
              <a:rPr lang="es-ES" altLang="es-CO" dirty="0" err="1">
                <a:ea typeface="ＭＳ Ｐゴシック" charset="-128"/>
                <a:cs typeface="Arial" charset="0"/>
              </a:rPr>
              <a:t>String</a:t>
            </a:r>
            <a:r>
              <a:rPr lang="es-ES" altLang="es-CO" dirty="0">
                <a:ea typeface="ＭＳ Ｐゴシック" charset="-128"/>
                <a:cs typeface="Arial" charset="0"/>
              </a:rPr>
              <a:t>)</a:t>
            </a:r>
          </a:p>
          <a:p>
            <a:pPr lvl="2"/>
            <a:r>
              <a:rPr lang="es-ES" altLang="es-CO" sz="1400" dirty="0">
                <a:cs typeface="Arial" charset="0"/>
              </a:rPr>
              <a:t>Palabras</a:t>
            </a:r>
          </a:p>
          <a:p>
            <a:r>
              <a:rPr lang="es-ES" altLang="es-CO" dirty="0">
                <a:ea typeface="ＭＳ Ｐゴシック" charset="-128"/>
                <a:cs typeface="Arial" charset="0"/>
              </a:rPr>
              <a:t>Definidos por el </a:t>
            </a:r>
            <a:r>
              <a:rPr lang="es-ES" altLang="es-CO" dirty="0" smtClean="0">
                <a:ea typeface="ＭＳ Ｐゴシック" charset="-128"/>
                <a:cs typeface="Arial" charset="0"/>
              </a:rPr>
              <a:t>usuario</a:t>
            </a:r>
            <a:endParaRPr lang="es-ES" altLang="es-CO" dirty="0"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UniBosque</Template>
  <TotalTime>163</TotalTime>
  <Words>681</Words>
  <Application>Microsoft Macintosh PowerPoint</Application>
  <PresentationFormat>On-screen Show (4:3)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Consolas</vt:lpstr>
      <vt:lpstr>Office Theme</vt:lpstr>
      <vt:lpstr>Fundamentos de Programación</vt:lpstr>
      <vt:lpstr>Agenda</vt:lpstr>
      <vt:lpstr>Flujo de Programa</vt:lpstr>
      <vt:lpstr>Variables</vt:lpstr>
      <vt:lpstr>Lenguaje Java</vt:lpstr>
      <vt:lpstr>Instrucciones en Java</vt:lpstr>
      <vt:lpstr>Sintaxis: Clases</vt:lpstr>
      <vt:lpstr>Sintaxis: comentarios</vt:lpstr>
      <vt:lpstr>Sintaxis: Tipos de datos</vt:lpstr>
      <vt:lpstr>Clases y Objetos</vt:lpstr>
      <vt:lpstr>Estructura de una Clase</vt:lpstr>
      <vt:lpstr>Asociaciones</vt:lpstr>
      <vt:lpstr>Práctica</vt:lpstr>
      <vt:lpstr>Estructura de una clase en Java</vt:lpstr>
      <vt:lpstr>Instrucciones: declaración de atributos </vt:lpstr>
      <vt:lpstr>Instrucciones: Asignación</vt:lpstr>
      <vt:lpstr>Instrucciones: new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JUAN CAMILO IBARRA LOPEZ</dc:creator>
  <cp:lastModifiedBy>JUAN CAMILO IBARRA LOPEZ</cp:lastModifiedBy>
  <cp:revision>23</cp:revision>
  <dcterms:created xsi:type="dcterms:W3CDTF">2016-07-21T19:06:35Z</dcterms:created>
  <dcterms:modified xsi:type="dcterms:W3CDTF">2016-07-21T21:50:37Z</dcterms:modified>
</cp:coreProperties>
</file>