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0" r:id="rId4"/>
    <p:sldId id="271" r:id="rId5"/>
    <p:sldId id="272" r:id="rId6"/>
    <p:sldId id="273" r:id="rId7"/>
    <p:sldId id="284" r:id="rId8"/>
    <p:sldId id="285" r:id="rId9"/>
    <p:sldId id="274" r:id="rId10"/>
    <p:sldId id="275" r:id="rId11"/>
    <p:sldId id="276" r:id="rId12"/>
    <p:sldId id="277" r:id="rId13"/>
    <p:sldId id="278" r:id="rId14"/>
    <p:sldId id="283" r:id="rId15"/>
    <p:sldId id="282" r:id="rId16"/>
    <p:sldId id="279" r:id="rId17"/>
    <p:sldId id="280" r:id="rId18"/>
    <p:sldId id="281" r:id="rId19"/>
    <p:sldId id="269" r:id="rId2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06"/>
    <a:srgbClr val="9EC93B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CO" dirty="0">
                <a:ea typeface="Consolas" charset="0"/>
                <a:cs typeface="Consolas" charset="0"/>
              </a:rPr>
              <a:t>Son algoritmos los cuales pretenden resolver un problema puntual dentro del contexto del problema global.</a:t>
            </a:r>
          </a:p>
          <a:p>
            <a:r>
              <a:rPr lang="es-ES" altLang="es-CO" dirty="0">
                <a:ea typeface="Consolas" charset="0"/>
                <a:cs typeface="Consolas" charset="0"/>
              </a:rPr>
              <a:t>Elementos</a:t>
            </a:r>
          </a:p>
          <a:p>
            <a:pPr lvl="1"/>
            <a:r>
              <a:rPr lang="es-ES" altLang="es-CO" sz="2400" dirty="0">
                <a:ea typeface="Consolas" charset="0"/>
                <a:cs typeface="Consolas" charset="0"/>
              </a:rPr>
              <a:t>Nombre</a:t>
            </a:r>
          </a:p>
          <a:p>
            <a:pPr lvl="1"/>
            <a:r>
              <a:rPr lang="es-ES" altLang="es-CO" sz="2400" dirty="0">
                <a:ea typeface="Consolas" charset="0"/>
                <a:cs typeface="Consolas" charset="0"/>
              </a:rPr>
              <a:t>Lista de parámetros</a:t>
            </a:r>
          </a:p>
          <a:p>
            <a:pPr lvl="1"/>
            <a:r>
              <a:rPr lang="es-ES" altLang="es-CO" sz="2400" dirty="0">
                <a:ea typeface="Consolas" charset="0"/>
                <a:cs typeface="Consolas" charset="0"/>
              </a:rPr>
              <a:t>T</a:t>
            </a:r>
            <a:r>
              <a:rPr lang="es-ES" altLang="es-CO" sz="2400" dirty="0" smtClean="0">
                <a:ea typeface="Consolas" charset="0"/>
                <a:cs typeface="Consolas" charset="0"/>
              </a:rPr>
              <a:t>ipo </a:t>
            </a:r>
            <a:r>
              <a:rPr lang="es-ES" altLang="es-CO" sz="2400" dirty="0">
                <a:ea typeface="Consolas" charset="0"/>
                <a:cs typeface="Consolas" charset="0"/>
              </a:rPr>
              <a:t>de respuesta</a:t>
            </a:r>
          </a:p>
          <a:p>
            <a:pPr lvl="1"/>
            <a:r>
              <a:rPr lang="es-ES" altLang="es-CO" sz="2400" dirty="0">
                <a:ea typeface="Consolas" charset="0"/>
                <a:cs typeface="Consolas" charset="0"/>
              </a:rPr>
              <a:t>C</a:t>
            </a:r>
            <a:r>
              <a:rPr lang="es-ES" altLang="es-CO" sz="2400" dirty="0" smtClean="0">
                <a:ea typeface="Consolas" charset="0"/>
                <a:cs typeface="Consolas" charset="0"/>
              </a:rPr>
              <a:t>uerpo </a:t>
            </a:r>
            <a:r>
              <a:rPr lang="es-ES" altLang="es-CO" sz="2400" dirty="0">
                <a:ea typeface="Consolas" charset="0"/>
                <a:cs typeface="Consolas" charset="0"/>
              </a:rPr>
              <a:t>del método</a:t>
            </a:r>
          </a:p>
          <a:p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5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CO" dirty="0" smtClean="0">
                <a:ea typeface="ＭＳ Ｐゴシック" charset="-128"/>
                <a:cs typeface="Arial" charset="0"/>
              </a:rPr>
              <a:t>Un m</a:t>
            </a:r>
            <a:r>
              <a:rPr lang="en-US" altLang="es-CO" dirty="0" err="1" smtClean="0">
                <a:ea typeface="ＭＳ Ｐゴシック" charset="-128"/>
                <a:cs typeface="Arial" charset="0"/>
              </a:rPr>
              <a:t>étodo</a:t>
            </a:r>
            <a:r>
              <a:rPr lang="en-US" altLang="es-CO" dirty="0" smtClean="0">
                <a:ea typeface="ＭＳ Ｐゴシック" charset="-128"/>
                <a:cs typeface="Arial" charset="0"/>
              </a:rPr>
              <a:t> </a:t>
            </a:r>
            <a:r>
              <a:rPr lang="en-US" altLang="es-CO" dirty="0" err="1" smtClean="0">
                <a:ea typeface="ＭＳ Ｐゴシック" charset="-128"/>
                <a:cs typeface="Arial" charset="0"/>
              </a:rPr>
              <a:t>tiene</a:t>
            </a:r>
            <a:r>
              <a:rPr lang="en-US" altLang="es-CO" dirty="0" smtClean="0">
                <a:ea typeface="ＭＳ Ｐゴシック" charset="-128"/>
                <a:cs typeface="Arial" charset="0"/>
              </a:rPr>
              <a:t> </a:t>
            </a:r>
            <a:r>
              <a:rPr lang="en-US" altLang="es-CO" dirty="0" err="1" smtClean="0">
                <a:ea typeface="ＭＳ Ｐゴシック" charset="-128"/>
                <a:cs typeface="Arial" charset="0"/>
              </a:rPr>
              <a:t>una</a:t>
            </a:r>
            <a:r>
              <a:rPr lang="en-US" altLang="es-CO" dirty="0" smtClean="0">
                <a:ea typeface="ＭＳ Ｐゴシック" charset="-128"/>
                <a:cs typeface="Arial" charset="0"/>
              </a:rPr>
              <a:t> </a:t>
            </a:r>
            <a:r>
              <a:rPr lang="es-ES" altLang="es-CO" dirty="0" smtClean="0">
                <a:ea typeface="ＭＳ Ｐゴシック" charset="-128"/>
                <a:cs typeface="Arial" charset="0"/>
              </a:rPr>
              <a:t>Firma </a:t>
            </a:r>
            <a:r>
              <a:rPr lang="es-ES" altLang="es-CO" dirty="0">
                <a:ea typeface="ＭＳ Ｐゴシック" charset="-128"/>
                <a:cs typeface="Arial" charset="0"/>
              </a:rPr>
              <a:t>o Signatura</a:t>
            </a:r>
          </a:p>
          <a:p>
            <a:pPr marL="0" indent="0" algn="ctr">
              <a:buNone/>
            </a:pPr>
            <a:r>
              <a:rPr lang="es-ES" altLang="es-CO" sz="1800" b="1" dirty="0">
                <a:solidFill>
                  <a:srgbClr val="953735"/>
                </a:solidFill>
                <a:ea typeface="Consolas" charset="0"/>
                <a:cs typeface="Consolas" charset="0"/>
              </a:rPr>
              <a:t>&lt;visibilidad&gt; </a:t>
            </a:r>
            <a:r>
              <a:rPr lang="es-ES" altLang="es-CO" sz="1800" b="1" dirty="0">
                <a:ea typeface="Consolas" charset="0"/>
                <a:cs typeface="Consolas" charset="0"/>
              </a:rPr>
              <a:t>&lt;</a:t>
            </a:r>
            <a:r>
              <a:rPr lang="es-ES" altLang="es-CO" sz="1800" b="1" dirty="0" err="1">
                <a:ea typeface="Consolas" charset="0"/>
                <a:cs typeface="Consolas" charset="0"/>
              </a:rPr>
              <a:t>tipo_de_retorno</a:t>
            </a:r>
            <a:r>
              <a:rPr lang="es-ES" altLang="es-CO" sz="1800" b="1" dirty="0">
                <a:ea typeface="Consolas" charset="0"/>
                <a:cs typeface="Consolas" charset="0"/>
              </a:rPr>
              <a:t>&gt; </a:t>
            </a:r>
            <a:r>
              <a:rPr lang="es-ES" altLang="es-CO" sz="1800" b="1" dirty="0">
                <a:solidFill>
                  <a:srgbClr val="00B050"/>
                </a:solidFill>
                <a:ea typeface="Consolas" charset="0"/>
                <a:cs typeface="Consolas" charset="0"/>
              </a:rPr>
              <a:t>&lt;nombre&gt; </a:t>
            </a:r>
            <a:r>
              <a:rPr lang="es-ES" altLang="es-CO" sz="1800" b="1" dirty="0">
                <a:ea typeface="Consolas" charset="0"/>
                <a:cs typeface="Consolas" charset="0"/>
              </a:rPr>
              <a:t>(&lt;tipo&gt;  </a:t>
            </a:r>
            <a:r>
              <a:rPr lang="es-ES" altLang="es-CO" sz="1800" b="1" dirty="0">
                <a:solidFill>
                  <a:srgbClr val="558ED5"/>
                </a:solidFill>
                <a:ea typeface="Consolas" charset="0"/>
                <a:cs typeface="Consolas" charset="0"/>
              </a:rPr>
              <a:t>&lt;</a:t>
            </a:r>
            <a:r>
              <a:rPr lang="es-ES" altLang="es-CO" sz="1800" b="1" dirty="0" err="1">
                <a:solidFill>
                  <a:srgbClr val="558ED5"/>
                </a:solidFill>
                <a:ea typeface="Consolas" charset="0"/>
                <a:cs typeface="Consolas" charset="0"/>
              </a:rPr>
              <a:t>nombre_parametro</a:t>
            </a:r>
            <a:r>
              <a:rPr lang="es-ES" altLang="es-CO" sz="1800" b="1" dirty="0">
                <a:solidFill>
                  <a:srgbClr val="558ED5"/>
                </a:solidFill>
                <a:ea typeface="Consolas" charset="0"/>
                <a:cs typeface="Consolas" charset="0"/>
              </a:rPr>
              <a:t>&gt;</a:t>
            </a:r>
            <a:r>
              <a:rPr lang="es-ES" altLang="es-CO" sz="1800" b="1" dirty="0">
                <a:ea typeface="Consolas" charset="0"/>
                <a:cs typeface="Consolas" charset="0"/>
              </a:rPr>
              <a:t>, …)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62023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56" y="3918436"/>
            <a:ext cx="74104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4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smtClean="0"/>
              <a:t>Visibilidad</a:t>
            </a:r>
            <a:r>
              <a:rPr lang="es-ES_tradnl" dirty="0" smtClean="0"/>
              <a:t>: </a:t>
            </a:r>
            <a:r>
              <a:rPr lang="es-ES_tradnl" b="1" dirty="0" err="1" smtClean="0">
                <a:solidFill>
                  <a:srgbClr val="FF0000"/>
                </a:solidFill>
              </a:rPr>
              <a:t>public</a:t>
            </a:r>
            <a:endParaRPr lang="es-ES_tradnl" b="1" dirty="0" smtClean="0">
              <a:solidFill>
                <a:srgbClr val="FF0000"/>
              </a:solidFill>
            </a:endParaRPr>
          </a:p>
          <a:p>
            <a:r>
              <a:rPr lang="es-ES_tradnl" b="1" dirty="0" smtClean="0"/>
              <a:t>Tipo de retorno</a:t>
            </a:r>
            <a:r>
              <a:rPr lang="es-ES_tradnl" dirty="0" smtClean="0"/>
              <a:t>: Tipo de dato que el m</a:t>
            </a:r>
            <a:r>
              <a:rPr lang="es-ES_tradnl" dirty="0" smtClean="0"/>
              <a:t>étodo va a retornar. Si no hay retorno el tipo de dato es </a:t>
            </a:r>
            <a:r>
              <a:rPr lang="es-ES_tradnl" b="1" dirty="0" err="1" smtClean="0">
                <a:solidFill>
                  <a:srgbClr val="FF0000"/>
                </a:solidFill>
              </a:rPr>
              <a:t>void</a:t>
            </a:r>
            <a:endParaRPr lang="es-ES_tradnl" b="1" dirty="0" smtClean="0">
              <a:solidFill>
                <a:srgbClr val="FF0000"/>
              </a:solidFill>
            </a:endParaRPr>
          </a:p>
          <a:p>
            <a:r>
              <a:rPr lang="es-ES_tradnl" b="1" dirty="0" smtClean="0"/>
              <a:t>Nombre</a:t>
            </a:r>
            <a:r>
              <a:rPr lang="es-ES_tradnl" dirty="0" smtClean="0"/>
              <a:t>: debe ser un verbo, empieza con min</a:t>
            </a:r>
            <a:r>
              <a:rPr lang="es-ES_tradnl" dirty="0" smtClean="0"/>
              <a:t>úscula y usa </a:t>
            </a:r>
            <a:r>
              <a:rPr lang="es-ES_tradnl" i="1" dirty="0" err="1" smtClean="0"/>
              <a:t>camelcase</a:t>
            </a:r>
            <a:endParaRPr lang="es-ES_tradnl" i="1" dirty="0" smtClean="0"/>
          </a:p>
          <a:p>
            <a:r>
              <a:rPr lang="es-ES_tradnl" b="1" dirty="0" smtClean="0"/>
              <a:t>Par</a:t>
            </a:r>
            <a:r>
              <a:rPr lang="es-ES_tradnl" b="1" dirty="0" smtClean="0"/>
              <a:t>ámetros</a:t>
            </a:r>
            <a:r>
              <a:rPr lang="es-ES_tradnl" dirty="0" smtClean="0"/>
              <a:t>: lo que necesita el método para funcionar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310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CO" dirty="0">
                <a:ea typeface="ＭＳ Ｐゴシック" charset="-128"/>
                <a:cs typeface="Arial" charset="0"/>
              </a:rPr>
              <a:t>Todos los métodos declarados para devolver un resultado (todos los métodos que </a:t>
            </a:r>
            <a:r>
              <a:rPr lang="es-ES" altLang="es-CO" dirty="0" smtClean="0">
                <a:ea typeface="ＭＳ Ｐゴシック" charset="-128"/>
                <a:cs typeface="Arial" charset="0"/>
              </a:rPr>
              <a:t>NO </a:t>
            </a:r>
            <a:r>
              <a:rPr lang="es-ES" altLang="es-CO" dirty="0">
                <a:ea typeface="ＭＳ Ｐゴシック" charset="-128"/>
                <a:cs typeface="Arial" charset="0"/>
              </a:rPr>
              <a:t>son de tipo </a:t>
            </a:r>
            <a:r>
              <a:rPr lang="es-ES" altLang="es-CO" b="1" dirty="0" err="1">
                <a:solidFill>
                  <a:srgbClr val="FF0000"/>
                </a:solidFill>
                <a:ea typeface="ＭＳ Ｐゴシック" charset="-128"/>
                <a:cs typeface="Arial" charset="0"/>
              </a:rPr>
              <a:t>void</a:t>
            </a:r>
            <a:r>
              <a:rPr lang="es-ES" altLang="es-CO" dirty="0">
                <a:ea typeface="ＭＳ Ｐゴシック" charset="-128"/>
                <a:cs typeface="Arial" charset="0"/>
              </a:rPr>
              <a:t>) deben tener en su cuerpo una instrucción de retorno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6"/>
          <a:stretch/>
        </p:blipFill>
        <p:spPr bwMode="auto">
          <a:xfrm>
            <a:off x="1752600" y="3886200"/>
            <a:ext cx="592411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3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étodo</a:t>
            </a:r>
            <a:r>
              <a:rPr lang="en-US" dirty="0" smtClean="0"/>
              <a:t>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punto</a:t>
            </a:r>
            <a:r>
              <a:rPr lang="en-US" dirty="0" smtClean="0"/>
              <a:t> de entrada de un </a:t>
            </a:r>
            <a:r>
              <a:rPr lang="en-US" dirty="0" err="1" smtClean="0"/>
              <a:t>programa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étodo</a:t>
            </a:r>
            <a:r>
              <a:rPr lang="en-US" dirty="0" smtClean="0"/>
              <a:t>, se </a:t>
            </a:r>
            <a:r>
              <a:rPr lang="en-US" dirty="0" err="1" smtClean="0"/>
              <a:t>crean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objetos</a:t>
            </a:r>
            <a:r>
              <a:rPr lang="en-US" dirty="0" smtClean="0"/>
              <a:t> del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ublic static void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main(String[]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600" b="1" dirty="0" err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Aqu</a:t>
            </a:r>
            <a:r>
              <a:rPr lang="en-US" sz="2600" b="1" dirty="0" err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í</a:t>
            </a:r>
            <a:r>
              <a:rPr lang="en-US" sz="2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b="1" dirty="0" err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va</a:t>
            </a:r>
            <a:r>
              <a:rPr lang="en-US" sz="2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 el </a:t>
            </a:r>
            <a:r>
              <a:rPr lang="en-US" sz="2600" b="1" dirty="0" err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código</a:t>
            </a:r>
            <a:r>
              <a:rPr lang="en-US" sz="2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 del </a:t>
            </a:r>
            <a:r>
              <a:rPr lang="en-US" sz="2600" b="1" dirty="0" err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programa</a:t>
            </a:r>
            <a:endParaRPr lang="en-US" sz="2600" b="1" dirty="0" smtClean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8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Llamadas</a:t>
            </a:r>
            <a:r>
              <a:rPr lang="en-US" dirty="0" smtClean="0"/>
              <a:t> a </a:t>
            </a:r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 m</a:t>
            </a:r>
            <a:r>
              <a:rPr lang="es-ES_tradnl" dirty="0" smtClean="0"/>
              <a:t>étodo se “llama” utilizando su nombre dentro de una instrucción.</a:t>
            </a:r>
          </a:p>
          <a:p>
            <a:r>
              <a:rPr lang="es-ES_tradnl" dirty="0" smtClean="0"/>
              <a:t>Se pueden llamar m</a:t>
            </a:r>
            <a:r>
              <a:rPr lang="es-ES_tradnl" dirty="0" smtClean="0"/>
              <a:t>étodos que se encuentren en la misma clase o métodos públicos de las clases asociadas.</a:t>
            </a:r>
          </a:p>
          <a:p>
            <a:r>
              <a:rPr lang="es-ES_tradnl" dirty="0" smtClean="0"/>
              <a:t>Si se quieren llamar métodos de clases asociadas, DEBE hacerse a través de una instancia (objeto de la clase)</a:t>
            </a:r>
          </a:p>
        </p:txBody>
      </p:sp>
    </p:spTree>
    <p:extLst>
      <p:ext uri="{BB962C8B-B14F-4D97-AF65-F5344CB8AC3E}">
        <p14:creationId xmlns:p14="http://schemas.microsoft.com/office/powerpoint/2010/main" val="40984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O">
                <a:ea typeface="ＭＳ Ｐゴシック" charset="-128"/>
                <a:cs typeface="Arial" charset="0"/>
              </a:rPr>
              <a:t>Llamadas a métodos</a:t>
            </a: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CO" dirty="0">
                <a:ea typeface="ＭＳ Ｐゴシック" charset="-128"/>
                <a:cs typeface="Arial" charset="0"/>
              </a:rPr>
              <a:t>El proceso de llamar métodos de otro objeto se denomina invocación </a:t>
            </a:r>
          </a:p>
          <a:p>
            <a:pPr marL="457200" lvl="1" indent="0" algn="ctr">
              <a:buNone/>
            </a:pPr>
            <a:r>
              <a:rPr lang="es-ES" altLang="es-CO" sz="2400" b="1" dirty="0">
                <a:cs typeface="Arial" charset="0"/>
              </a:rPr>
              <a:t>&lt;</a:t>
            </a:r>
            <a:r>
              <a:rPr lang="es-ES" altLang="es-CO" sz="2400" b="1" dirty="0" err="1">
                <a:cs typeface="Arial" charset="0"/>
              </a:rPr>
              <a:t>nombre_de_instancia</a:t>
            </a:r>
            <a:r>
              <a:rPr lang="es-ES" altLang="es-CO" sz="2400" b="1" dirty="0">
                <a:cs typeface="Arial" charset="0"/>
              </a:rPr>
              <a:t>&gt;.</a:t>
            </a:r>
            <a:r>
              <a:rPr lang="es-ES" altLang="es-CO" sz="2400" b="1" dirty="0">
                <a:solidFill>
                  <a:srgbClr val="00B050"/>
                </a:solidFill>
                <a:cs typeface="Arial" charset="0"/>
              </a:rPr>
              <a:t>&lt;</a:t>
            </a:r>
            <a:r>
              <a:rPr lang="es-ES" altLang="es-CO" sz="2400" b="1" dirty="0" err="1">
                <a:solidFill>
                  <a:srgbClr val="00B050"/>
                </a:solidFill>
                <a:cs typeface="Arial" charset="0"/>
              </a:rPr>
              <a:t>nombre_de_metodo</a:t>
            </a:r>
            <a:r>
              <a:rPr lang="es-ES" altLang="es-CO" sz="2400" b="1" dirty="0">
                <a:solidFill>
                  <a:srgbClr val="00B050"/>
                </a:solidFill>
                <a:cs typeface="Arial" charset="0"/>
              </a:rPr>
              <a:t>&gt;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8231187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13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CO">
                <a:ea typeface="ＭＳ Ｐゴシック" charset="-128"/>
                <a:cs typeface="Arial" charset="0"/>
              </a:rPr>
              <a:t>Llamadas a métodos con parámetros</a:t>
            </a:r>
            <a:endParaRPr lang="en-US" altLang="es-CO" dirty="0">
              <a:ea typeface="ＭＳ Ｐゴシック" charset="-128"/>
              <a:cs typeface="Arial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Calibri" charset="0"/>
              <a:buAutoNum type="arabicPeriod"/>
            </a:pPr>
            <a:r>
              <a:rPr lang="es-ES" altLang="es-CO" sz="2800" dirty="0">
                <a:ea typeface="ＭＳ Ｐゴシック" charset="-128"/>
                <a:cs typeface="Arial" charset="0"/>
              </a:rPr>
              <a:t>¿Cuándo necesita parámetros un método?</a:t>
            </a:r>
          </a:p>
          <a:p>
            <a:pPr marL="857250" lvl="1" indent="-457200"/>
            <a:r>
              <a:rPr lang="es-ES" altLang="es-CO" sz="2400" dirty="0">
                <a:cs typeface="Arial" charset="0"/>
              </a:rPr>
              <a:t>Cuando la información que contiene el objeto en sus atributos no es suficiente para resolver el problema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s-ES" altLang="es-CO" sz="2800" dirty="0">
                <a:ea typeface="ＭＳ Ｐゴシック" charset="-128"/>
                <a:cs typeface="Arial" charset="0"/>
              </a:rPr>
              <a:t>¿Cómo se declara un parámetro? </a:t>
            </a:r>
          </a:p>
          <a:p>
            <a:pPr marL="857250" lvl="1" indent="-457200"/>
            <a:r>
              <a:rPr lang="es-ES" altLang="es-CO" sz="2400" dirty="0">
                <a:cs typeface="Arial" charset="0"/>
              </a:rPr>
              <a:t>En la signatura del método se define el tipo del parámetro y se le asigna un nombre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s-ES" altLang="es-CO" sz="2800" dirty="0">
                <a:ea typeface="ＭＳ Ｐゴシック" charset="-128"/>
                <a:cs typeface="Arial" charset="0"/>
              </a:rPr>
              <a:t>¿Cómo se utiliza el valor del parámetro? </a:t>
            </a:r>
          </a:p>
          <a:p>
            <a:pPr marL="857250" lvl="1" indent="-457200"/>
            <a:r>
              <a:rPr lang="es-ES" altLang="es-CO" sz="2400" dirty="0">
                <a:cs typeface="Arial" charset="0"/>
              </a:rPr>
              <a:t>Basta con utilizar su nombre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s-ES" altLang="es-CO" sz="2800" dirty="0">
                <a:ea typeface="ＭＳ Ｐゴシック" charset="-128"/>
                <a:cs typeface="Arial" charset="0"/>
              </a:rPr>
              <a:t>¿Se puede utilizar el parámetro por fuera del método? </a:t>
            </a:r>
          </a:p>
          <a:p>
            <a:pPr marL="857250" lvl="1" indent="-457200"/>
            <a:r>
              <a:rPr lang="es-ES" altLang="es-CO" sz="2400" dirty="0">
                <a:cs typeface="Arial" charset="0"/>
              </a:rPr>
              <a:t>No</a:t>
            </a:r>
            <a:endParaRPr lang="en-US" altLang="es-CO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5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CO">
                <a:ea typeface="ＭＳ Ｐゴシック" charset="-128"/>
                <a:cs typeface="Arial" charset="0"/>
              </a:rPr>
              <a:t>Llamadas a métodos con parámetros</a:t>
            </a:r>
            <a:endParaRPr lang="en-US" altLang="es-CO" dirty="0">
              <a:ea typeface="ＭＳ Ｐゴシック" charset="-128"/>
              <a:cs typeface="Arial" charset="0"/>
            </a:endParaRPr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Calibri" charset="0"/>
              <a:buAutoNum type="arabicPeriod" startAt="5"/>
            </a:pPr>
            <a:r>
              <a:rPr lang="es-ES" altLang="es-CO" sz="2800" dirty="0">
                <a:ea typeface="ＭＳ Ｐゴシック" charset="-128"/>
                <a:cs typeface="Arial" charset="0"/>
              </a:rPr>
              <a:t>¿Cómo se hace para definir los valores de los parámetros? </a:t>
            </a:r>
          </a:p>
          <a:p>
            <a:pPr marL="857250" lvl="1" indent="-457200"/>
            <a:r>
              <a:rPr lang="es-ES" altLang="es-CO" sz="2400" dirty="0">
                <a:cs typeface="Arial" charset="0"/>
              </a:rPr>
              <a:t>El objeto que llama el método debe dar los valores de los parámetros del método. </a:t>
            </a:r>
            <a:endParaRPr lang="en-US" altLang="es-CO" sz="2400" dirty="0">
              <a:cs typeface="Arial" charset="0"/>
            </a:endParaRPr>
          </a:p>
          <a:p>
            <a:pPr marL="457200" indent="-457200">
              <a:buFont typeface="Calibri" charset="0"/>
              <a:buAutoNum type="arabicPeriod" startAt="5"/>
            </a:pPr>
            <a:r>
              <a:rPr lang="es-ES" altLang="es-CO" sz="2800" dirty="0">
                <a:ea typeface="ＭＳ Ｐゴシック" charset="-128"/>
                <a:cs typeface="Arial" charset="0"/>
              </a:rPr>
              <a:t>¿Cómo se hace la relación entre esos valores y los parámetros? </a:t>
            </a:r>
          </a:p>
          <a:p>
            <a:pPr marL="857250" lvl="1" indent="-457200"/>
            <a:r>
              <a:rPr lang="es-ES" altLang="es-CO" sz="2400" dirty="0">
                <a:cs typeface="Arial" charset="0"/>
              </a:rPr>
              <a:t>Los valores deben tener en cuenta el orden de los parámetros</a:t>
            </a:r>
          </a:p>
          <a:p>
            <a:pPr marL="457200" indent="-457200">
              <a:buFont typeface="Calibri" charset="0"/>
              <a:buAutoNum type="arabicPeriod" startAt="5"/>
            </a:pPr>
            <a:r>
              <a:rPr lang="es-ES" altLang="es-CO" sz="2800" dirty="0">
                <a:ea typeface="ＭＳ Ｐゴシック" charset="-128"/>
                <a:cs typeface="Arial" charset="0"/>
              </a:rPr>
              <a:t>¿Qué sucede si hay más o menos valores que parámetros? </a:t>
            </a:r>
          </a:p>
          <a:p>
            <a:pPr marL="857250" lvl="1" indent="-457200"/>
            <a:r>
              <a:rPr lang="es-ES" altLang="es-CO" sz="2400" dirty="0">
                <a:cs typeface="Arial" charset="0"/>
              </a:rPr>
              <a:t>El compilador informa que hay un error en la llamada. </a:t>
            </a:r>
            <a:endParaRPr lang="en-US" altLang="es-CO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7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smtClean="0"/>
              <a:t>PREGUNTAS?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¿C</a:t>
            </a:r>
            <a:r>
              <a:rPr lang="es-ES_tradnl" dirty="0" smtClean="0"/>
              <a:t>ómo definir la estructura de un programa?</a:t>
            </a:r>
          </a:p>
          <a:p>
            <a:pPr lvl="1"/>
            <a:r>
              <a:rPr lang="es-ES_tradnl" dirty="0" smtClean="0"/>
              <a:t>Identificar las entidades</a:t>
            </a:r>
          </a:p>
          <a:p>
            <a:pPr lvl="1"/>
            <a:r>
              <a:rPr lang="es-ES_tradnl" dirty="0" smtClean="0"/>
              <a:t>Identificar las características</a:t>
            </a:r>
          </a:p>
          <a:p>
            <a:pPr lvl="1"/>
            <a:r>
              <a:rPr lang="es-ES_tradnl" dirty="0" smtClean="0"/>
              <a:t>Buscar las relaciones</a:t>
            </a:r>
          </a:p>
          <a:p>
            <a:r>
              <a:rPr lang="es-ES_tradnl" dirty="0" smtClean="0"/>
              <a:t>Sintaxis (resumen)</a:t>
            </a:r>
          </a:p>
          <a:p>
            <a:r>
              <a:rPr lang="es-ES_tradnl" dirty="0" smtClean="0"/>
              <a:t>M</a:t>
            </a:r>
            <a:r>
              <a:rPr lang="es-ES_tradnl" dirty="0" smtClean="0"/>
              <a:t>étodos</a:t>
            </a:r>
          </a:p>
          <a:p>
            <a:pPr lvl="1"/>
            <a:r>
              <a:rPr lang="es-ES_tradnl" dirty="0" smtClean="0"/>
              <a:t>Instrucción de retorno</a:t>
            </a:r>
          </a:p>
          <a:p>
            <a:pPr lvl="1"/>
            <a:r>
              <a:rPr lang="es-ES_tradnl" dirty="0" smtClean="0"/>
              <a:t>M</a:t>
            </a:r>
            <a:r>
              <a:rPr lang="en-US" dirty="0" err="1" smtClean="0"/>
              <a:t>étodo</a:t>
            </a:r>
            <a:r>
              <a:rPr lang="en-US" dirty="0" smtClean="0"/>
              <a:t> main</a:t>
            </a:r>
            <a:endParaRPr lang="es-ES_tradnl" dirty="0" smtClean="0"/>
          </a:p>
          <a:p>
            <a:pPr lvl="1"/>
            <a:r>
              <a:rPr lang="es-ES_tradnl" dirty="0" smtClean="0"/>
              <a:t>Llamadas a métodos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33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</a:t>
            </a:r>
            <a:r>
              <a:rPr lang="en-US" dirty="0" err="1" smtClean="0"/>
              <a:t>ómo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s-CO" dirty="0" smtClean="0">
                <a:ea typeface="ＭＳ Ｐゴシック" charset="-128"/>
                <a:cs typeface="Arial" charset="0"/>
              </a:rPr>
              <a:t>El objetivo es </a:t>
            </a:r>
            <a:r>
              <a:rPr lang="es-ES_tradnl" altLang="es-CO" b="1" dirty="0" smtClean="0">
                <a:ea typeface="ＭＳ Ｐゴシック" charset="-128"/>
                <a:cs typeface="Arial" charset="0"/>
              </a:rPr>
              <a:t>observar</a:t>
            </a:r>
            <a:r>
              <a:rPr lang="es-ES_tradnl" altLang="es-CO" dirty="0" smtClean="0">
                <a:ea typeface="ＭＳ Ｐゴシック" charset="-128"/>
                <a:cs typeface="Arial" charset="0"/>
              </a:rPr>
              <a:t>, no opinar sobre los elementos observados ni proponer cambiarlos</a:t>
            </a:r>
          </a:p>
          <a:p>
            <a:r>
              <a:rPr lang="es-ES_tradnl" altLang="es-CO" dirty="0" smtClean="0">
                <a:ea typeface="ＭＳ Ｐゴシック" charset="-128"/>
                <a:cs typeface="Arial" charset="0"/>
              </a:rPr>
              <a:t>Para expresar el modelo se utiliza la sintaxis definida en el diagrama de clases del lenguaje </a:t>
            </a:r>
            <a:r>
              <a:rPr lang="es-ES_tradnl" altLang="es-CO" b="1" dirty="0" smtClean="0">
                <a:ea typeface="ＭＳ Ｐゴシック" charset="-128"/>
                <a:cs typeface="Arial" charset="0"/>
              </a:rPr>
              <a:t>UML</a:t>
            </a:r>
            <a:r>
              <a:rPr lang="es-ES_tradnl" altLang="es-CO" dirty="0" smtClean="0">
                <a:ea typeface="ＭＳ Ｐゴシック" charset="-128"/>
                <a:cs typeface="Arial" charset="0"/>
              </a:rPr>
              <a:t> (</a:t>
            </a:r>
            <a:r>
              <a:rPr lang="es-ES_tradnl" altLang="es-CO" i="1" dirty="0" err="1" smtClean="0">
                <a:ea typeface="ＭＳ Ｐゴシック" charset="-128"/>
                <a:cs typeface="Arial" charset="0"/>
              </a:rPr>
              <a:t>Unified</a:t>
            </a:r>
            <a:r>
              <a:rPr lang="es-ES_tradnl" altLang="es-CO" i="1" dirty="0" smtClean="0">
                <a:ea typeface="ＭＳ Ｐゴシック" charset="-128"/>
                <a:cs typeface="Arial" charset="0"/>
              </a:rPr>
              <a:t> </a:t>
            </a:r>
            <a:r>
              <a:rPr lang="es-ES_tradnl" altLang="es-CO" i="1" dirty="0" err="1" smtClean="0">
                <a:ea typeface="ＭＳ Ｐゴシック" charset="-128"/>
                <a:cs typeface="Arial" charset="0"/>
              </a:rPr>
              <a:t>Modeling</a:t>
            </a:r>
            <a:r>
              <a:rPr lang="es-ES_tradnl" altLang="es-CO" i="1" dirty="0" smtClean="0">
                <a:ea typeface="ＭＳ Ｐゴシック" charset="-128"/>
                <a:cs typeface="Arial" charset="0"/>
              </a:rPr>
              <a:t> </a:t>
            </a:r>
            <a:r>
              <a:rPr lang="es-ES_tradnl" altLang="es-CO" i="1" dirty="0" err="1" smtClean="0">
                <a:ea typeface="ＭＳ Ｐゴシック" charset="-128"/>
                <a:cs typeface="Arial" charset="0"/>
              </a:rPr>
              <a:t>Language</a:t>
            </a:r>
            <a:r>
              <a:rPr lang="es-ES_tradnl" altLang="es-CO" dirty="0" smtClean="0">
                <a:ea typeface="ＭＳ Ｐゴシック" charset="-128"/>
                <a:cs typeface="Arial" charset="0"/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_tradnl" altLang="es-CO" dirty="0" smtClean="0">
                <a:ea typeface="ＭＳ Ｐゴシック" charset="-128"/>
                <a:cs typeface="Arial" charset="0"/>
              </a:rPr>
              <a:t>Identificar las entidades (clases)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_tradnl" altLang="es-CO" dirty="0" smtClean="0">
                <a:ea typeface="ＭＳ Ｐゴシック" charset="-128"/>
                <a:cs typeface="Arial" charset="0"/>
              </a:rPr>
              <a:t>Identificar sus caracter</a:t>
            </a:r>
            <a:r>
              <a:rPr lang="es-ES_tradnl" altLang="es-CO" dirty="0" smtClean="0">
                <a:ea typeface="ＭＳ Ｐゴシック" charset="-128"/>
                <a:cs typeface="Arial" charset="0"/>
              </a:rPr>
              <a:t>ísticas (atributos)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_tradnl" altLang="es-CO" dirty="0" smtClean="0">
                <a:ea typeface="ＭＳ Ｐゴシック" charset="-128"/>
                <a:cs typeface="Arial" charset="0"/>
              </a:rPr>
              <a:t>Buscar las relaciones</a:t>
            </a:r>
            <a:endParaRPr lang="es-ES_tradnl" altLang="es-CO" dirty="0" smtClean="0">
              <a:ea typeface="ＭＳ Ｐゴシック" charset="-128"/>
              <a:cs typeface="Arial" charset="0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959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s-CO" dirty="0" smtClean="0">
                <a:cs typeface="Arial" charset="0"/>
              </a:rPr>
              <a:t>Elementos del contexto(concretos o abstractos)</a:t>
            </a:r>
          </a:p>
          <a:p>
            <a:r>
              <a:rPr lang="es-ES_tradnl" altLang="es-CO" dirty="0" smtClean="0">
                <a:cs typeface="Arial" charset="0"/>
              </a:rPr>
              <a:t>Una pista es identificar los sustantivos del enunciado del problema</a:t>
            </a:r>
          </a:p>
          <a:p>
            <a:r>
              <a:rPr lang="es-ES_tradnl" altLang="es-CO" dirty="0" smtClean="0">
                <a:cs typeface="Arial" charset="0"/>
              </a:rPr>
              <a:t>Cada entidad se denomina </a:t>
            </a:r>
            <a:r>
              <a:rPr lang="es-ES_tradnl" altLang="es-CO" b="1" dirty="0" smtClean="0">
                <a:cs typeface="Arial" charset="0"/>
              </a:rPr>
              <a:t>Clase</a:t>
            </a:r>
          </a:p>
          <a:p>
            <a:r>
              <a:rPr lang="es-ES_tradnl" altLang="es-CO" dirty="0" smtClean="0">
                <a:cs typeface="Arial" charset="0"/>
              </a:rPr>
              <a:t>Por convención, los nombres de las clases empiezan por mayúsculas y utilizan </a:t>
            </a:r>
            <a:r>
              <a:rPr lang="es-ES_tradnl" altLang="es-CO" i="1" dirty="0" err="1" smtClean="0">
                <a:cs typeface="Arial" charset="0"/>
              </a:rPr>
              <a:t>camelcase</a:t>
            </a:r>
            <a:endParaRPr lang="es-ES_tradnl" altLang="es-CO" i="1" dirty="0" smtClean="0">
              <a:cs typeface="Arial" charset="0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181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caracter</a:t>
            </a:r>
            <a:r>
              <a:rPr lang="en-US" dirty="0" err="1" smtClean="0"/>
              <a:t>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 dirty="0" err="1">
                <a:cs typeface="Arial" charset="0"/>
              </a:rPr>
              <a:t>Tienen</a:t>
            </a:r>
            <a:r>
              <a:rPr lang="en-US" altLang="es-CO" dirty="0">
                <a:cs typeface="Arial" charset="0"/>
              </a:rPr>
              <a:t> un </a:t>
            </a:r>
            <a:r>
              <a:rPr lang="en-US" altLang="es-CO" dirty="0" err="1">
                <a:cs typeface="Arial" charset="0"/>
              </a:rPr>
              <a:t>nombre</a:t>
            </a:r>
            <a:r>
              <a:rPr lang="en-US" altLang="es-CO" dirty="0">
                <a:cs typeface="Arial" charset="0"/>
              </a:rPr>
              <a:t> </a:t>
            </a:r>
            <a:r>
              <a:rPr lang="en-US" altLang="es-CO" dirty="0" err="1">
                <a:cs typeface="Arial" charset="0"/>
              </a:rPr>
              <a:t>significativo</a:t>
            </a:r>
            <a:r>
              <a:rPr lang="en-US" altLang="es-CO" dirty="0">
                <a:cs typeface="Arial" charset="0"/>
              </a:rPr>
              <a:t> y la </a:t>
            </a:r>
            <a:r>
              <a:rPr lang="en-US" altLang="es-CO" dirty="0" err="1">
                <a:cs typeface="Arial" charset="0"/>
              </a:rPr>
              <a:t>descripción</a:t>
            </a:r>
            <a:r>
              <a:rPr lang="en-US" altLang="es-CO" dirty="0">
                <a:cs typeface="Arial" charset="0"/>
              </a:rPr>
              <a:t> del </a:t>
            </a:r>
            <a:r>
              <a:rPr lang="en-US" altLang="es-CO" dirty="0" err="1">
                <a:cs typeface="Arial" charset="0"/>
              </a:rPr>
              <a:t>conjunto</a:t>
            </a:r>
            <a:r>
              <a:rPr lang="en-US" altLang="es-CO" dirty="0">
                <a:cs typeface="Arial" charset="0"/>
              </a:rPr>
              <a:t> de </a:t>
            </a:r>
            <a:r>
              <a:rPr lang="en-US" altLang="es-CO" dirty="0" err="1">
                <a:cs typeface="Arial" charset="0"/>
              </a:rPr>
              <a:t>valores</a:t>
            </a:r>
            <a:r>
              <a:rPr lang="en-US" altLang="es-CO" dirty="0">
                <a:cs typeface="Arial" charset="0"/>
              </a:rPr>
              <a:t> </a:t>
            </a:r>
            <a:r>
              <a:rPr lang="en-US" altLang="es-CO" dirty="0" err="1">
                <a:cs typeface="Arial" charset="0"/>
              </a:rPr>
              <a:t>que</a:t>
            </a:r>
            <a:r>
              <a:rPr lang="en-US" altLang="es-CO" dirty="0">
                <a:cs typeface="Arial" charset="0"/>
              </a:rPr>
              <a:t> </a:t>
            </a:r>
            <a:r>
              <a:rPr lang="en-US" altLang="es-CO" dirty="0" err="1">
                <a:cs typeface="Arial" charset="0"/>
              </a:rPr>
              <a:t>puede</a:t>
            </a:r>
            <a:r>
              <a:rPr lang="en-US" altLang="es-CO" dirty="0">
                <a:cs typeface="Arial" charset="0"/>
              </a:rPr>
              <a:t> </a:t>
            </a:r>
            <a:r>
              <a:rPr lang="en-US" altLang="es-CO" dirty="0" err="1">
                <a:cs typeface="Arial" charset="0"/>
              </a:rPr>
              <a:t>tomar</a:t>
            </a:r>
            <a:endParaRPr lang="en-US" altLang="es-CO" dirty="0">
              <a:cs typeface="Arial" charset="0"/>
            </a:endParaRPr>
          </a:p>
          <a:p>
            <a:r>
              <a:rPr lang="en-US" altLang="es-CO" dirty="0">
                <a:cs typeface="Arial" charset="0"/>
              </a:rPr>
              <a:t>Se </a:t>
            </a:r>
            <a:r>
              <a:rPr lang="en-US" altLang="es-CO" dirty="0" err="1">
                <a:cs typeface="Arial" charset="0"/>
              </a:rPr>
              <a:t>denominan</a:t>
            </a:r>
            <a:r>
              <a:rPr lang="en-US" altLang="es-CO" dirty="0">
                <a:cs typeface="Arial" charset="0"/>
              </a:rPr>
              <a:t> </a:t>
            </a:r>
            <a:r>
              <a:rPr lang="en-US" altLang="es-CO" b="1" dirty="0" err="1">
                <a:cs typeface="Arial" charset="0"/>
              </a:rPr>
              <a:t>atributos</a:t>
            </a:r>
            <a:endParaRPr lang="en-US" altLang="es-CO" dirty="0">
              <a:cs typeface="Arial" charset="0"/>
            </a:endParaRPr>
          </a:p>
          <a:p>
            <a:r>
              <a:rPr lang="en-US" altLang="es-CO" dirty="0">
                <a:cs typeface="Arial" charset="0"/>
              </a:rPr>
              <a:t>El </a:t>
            </a:r>
            <a:r>
              <a:rPr lang="en-US" altLang="es-CO" dirty="0" err="1">
                <a:cs typeface="Arial" charset="0"/>
              </a:rPr>
              <a:t>nombre</a:t>
            </a:r>
            <a:r>
              <a:rPr lang="en-US" altLang="es-CO" dirty="0">
                <a:cs typeface="Arial" charset="0"/>
              </a:rPr>
              <a:t> de un </a:t>
            </a:r>
            <a:r>
              <a:rPr lang="en-US" altLang="es-CO" dirty="0" err="1">
                <a:cs typeface="Arial" charset="0"/>
              </a:rPr>
              <a:t>atributo</a:t>
            </a:r>
            <a:r>
              <a:rPr lang="en-US" altLang="es-CO" dirty="0">
                <a:cs typeface="Arial" charset="0"/>
              </a:rPr>
              <a:t> </a:t>
            </a:r>
            <a:r>
              <a:rPr lang="en-US" altLang="es-CO" dirty="0" err="1">
                <a:cs typeface="Arial" charset="0"/>
              </a:rPr>
              <a:t>debe</a:t>
            </a:r>
            <a:r>
              <a:rPr lang="en-US" altLang="es-CO" dirty="0">
                <a:cs typeface="Arial" charset="0"/>
              </a:rPr>
              <a:t> </a:t>
            </a:r>
            <a:r>
              <a:rPr lang="en-US" altLang="es-CO" dirty="0" err="1">
                <a:cs typeface="Arial" charset="0"/>
              </a:rPr>
              <a:t>empezar</a:t>
            </a:r>
            <a:r>
              <a:rPr lang="en-US" altLang="es-CO" dirty="0">
                <a:cs typeface="Arial" charset="0"/>
              </a:rPr>
              <a:t> con </a:t>
            </a:r>
            <a:r>
              <a:rPr lang="en-US" altLang="es-CO" dirty="0" err="1">
                <a:cs typeface="Arial" charset="0"/>
              </a:rPr>
              <a:t>una</a:t>
            </a:r>
            <a:r>
              <a:rPr lang="en-US" altLang="es-CO" dirty="0">
                <a:cs typeface="Arial" charset="0"/>
              </a:rPr>
              <a:t> </a:t>
            </a:r>
            <a:r>
              <a:rPr lang="en-US" altLang="es-CO" dirty="0" err="1">
                <a:cs typeface="Arial" charset="0"/>
              </a:rPr>
              <a:t>letra</a:t>
            </a:r>
            <a:r>
              <a:rPr lang="en-US" altLang="es-CO" dirty="0">
                <a:cs typeface="Arial" charset="0"/>
              </a:rPr>
              <a:t> y no </a:t>
            </a:r>
            <a:r>
              <a:rPr lang="en-US" altLang="es-CO" dirty="0" err="1">
                <a:cs typeface="Arial" charset="0"/>
              </a:rPr>
              <a:t>tener</a:t>
            </a:r>
            <a:r>
              <a:rPr lang="en-US" altLang="es-CO" dirty="0">
                <a:cs typeface="Arial" charset="0"/>
              </a:rPr>
              <a:t> </a:t>
            </a:r>
            <a:r>
              <a:rPr lang="en-US" altLang="es-CO" dirty="0" err="1">
                <a:cs typeface="Arial" charset="0"/>
              </a:rPr>
              <a:t>espacios</a:t>
            </a:r>
            <a:r>
              <a:rPr lang="en-US" altLang="es-CO" dirty="0">
                <a:cs typeface="Arial" charset="0"/>
              </a:rPr>
              <a:t> en </a:t>
            </a:r>
            <a:r>
              <a:rPr lang="en-US" altLang="es-CO" dirty="0" err="1">
                <a:cs typeface="Arial" charset="0"/>
              </a:rPr>
              <a:t>blanco</a:t>
            </a:r>
            <a:endParaRPr lang="en-US" altLang="es-CO" dirty="0">
              <a:cs typeface="Arial" charset="0"/>
            </a:endParaRPr>
          </a:p>
          <a:p>
            <a:r>
              <a:rPr lang="en-US" altLang="es-CO" dirty="0" err="1">
                <a:cs typeface="Arial" charset="0"/>
              </a:rPr>
              <a:t>Por</a:t>
            </a:r>
            <a:r>
              <a:rPr lang="en-US" altLang="es-CO" dirty="0">
                <a:cs typeface="Arial" charset="0"/>
              </a:rPr>
              <a:t> </a:t>
            </a:r>
            <a:r>
              <a:rPr lang="en-US" altLang="es-CO" dirty="0" err="1">
                <a:cs typeface="Arial" charset="0"/>
              </a:rPr>
              <a:t>convención</a:t>
            </a:r>
            <a:r>
              <a:rPr lang="en-US" altLang="es-CO" dirty="0">
                <a:cs typeface="Arial" charset="0"/>
              </a:rPr>
              <a:t> los </a:t>
            </a:r>
            <a:r>
              <a:rPr lang="en-US" altLang="es-CO" dirty="0" err="1">
                <a:cs typeface="Arial" charset="0"/>
              </a:rPr>
              <a:t>nombres</a:t>
            </a:r>
            <a:r>
              <a:rPr lang="en-US" altLang="es-CO" dirty="0">
                <a:cs typeface="Arial" charset="0"/>
              </a:rPr>
              <a:t> de los </a:t>
            </a:r>
            <a:r>
              <a:rPr lang="en-US" altLang="es-CO" dirty="0" err="1">
                <a:cs typeface="Arial" charset="0"/>
              </a:rPr>
              <a:t>atributos</a:t>
            </a:r>
            <a:r>
              <a:rPr lang="en-US" altLang="es-CO" dirty="0">
                <a:cs typeface="Arial" charset="0"/>
              </a:rPr>
              <a:t> </a:t>
            </a:r>
            <a:r>
              <a:rPr lang="en-US" altLang="es-CO" dirty="0" err="1">
                <a:cs typeface="Arial" charset="0"/>
              </a:rPr>
              <a:t>empiezan</a:t>
            </a:r>
            <a:r>
              <a:rPr lang="en-US" altLang="es-CO" dirty="0">
                <a:cs typeface="Arial" charset="0"/>
              </a:rPr>
              <a:t> en </a:t>
            </a:r>
            <a:r>
              <a:rPr lang="en-US" altLang="es-CO" dirty="0" err="1" smtClean="0">
                <a:cs typeface="Arial" charset="0"/>
              </a:rPr>
              <a:t>minúsculas</a:t>
            </a:r>
            <a:r>
              <a:rPr lang="en-US" altLang="es-CO" dirty="0" smtClean="0">
                <a:cs typeface="Arial" charset="0"/>
              </a:rPr>
              <a:t> y </a:t>
            </a:r>
            <a:r>
              <a:rPr lang="en-US" altLang="es-CO" dirty="0" err="1" smtClean="0">
                <a:cs typeface="Arial" charset="0"/>
              </a:rPr>
              <a:t>usan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i="1" dirty="0" err="1" smtClean="0">
                <a:cs typeface="Arial" charset="0"/>
              </a:rPr>
              <a:t>camelcase</a:t>
            </a:r>
            <a:endParaRPr lang="en-US" altLang="es-CO" dirty="0"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5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relaciones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altLang="es-CO" dirty="0" smtClean="0">
                <a:cs typeface="Arial" charset="0"/>
              </a:rPr>
              <a:t>Se puede ver como una característica de una entidad cuyo valor está representado por otra clase</a:t>
            </a:r>
          </a:p>
          <a:p>
            <a:r>
              <a:rPr lang="es-ES_tradnl" altLang="es-CO" dirty="0" smtClean="0">
                <a:cs typeface="Arial" charset="0"/>
              </a:rPr>
              <a:t>Se denominan </a:t>
            </a:r>
            <a:r>
              <a:rPr lang="es-ES_tradnl" altLang="es-CO" b="1" dirty="0" smtClean="0">
                <a:cs typeface="Arial" charset="0"/>
              </a:rPr>
              <a:t>asociaciones</a:t>
            </a:r>
            <a:endParaRPr lang="es-ES_tradnl" altLang="es-CO" dirty="0" smtClean="0">
              <a:cs typeface="Arial" charset="0"/>
            </a:endParaRPr>
          </a:p>
          <a:p>
            <a:r>
              <a:rPr lang="es-ES_tradnl" altLang="es-CO" dirty="0" smtClean="0">
                <a:cs typeface="Arial" charset="0"/>
              </a:rPr>
              <a:t>Es posible tener varias relaciones entre dos clases</a:t>
            </a:r>
          </a:p>
          <a:p>
            <a:r>
              <a:rPr lang="es-ES_tradnl" altLang="es-CO" dirty="0" smtClean="0">
                <a:cs typeface="Arial" charset="0"/>
              </a:rPr>
              <a:t>Se representa en UML como una flecha, cuya dirección indica la entidad que contiene a la otra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88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(20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_tradnl" dirty="0" smtClean="0"/>
              <a:t>Una empresa de videojuegos lo ha contratado a usted para que desarrolle el juego de </a:t>
            </a:r>
            <a:r>
              <a:rPr lang="es-ES_tradnl" b="1" dirty="0" err="1" smtClean="0"/>
              <a:t>Pokemon</a:t>
            </a:r>
            <a:r>
              <a:rPr lang="es-ES_tradnl" dirty="0" smtClean="0"/>
              <a:t>. El juego se compone de un </a:t>
            </a:r>
            <a:r>
              <a:rPr lang="es-ES_tradnl" dirty="0" err="1" smtClean="0"/>
              <a:t>pokedex</a:t>
            </a:r>
            <a:r>
              <a:rPr lang="es-ES_tradnl" dirty="0" smtClean="0"/>
              <a:t> y 3 </a:t>
            </a:r>
            <a:r>
              <a:rPr lang="es-ES_tradnl" dirty="0" err="1" smtClean="0"/>
              <a:t>pokemones</a:t>
            </a:r>
            <a:r>
              <a:rPr lang="es-ES_tradnl" dirty="0" smtClean="0"/>
              <a:t>. El </a:t>
            </a:r>
            <a:r>
              <a:rPr lang="es-ES_tradnl" b="1" dirty="0" err="1" smtClean="0"/>
              <a:t>Pokedex</a:t>
            </a:r>
            <a:r>
              <a:rPr lang="es-ES_tradnl" dirty="0" smtClean="0"/>
              <a:t>, que es como una agenda de </a:t>
            </a:r>
            <a:r>
              <a:rPr lang="es-ES_tradnl" dirty="0" err="1" smtClean="0"/>
              <a:t>pokemones</a:t>
            </a:r>
            <a:r>
              <a:rPr lang="es-ES_tradnl" dirty="0" smtClean="0"/>
              <a:t>, tiene el nombre </a:t>
            </a:r>
            <a:r>
              <a:rPr lang="es-ES_tradnl" dirty="0" smtClean="0"/>
              <a:t>del dueño y si está activo o no. Cada </a:t>
            </a:r>
            <a:r>
              <a:rPr lang="es-ES_tradnl" b="1" dirty="0" err="1" smtClean="0"/>
              <a:t>Pokemon</a:t>
            </a:r>
            <a:r>
              <a:rPr lang="es-ES_tradnl" dirty="0" smtClean="0"/>
              <a:t> tiene su nombre, el tipo de </a:t>
            </a:r>
            <a:r>
              <a:rPr lang="es-ES_tradnl" dirty="0" err="1" smtClean="0"/>
              <a:t>pokemon</a:t>
            </a:r>
            <a:r>
              <a:rPr lang="es-ES_tradnl" dirty="0" smtClean="0"/>
              <a:t> (agua, fuego, el</a:t>
            </a:r>
            <a:r>
              <a:rPr lang="en-US" dirty="0" err="1" smtClean="0"/>
              <a:t>é</a:t>
            </a:r>
            <a:r>
              <a:rPr lang="es-ES_tradnl" dirty="0" err="1" smtClean="0"/>
              <a:t>ctrico</a:t>
            </a:r>
            <a:r>
              <a:rPr lang="es-ES_tradnl" dirty="0" smtClean="0"/>
              <a:t>), un nivel de ataque (número entero) y un nivel de defensa (número entero). </a:t>
            </a:r>
          </a:p>
          <a:p>
            <a:pPr algn="just"/>
            <a:r>
              <a:rPr lang="es-ES_tradnl" dirty="0" smtClean="0"/>
              <a:t>Su trabajo es diseñar el diagrama de clases del juego y escribir el código de cada clase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5293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Pokedex</a:t>
            </a:r>
            <a:r>
              <a:rPr lang="en-US" sz="1400" b="1" u="sng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private String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nombreDuenho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activo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Pokemon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 pokemon1;</a:t>
            </a:r>
          </a:p>
          <a:p>
            <a:pPr marL="0" indent="0">
              <a:buNone/>
            </a:pP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Pokemon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pokemon2;</a:t>
            </a:r>
            <a:endParaRPr lang="en-US" sz="14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Pokemon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pokemon3;</a:t>
            </a:r>
            <a:endParaRPr lang="en-US" sz="14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Pokemon</a:t>
            </a:r>
            <a:endParaRPr lang="en-US" sz="14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	private String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nombre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	private String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tipo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nivelAtaque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nivelDefensa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4097301"/>
            <a:ext cx="5880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8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Sintaxis</a:t>
            </a:r>
            <a:r>
              <a:rPr lang="en-US" dirty="0" smtClean="0"/>
              <a:t> (</a:t>
            </a:r>
            <a:r>
              <a:rPr lang="en-US" dirty="0" err="1" smtClean="0"/>
              <a:t>Resumen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ublic class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MiClase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is-IS" sz="2400" b="1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 err="1" smtClean="0"/>
              <a:t>Atributos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rivate </a:t>
            </a:r>
            <a:r>
              <a:rPr lang="en-US" sz="24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miAtributo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err="1" smtClean="0"/>
              <a:t>Asociaciones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rivate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TipoDeDato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otroAtributo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7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UniBosque</Template>
  <TotalTime>257</TotalTime>
  <Words>773</Words>
  <Application>Microsoft Macintosh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Consolas</vt:lpstr>
      <vt:lpstr>Office Theme</vt:lpstr>
      <vt:lpstr>Fundamentos de Programación</vt:lpstr>
      <vt:lpstr>Agenda</vt:lpstr>
      <vt:lpstr>¿Cómo definir la estructura?</vt:lpstr>
      <vt:lpstr>Identificar las entidades</vt:lpstr>
      <vt:lpstr>Identificar las características</vt:lpstr>
      <vt:lpstr>Buscar las relaciones</vt:lpstr>
      <vt:lpstr>Quiz (20 mins)</vt:lpstr>
      <vt:lpstr>Solución</vt:lpstr>
      <vt:lpstr>Sintaxis (Resumen)</vt:lpstr>
      <vt:lpstr>Métodos</vt:lpstr>
      <vt:lpstr>Métodos</vt:lpstr>
      <vt:lpstr>Métodos</vt:lpstr>
      <vt:lpstr>Instrucción de retorno</vt:lpstr>
      <vt:lpstr>Método main</vt:lpstr>
      <vt:lpstr>Llamadas a métodos</vt:lpstr>
      <vt:lpstr>Llamadas a métodos</vt:lpstr>
      <vt:lpstr>Llamadas a métodos con parámetros</vt:lpstr>
      <vt:lpstr>Llamadas a métodos con parámetros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JUAN CAMILO IBARRA LOPEZ</dc:creator>
  <cp:lastModifiedBy>JUAN CAMILO IBARRA LOPEZ</cp:lastModifiedBy>
  <cp:revision>39</cp:revision>
  <dcterms:created xsi:type="dcterms:W3CDTF">2016-07-21T19:06:35Z</dcterms:created>
  <dcterms:modified xsi:type="dcterms:W3CDTF">2016-07-22T21:10:48Z</dcterms:modified>
</cp:coreProperties>
</file>