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59" r:id="rId3"/>
    <p:sldId id="260" r:id="rId4"/>
    <p:sldId id="263" r:id="rId5"/>
    <p:sldId id="261" r:id="rId6"/>
    <p:sldId id="262" r:id="rId7"/>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62184"/>
  </p:normalViewPr>
  <p:slideViewPr>
    <p:cSldViewPr snapToGrid="0" snapToObjects="1">
      <p:cViewPr varScale="1">
        <p:scale>
          <a:sx n="79" d="100"/>
          <a:sy n="79" d="100"/>
        </p:scale>
        <p:origin x="11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BF499-94EF-FC49-B184-84DC1CB99FB2}"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881E-7E62-714D-87D4-FB861CF5183A}" type="slidenum">
              <a:rPr lang="en-US" smtClean="0"/>
              <a:t>‹Nº›</a:t>
            </a:fld>
            <a:endParaRPr lang="en-US"/>
          </a:p>
        </p:txBody>
      </p:sp>
    </p:spTree>
    <p:extLst>
      <p:ext uri="{BB962C8B-B14F-4D97-AF65-F5344CB8AC3E}">
        <p14:creationId xmlns:p14="http://schemas.microsoft.com/office/powerpoint/2010/main" val="223114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El suguiente video contiene un resumen detallado de la práctica número 2 de la asignatura TiCVD enmarcada en el Máster Data Science de la UOC cuya finalidad es la limpieza y análisis de un dataset a elección. El título de la práctica es Compra-Venta de coches usados en Reino Unido y ha sido realizada por </a:t>
            </a:r>
            <a:r>
              <a:rPr lang="en-SE"/>
              <a:t>mi compa</a:t>
            </a:r>
            <a:r>
              <a:rPr lang="es-ES" dirty="0"/>
              <a:t>ñ</a:t>
            </a:r>
            <a:r>
              <a:rPr lang="en-SE"/>
              <a:t>ero </a:t>
            </a:r>
            <a:r>
              <a:rPr lang="en-SE" dirty="0"/>
              <a:t>Juan Francisco Nieto Mendoza y yo misma, Marta Gómez Galán. </a:t>
            </a:r>
          </a:p>
          <a:p>
            <a:endParaRPr lang="en-SE" dirty="0"/>
          </a:p>
          <a:p>
            <a:endParaRPr lang="en-SE" dirty="0"/>
          </a:p>
        </p:txBody>
      </p:sp>
      <p:sp>
        <p:nvSpPr>
          <p:cNvPr id="4" name="Slide Number Placeholder 3"/>
          <p:cNvSpPr>
            <a:spLocks noGrp="1"/>
          </p:cNvSpPr>
          <p:nvPr>
            <p:ph type="sldNum" sz="quarter" idx="5"/>
          </p:nvPr>
        </p:nvSpPr>
        <p:spPr/>
        <p:txBody>
          <a:bodyPr/>
          <a:lstStyle/>
          <a:p>
            <a:fld id="{EC5EB3CC-2B7A-2141-85B3-DBD15C66FEC3}" type="slidenum">
              <a:rPr lang="en-SE" smtClean="0"/>
              <a:t>1</a:t>
            </a:fld>
            <a:endParaRPr lang="en-SE"/>
          </a:p>
        </p:txBody>
      </p:sp>
    </p:spTree>
    <p:extLst>
      <p:ext uri="{BB962C8B-B14F-4D97-AF65-F5344CB8AC3E}">
        <p14:creationId xmlns:p14="http://schemas.microsoft.com/office/powerpoint/2010/main" val="202385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s-ES_tradnl" noProof="0" dirty="0"/>
              <a:t>El video está dividido en dos partes </a:t>
            </a:r>
          </a:p>
          <a:p>
            <a:pPr>
              <a:defRPr/>
            </a:pPr>
            <a:r>
              <a:rPr lang="es-ES_tradnl" noProof="0" dirty="0"/>
              <a:t>En la primera parte describiremos el objetivo, la selección y descripción del </a:t>
            </a:r>
            <a:r>
              <a:rPr lang="es-ES_tradnl" noProof="0" dirty="0" err="1"/>
              <a:t>dataset</a:t>
            </a:r>
            <a:r>
              <a:rPr lang="es-ES_tradnl" noProof="0" dirty="0"/>
              <a:t> así como los pasos realizados para asegurar la correcta integración y limpieza de los datos.</a:t>
            </a:r>
          </a:p>
          <a:p>
            <a:pPr>
              <a:defRPr/>
            </a:pPr>
            <a:endParaRPr lang="es-ES_tradnl" noProof="0" dirty="0"/>
          </a:p>
          <a:p>
            <a:pPr>
              <a:defRPr/>
            </a:pPr>
            <a:r>
              <a:rPr lang="es-ES_tradnl" noProof="0" dirty="0"/>
              <a:t>En la segunda parte describiremos dos ejemplos del tipo de análisis en función del tipo de preguntas que se quieren responder. </a:t>
            </a:r>
          </a:p>
          <a:p>
            <a:pPr>
              <a:defRPr/>
            </a:pPr>
            <a:endParaRPr lang="es-ES_tradnl" noProof="0" dirty="0"/>
          </a:p>
          <a:p>
            <a:pPr>
              <a:defRPr/>
            </a:pPr>
            <a:r>
              <a:rPr lang="es-ES_tradnl" noProof="0" dirty="0"/>
              <a:t>Empezamos!</a:t>
            </a:r>
          </a:p>
          <a:p>
            <a:pPr>
              <a:defRPr/>
            </a:pPr>
            <a:endParaRPr lang="es-ES_tradnl" noProof="0" dirty="0"/>
          </a:p>
          <a:p>
            <a:pPr>
              <a:defRPr/>
            </a:pPr>
            <a:endParaRPr lang="es-ES_tradnl" noProof="0" dirty="0"/>
          </a:p>
          <a:p>
            <a:pPr>
              <a:defRPr/>
            </a:pPr>
            <a:endParaRPr lang="es-ES_tradnl" noProof="0" dirty="0"/>
          </a:p>
          <a:p>
            <a:pPr>
              <a:defRPr/>
            </a:pPr>
            <a:endParaRPr lang="es-ES_tradnl" noProof="0" dirty="0">
              <a:cs typeface="Calibri"/>
            </a:endParaRPr>
          </a:p>
          <a:p>
            <a:pPr>
              <a:defRPr/>
            </a:pPr>
            <a:endParaRPr lang="es-ES_tradnl" noProof="0" dirty="0">
              <a:cs typeface="Calibri"/>
            </a:endParaRPr>
          </a:p>
          <a:p>
            <a:pPr>
              <a:defRPr/>
            </a:pPr>
            <a:endParaRPr lang="es-ES_tradnl" noProof="0" dirty="0">
              <a:cs typeface="Calibri"/>
            </a:endParaRPr>
          </a:p>
          <a:p>
            <a:pPr>
              <a:defRPr/>
            </a:pPr>
            <a:endParaRPr lang="es-ES_tradnl" noProof="0" dirty="0">
              <a:cs typeface="Calibri"/>
            </a:endParaRPr>
          </a:p>
          <a:p>
            <a:pPr>
              <a:defRPr/>
            </a:pPr>
            <a:endParaRPr lang="es-ES_tradnl" noProof="0" dirty="0">
              <a:cs typeface="Calibri"/>
            </a:endParaRPr>
          </a:p>
        </p:txBody>
      </p:sp>
      <p:sp>
        <p:nvSpPr>
          <p:cNvPr id="4" name="Slide Number Placeholder 3"/>
          <p:cNvSpPr>
            <a:spLocks noGrp="1"/>
          </p:cNvSpPr>
          <p:nvPr>
            <p:ph type="sldNum" sz="quarter" idx="5"/>
          </p:nvPr>
        </p:nvSpPr>
        <p:spPr/>
        <p:txBody>
          <a:bodyPr/>
          <a:lstStyle/>
          <a:p>
            <a:fld id="{EC5EB3CC-2B7A-2141-85B3-DBD15C66FEC3}" type="slidenum">
              <a:rPr lang="en-SE" smtClean="0"/>
              <a:t>2</a:t>
            </a:fld>
            <a:endParaRPr lang="en-SE"/>
          </a:p>
        </p:txBody>
      </p:sp>
    </p:spTree>
    <p:extLst>
      <p:ext uri="{BB962C8B-B14F-4D97-AF65-F5344CB8AC3E}">
        <p14:creationId xmlns:p14="http://schemas.microsoft.com/office/powerpoint/2010/main" val="1255225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s-ES_tradnl" noProof="0" dirty="0"/>
              <a:t>El objetivo final del presente estudio es la realización de un análisis del mercado de coches de segunda mano del Reino Unido tanto desde el punto de vista del posible comprador como del vendedor.</a:t>
            </a:r>
          </a:p>
          <a:p>
            <a:pPr>
              <a:defRPr/>
            </a:pPr>
            <a:r>
              <a:rPr lang="es-ES_tradnl" noProof="0" dirty="0"/>
              <a:t>Para ello hemos partido de un conjunto de </a:t>
            </a:r>
            <a:r>
              <a:rPr lang="es-ES_tradnl" noProof="0" dirty="0" err="1"/>
              <a:t>datasets</a:t>
            </a:r>
            <a:r>
              <a:rPr lang="es-ES_tradnl" noProof="0" dirty="0"/>
              <a:t> previamente creados por el usuario ‘</a:t>
            </a:r>
            <a:r>
              <a:rPr lang="es-ES_tradnl" noProof="0" dirty="0" err="1"/>
              <a:t>Aditya</a:t>
            </a:r>
            <a:r>
              <a:rPr lang="es-ES_tradnl" noProof="0" dirty="0"/>
              <a:t>’ a través de web </a:t>
            </a:r>
            <a:r>
              <a:rPr lang="es-ES_tradnl" noProof="0" dirty="0" err="1"/>
              <a:t>scraping</a:t>
            </a:r>
            <a:r>
              <a:rPr lang="es-ES_tradnl" noProof="0" dirty="0"/>
              <a:t> de portales de compra-venta de coches británicos en Julio del 2020.</a:t>
            </a:r>
          </a:p>
          <a:p>
            <a:pPr>
              <a:defRPr/>
            </a:pPr>
            <a:r>
              <a:rPr lang="es-ES_tradnl" noProof="0" dirty="0"/>
              <a:t>Para realizar nuestro análisis hemos integrado en un único archivo tipo </a:t>
            </a:r>
            <a:r>
              <a:rPr lang="es-ES_tradnl" noProof="0" dirty="0" err="1"/>
              <a:t>csv</a:t>
            </a:r>
            <a:r>
              <a:rPr lang="es-ES_tradnl" noProof="0" dirty="0"/>
              <a:t> información relativa a los distintos modelos de coches de hasta 9 fabricantes distintos. En resumen, disponemos de un </a:t>
            </a:r>
            <a:r>
              <a:rPr lang="es-ES_tradnl" noProof="0" dirty="0" err="1"/>
              <a:t>dataset</a:t>
            </a:r>
            <a:r>
              <a:rPr lang="es-ES_tradnl" noProof="0" dirty="0"/>
              <a:t> llamado aprox100KUsedCars con 99187 filas y 10 columnas que constituyen nuestras variables de interés.</a:t>
            </a:r>
          </a:p>
          <a:p>
            <a:pPr>
              <a:defRPr/>
            </a:pPr>
            <a:r>
              <a:rPr lang="es-ES_tradnl" noProof="0" dirty="0"/>
              <a:t>Como tipo de variables tenemos </a:t>
            </a:r>
          </a:p>
          <a:p>
            <a:pPr>
              <a:defRPr/>
            </a:pPr>
            <a:r>
              <a:rPr lang="es-ES_tradnl" noProof="0" dirty="0"/>
              <a:t>4 variables categóricas con información relativas a 1) 9 fabricantes del coche, 2) 195 modelos de coche, 3) tipo de transmisión (manual, </a:t>
            </a:r>
            <a:r>
              <a:rPr lang="es-ES_tradnl" noProof="0" dirty="0" err="1"/>
              <a:t>semi</a:t>
            </a:r>
            <a:r>
              <a:rPr lang="es-ES_tradnl" noProof="0" dirty="0"/>
              <a:t>-automático, automático) y 4) tipo de combustible (gasolina, diésel, híbrido, eléctrico).</a:t>
            </a:r>
          </a:p>
          <a:p>
            <a:pPr>
              <a:defRPr/>
            </a:pPr>
            <a:r>
              <a:rPr lang="es-ES_tradnl" noProof="0" dirty="0"/>
              <a:t>Como variables cuantitativas tenemos 1) año, precio, kilometraje (en millas), 3) impuesto de circulación, 4) consumo medio y 5) Cilindrada</a:t>
            </a:r>
          </a:p>
          <a:p>
            <a:pPr>
              <a:defRPr/>
            </a:pPr>
            <a:endParaRPr lang="es-ES_tradnl" noProof="0" dirty="0"/>
          </a:p>
          <a:p>
            <a:pPr>
              <a:defRPr/>
            </a:pPr>
            <a:endParaRPr lang="es-ES_tradnl" noProof="0" dirty="0"/>
          </a:p>
        </p:txBody>
      </p:sp>
      <p:sp>
        <p:nvSpPr>
          <p:cNvPr id="4" name="Slide Number Placeholder 3"/>
          <p:cNvSpPr>
            <a:spLocks noGrp="1"/>
          </p:cNvSpPr>
          <p:nvPr>
            <p:ph type="sldNum" sz="quarter" idx="5"/>
          </p:nvPr>
        </p:nvSpPr>
        <p:spPr/>
        <p:txBody>
          <a:bodyPr/>
          <a:lstStyle/>
          <a:p>
            <a:fld id="{EC5EB3CC-2B7A-2141-85B3-DBD15C66FEC3}" type="slidenum">
              <a:rPr lang="en-SE" smtClean="0"/>
              <a:t>3</a:t>
            </a:fld>
            <a:endParaRPr lang="en-SE"/>
          </a:p>
        </p:txBody>
      </p:sp>
    </p:spTree>
    <p:extLst>
      <p:ext uri="{BB962C8B-B14F-4D97-AF65-F5344CB8AC3E}">
        <p14:creationId xmlns:p14="http://schemas.microsoft.com/office/powerpoint/2010/main" val="740756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s-ES_tradnl" noProof="0" dirty="0"/>
              <a:t>Previo al análisis de mercado procedemos a la limpieza  de los datos que garanticen la consistencia e integridad de nuestro. Para ello eliminamos a aquellos valores perdidos (NA) o vacíos (“”) que puedan más tarde alterar nuestro análisis. De igual manera identificamos los valores extremos (</a:t>
            </a:r>
            <a:r>
              <a:rPr lang="es-ES_tradnl" noProof="0" dirty="0" err="1"/>
              <a:t>outliers</a:t>
            </a:r>
            <a:r>
              <a:rPr lang="es-ES_tradnl" noProof="0" dirty="0"/>
              <a:t>). Sin embargo, dada la naturaleza de nuestro </a:t>
            </a:r>
            <a:r>
              <a:rPr lang="es-ES_tradnl" noProof="0" dirty="0" err="1"/>
              <a:t>dataset</a:t>
            </a:r>
            <a:r>
              <a:rPr lang="es-ES_tradnl" noProof="0" dirty="0"/>
              <a:t>, en el que encontramos una gran variedad de tipos de coches, decidimos mantener la gran mayoría de valores y eliminar sólo aquellos valores que son claramente debidos a errores.</a:t>
            </a:r>
          </a:p>
          <a:p>
            <a:pPr>
              <a:defRPr/>
            </a:pPr>
            <a:endParaRPr lang="es-ES_tradnl" noProof="0" dirty="0"/>
          </a:p>
          <a:p>
            <a:pPr>
              <a:defRPr/>
            </a:pPr>
            <a:r>
              <a:rPr lang="es-ES_tradnl" noProof="0" dirty="0"/>
              <a:t>A continuación detallamos dos propuestas de análisis como ejemplos del tipo de consultas que se pueden resolver con el </a:t>
            </a:r>
            <a:r>
              <a:rPr lang="es-ES_tradnl" noProof="0" dirty="0" err="1"/>
              <a:t>dataset</a:t>
            </a:r>
            <a:r>
              <a:rPr lang="es-ES_tradnl" noProof="0" dirty="0"/>
              <a:t> aquí descrito.</a:t>
            </a:r>
          </a:p>
          <a:p>
            <a:pPr>
              <a:defRPr/>
            </a:pPr>
            <a:r>
              <a:rPr lang="es-ES_tradnl" noProof="0" dirty="0"/>
              <a:t>La primera tiene como objetivo final ayudar a un cliente en la compra de un coche de acuerdo a los requisitos del cliente.</a:t>
            </a:r>
          </a:p>
          <a:p>
            <a:pPr>
              <a:defRPr/>
            </a:pPr>
            <a:r>
              <a:rPr lang="es-ES_tradnl" noProof="0" dirty="0"/>
              <a:t>La segunda pretende identificar los coches con un precio 20% inferior al precio de mercado.</a:t>
            </a:r>
          </a:p>
          <a:p>
            <a:pPr>
              <a:defRPr/>
            </a:pPr>
            <a:endParaRPr lang="es-ES_tradnl" noProof="0" dirty="0"/>
          </a:p>
        </p:txBody>
      </p:sp>
      <p:sp>
        <p:nvSpPr>
          <p:cNvPr id="4" name="Slide Number Placeholder 3"/>
          <p:cNvSpPr>
            <a:spLocks noGrp="1"/>
          </p:cNvSpPr>
          <p:nvPr>
            <p:ph type="sldNum" sz="quarter" idx="5"/>
          </p:nvPr>
        </p:nvSpPr>
        <p:spPr/>
        <p:txBody>
          <a:bodyPr/>
          <a:lstStyle/>
          <a:p>
            <a:fld id="{EC5EB3CC-2B7A-2141-85B3-DBD15C66FEC3}" type="slidenum">
              <a:rPr lang="en-SE" smtClean="0"/>
              <a:t>4</a:t>
            </a:fld>
            <a:endParaRPr lang="en-SE"/>
          </a:p>
        </p:txBody>
      </p:sp>
    </p:spTree>
    <p:extLst>
      <p:ext uri="{BB962C8B-B14F-4D97-AF65-F5344CB8AC3E}">
        <p14:creationId xmlns:p14="http://schemas.microsoft.com/office/powerpoint/2010/main" val="505321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cs typeface="Calibri" panose="020F0502020204030204"/>
              </a:rPr>
              <a:t>Un cliente nos contacta para que hagamos un estudio de mercado que le ayude a tomar la decisión de qué coche comprarse, detallándonos una serie de requisitos, tales como antigüedad, precio, etc.</a:t>
            </a:r>
          </a:p>
          <a:p>
            <a:r>
              <a:rPr lang="en-SE" dirty="0">
                <a:cs typeface="Calibri" panose="020F0502020204030204"/>
              </a:rPr>
              <a:t>Para el primer análisis seleccionamos aquellos coches que cumplen con los requisitos del cliente y analizamos la normalidad y homogeneidad de las varaibles cuantitativas mediante representación gráfica y el test de Liliefors y observamos que ninguna sigue una distribución normal, aunque dado el gran volumen de datos (con una N &gt;20000)  aplicamos el Teorema Central. </a:t>
            </a:r>
          </a:p>
          <a:p>
            <a:r>
              <a:rPr lang="en-SE" dirty="0">
                <a:cs typeface="Calibri" panose="020F0502020204030204"/>
              </a:rPr>
              <a:t>Acto seguido, seleccionamos tres modelos de coche que cumplen con los criterios del cliente y realizamos una serie de representaciones gráficas que ayuden al cliente a tener una idea global del tipo de coche disponible.</a:t>
            </a:r>
          </a:p>
          <a:p>
            <a:r>
              <a:rPr lang="en-SE" dirty="0">
                <a:cs typeface="Calibri" panose="020F0502020204030204"/>
              </a:rPr>
              <a:t>Finalmente, aplicamos un análisis de la varianza de las variables cuantitativas precio, kilometraje y consumo medio en función de los tres modelos de coches elegidos. Asimismo, realizamos un análisis de la varianza teniendo en cuenta el modelo y el tipo de combustible o transmisión sobre las mismas variables anteriores.</a:t>
            </a:r>
          </a:p>
          <a:p>
            <a:r>
              <a:rPr lang="en-SE" dirty="0">
                <a:cs typeface="Calibri" panose="020F0502020204030204"/>
              </a:rPr>
              <a:t>Por último, realizamos  una correlación lineal para medir el impacto del kilometraje en el precio del coche teniendo en cuenta tres de los modelos disponibles.</a:t>
            </a:r>
          </a:p>
          <a:p>
            <a:endParaRPr lang="en-SE" dirty="0">
              <a:cs typeface="Calibri" panose="020F0502020204030204"/>
            </a:endParaRPr>
          </a:p>
          <a:p>
            <a:r>
              <a:rPr lang="en-SE" dirty="0">
                <a:cs typeface="Calibri" panose="020F0502020204030204"/>
              </a:rPr>
              <a:t>Del anterior análisis proponemos el modelo de coche que mejor se adapta a los requisitos del cliente.</a:t>
            </a:r>
          </a:p>
          <a:p>
            <a:endParaRPr lang="en-SE" dirty="0">
              <a:cs typeface="Calibri" panose="020F0502020204030204"/>
            </a:endParaRPr>
          </a:p>
          <a:p>
            <a:endParaRPr lang="en-SE" dirty="0">
              <a:cs typeface="Calibri" panose="020F0502020204030204"/>
            </a:endParaRPr>
          </a:p>
          <a:p>
            <a:endParaRPr lang="en-SE" dirty="0">
              <a:cs typeface="Calibri" panose="020F0502020204030204"/>
            </a:endParaRPr>
          </a:p>
        </p:txBody>
      </p:sp>
      <p:sp>
        <p:nvSpPr>
          <p:cNvPr id="4" name="Slide Number Placeholder 3"/>
          <p:cNvSpPr>
            <a:spLocks noGrp="1"/>
          </p:cNvSpPr>
          <p:nvPr>
            <p:ph type="sldNum" sz="quarter" idx="5"/>
          </p:nvPr>
        </p:nvSpPr>
        <p:spPr/>
        <p:txBody>
          <a:bodyPr/>
          <a:lstStyle/>
          <a:p>
            <a:fld id="{EC5EB3CC-2B7A-2141-85B3-DBD15C66FEC3}" type="slidenum">
              <a:rPr lang="en-SE" smtClean="0"/>
              <a:t>5</a:t>
            </a:fld>
            <a:endParaRPr lang="en-SE"/>
          </a:p>
        </p:txBody>
      </p:sp>
    </p:spTree>
    <p:extLst>
      <p:ext uri="{BB962C8B-B14F-4D97-AF65-F5344CB8AC3E}">
        <p14:creationId xmlns:p14="http://schemas.microsoft.com/office/powerpoint/2010/main" val="4063819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Con el segundo análisis tendremos como objetivo evaluar el mercado e identificar los coches que están por debajo del 20% de su precio en el mercado.</a:t>
            </a:r>
          </a:p>
          <a:p>
            <a:endParaRPr lang="es-ES" dirty="0"/>
          </a:p>
          <a:p>
            <a:r>
              <a:rPr lang="es-ES" dirty="0"/>
              <a:t>El mercado se va a evaluar como una regresión lineal de todas las variables que tenemos en el </a:t>
            </a:r>
            <a:r>
              <a:rPr lang="es-ES" dirty="0" err="1"/>
              <a:t>dataset</a:t>
            </a:r>
            <a:r>
              <a:rPr lang="es-ES" dirty="0"/>
              <a:t>, al contener variables cualitativas estas clases serán transformadas a variables binarias que aportarán valor o no en la estimación final según las valores que recibe el modelo como input.</a:t>
            </a:r>
          </a:p>
          <a:p>
            <a:endParaRPr lang="es-ES" dirty="0"/>
          </a:p>
          <a:p>
            <a:r>
              <a:rPr lang="es-ES" dirty="0"/>
              <a:t>Posterior a la generación del modelo se hace un pequeño análisis de los coeficientes y como intervienen en la estimación, corroborando que tengan lógica con el conocimiento general, como “por lo general mientras más km, coche más antiguo”, “mayor motor, mayor precio”, etc.</a:t>
            </a:r>
          </a:p>
          <a:p>
            <a:endParaRPr lang="es-ES" dirty="0"/>
          </a:p>
          <a:p>
            <a:r>
              <a:rPr lang="es-ES" dirty="0"/>
              <a:t>A continuación, para validar el modelo se realiza un paso que podría realizarse previo a la generación del modelo, que las variables cuantitativas sean independiente, que no existan correlaciones muy altas, para ello se hace una matriz de correlaciones con la que determinamos que a pesar de que hay correlaciones notables no las consideramos lo suficientemente altas como para ser eliminadas.</a:t>
            </a:r>
          </a:p>
          <a:p>
            <a:endParaRPr lang="es-ES" dirty="0"/>
          </a:p>
          <a:p>
            <a:r>
              <a:rPr lang="es-ES" dirty="0"/>
              <a:t>En cuanto a los resultados, obtenemos que el 14% de los coches está al menos un 20$ por debajo del precio de mercado, podría parecer creíble pero cuando miramos hacia la raíz de la suma de mínimos cuadrados está en torno a la 3000 libras que podríamos aceptar para coches muy caros, pero no el segmento de precios inferior.</a:t>
            </a:r>
          </a:p>
          <a:p>
            <a:endParaRPr lang="es-ES" dirty="0"/>
          </a:p>
          <a:p>
            <a:r>
              <a:rPr lang="es-ES" dirty="0"/>
              <a:t>Por ello como conclusión, decir que para validar este análisis sería necesario refinar el modelo y reducir los residuos, como propuesta notar que la calidad aumentaría significativamente si </a:t>
            </a:r>
            <a:r>
              <a:rPr lang="es-ES" dirty="0" err="1"/>
              <a:t>eliminaramos</a:t>
            </a:r>
            <a:r>
              <a:rPr lang="es-ES" dirty="0"/>
              <a:t>, previo a la regresión, los </a:t>
            </a:r>
            <a:r>
              <a:rPr lang="es-ES" dirty="0" err="1"/>
              <a:t>outliers</a:t>
            </a:r>
            <a:r>
              <a:rPr lang="es-ES" dirty="0"/>
              <a:t> superiores como los coches muy caros, (precio superior a 50000 libras).</a:t>
            </a:r>
            <a:endParaRPr lang="en-SE" dirty="0"/>
          </a:p>
        </p:txBody>
      </p:sp>
      <p:sp>
        <p:nvSpPr>
          <p:cNvPr id="4" name="Slide Number Placeholder 3"/>
          <p:cNvSpPr>
            <a:spLocks noGrp="1"/>
          </p:cNvSpPr>
          <p:nvPr>
            <p:ph type="sldNum" sz="quarter" idx="5"/>
          </p:nvPr>
        </p:nvSpPr>
        <p:spPr/>
        <p:txBody>
          <a:bodyPr/>
          <a:lstStyle/>
          <a:p>
            <a:fld id="{EC5EB3CC-2B7A-2141-85B3-DBD15C66FEC3}" type="slidenum">
              <a:rPr lang="en-SE" smtClean="0"/>
              <a:t>6</a:t>
            </a:fld>
            <a:endParaRPr lang="en-SE"/>
          </a:p>
        </p:txBody>
      </p:sp>
    </p:spTree>
    <p:extLst>
      <p:ext uri="{BB962C8B-B14F-4D97-AF65-F5344CB8AC3E}">
        <p14:creationId xmlns:p14="http://schemas.microsoft.com/office/powerpoint/2010/main" val="3130055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FF79-3DD1-574D-A7D8-459A503E4C0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213AAA0-CEC8-0E43-B905-4DB07A016C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FB6AC69-B084-B547-90EF-51B031341106}"/>
              </a:ext>
            </a:extLst>
          </p:cNvPr>
          <p:cNvSpPr>
            <a:spLocks noGrp="1"/>
          </p:cNvSpPr>
          <p:nvPr>
            <p:ph type="dt" sz="half" idx="10"/>
          </p:nvPr>
        </p:nvSpPr>
        <p:spPr/>
        <p:txBody>
          <a:bodyPr/>
          <a:lstStyle/>
          <a:p>
            <a:fld id="{6E9EF062-F529-4A4B-AA5B-13BAEEC169A2}" type="datetimeFigureOut">
              <a:rPr lang="en-US" smtClean="0"/>
              <a:t>1/2/22</a:t>
            </a:fld>
            <a:endParaRPr lang="en-US"/>
          </a:p>
        </p:txBody>
      </p:sp>
      <p:sp>
        <p:nvSpPr>
          <p:cNvPr id="5" name="Footer Placeholder 4">
            <a:extLst>
              <a:ext uri="{FF2B5EF4-FFF2-40B4-BE49-F238E27FC236}">
                <a16:creationId xmlns:a16="http://schemas.microsoft.com/office/drawing/2014/main" id="{42439C80-5930-2A43-88F3-ECB842DC2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74BBE-3842-0A41-8787-D77665155527}"/>
              </a:ext>
            </a:extLst>
          </p:cNvPr>
          <p:cNvSpPr>
            <a:spLocks noGrp="1"/>
          </p:cNvSpPr>
          <p:nvPr>
            <p:ph type="sldNum" sz="quarter" idx="12"/>
          </p:nvPr>
        </p:nvSpPr>
        <p:spPr/>
        <p:txBody>
          <a:bodyPr/>
          <a:lstStyle/>
          <a:p>
            <a:fld id="{0BC37A18-3DF3-E74A-9FCC-810F22C27C9B}" type="slidenum">
              <a:rPr lang="en-US" smtClean="0"/>
              <a:t>‹Nº›</a:t>
            </a:fld>
            <a:endParaRPr lang="en-US"/>
          </a:p>
        </p:txBody>
      </p:sp>
    </p:spTree>
    <p:extLst>
      <p:ext uri="{BB962C8B-B14F-4D97-AF65-F5344CB8AC3E}">
        <p14:creationId xmlns:p14="http://schemas.microsoft.com/office/powerpoint/2010/main" val="398337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BE90-7749-DC43-9DB9-B269E33656F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7D41DC5-6005-004A-BB54-EF06C492B35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CD96999-4246-0047-8E97-471399F7BDDE}"/>
              </a:ext>
            </a:extLst>
          </p:cNvPr>
          <p:cNvSpPr>
            <a:spLocks noGrp="1"/>
          </p:cNvSpPr>
          <p:nvPr>
            <p:ph type="dt" sz="half" idx="10"/>
          </p:nvPr>
        </p:nvSpPr>
        <p:spPr/>
        <p:txBody>
          <a:bodyPr/>
          <a:lstStyle/>
          <a:p>
            <a:fld id="{6E9EF062-F529-4A4B-AA5B-13BAEEC169A2}" type="datetimeFigureOut">
              <a:rPr lang="en-US" smtClean="0"/>
              <a:t>1/2/22</a:t>
            </a:fld>
            <a:endParaRPr lang="en-US"/>
          </a:p>
        </p:txBody>
      </p:sp>
      <p:sp>
        <p:nvSpPr>
          <p:cNvPr id="5" name="Footer Placeholder 4">
            <a:extLst>
              <a:ext uri="{FF2B5EF4-FFF2-40B4-BE49-F238E27FC236}">
                <a16:creationId xmlns:a16="http://schemas.microsoft.com/office/drawing/2014/main" id="{E48E3A0B-3F75-4641-8367-B38B1F90F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324F1-06C2-8B4E-97CC-D794BD1566C1}"/>
              </a:ext>
            </a:extLst>
          </p:cNvPr>
          <p:cNvSpPr>
            <a:spLocks noGrp="1"/>
          </p:cNvSpPr>
          <p:nvPr>
            <p:ph type="sldNum" sz="quarter" idx="12"/>
          </p:nvPr>
        </p:nvSpPr>
        <p:spPr/>
        <p:txBody>
          <a:bodyPr/>
          <a:lstStyle/>
          <a:p>
            <a:fld id="{0BC37A18-3DF3-E74A-9FCC-810F22C27C9B}" type="slidenum">
              <a:rPr lang="en-US" smtClean="0"/>
              <a:t>‹Nº›</a:t>
            </a:fld>
            <a:endParaRPr lang="en-US"/>
          </a:p>
        </p:txBody>
      </p:sp>
    </p:spTree>
    <p:extLst>
      <p:ext uri="{BB962C8B-B14F-4D97-AF65-F5344CB8AC3E}">
        <p14:creationId xmlns:p14="http://schemas.microsoft.com/office/powerpoint/2010/main" val="1839851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214249-9D78-1E4A-97BD-FEA6485BDE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2CA89B2-D799-3949-8907-4BC109B3A4C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C87625B-3969-1742-A50C-EB99F658574B}"/>
              </a:ext>
            </a:extLst>
          </p:cNvPr>
          <p:cNvSpPr>
            <a:spLocks noGrp="1"/>
          </p:cNvSpPr>
          <p:nvPr>
            <p:ph type="dt" sz="half" idx="10"/>
          </p:nvPr>
        </p:nvSpPr>
        <p:spPr/>
        <p:txBody>
          <a:bodyPr/>
          <a:lstStyle/>
          <a:p>
            <a:fld id="{6E9EF062-F529-4A4B-AA5B-13BAEEC169A2}" type="datetimeFigureOut">
              <a:rPr lang="en-US" smtClean="0"/>
              <a:t>1/2/22</a:t>
            </a:fld>
            <a:endParaRPr lang="en-US"/>
          </a:p>
        </p:txBody>
      </p:sp>
      <p:sp>
        <p:nvSpPr>
          <p:cNvPr id="5" name="Footer Placeholder 4">
            <a:extLst>
              <a:ext uri="{FF2B5EF4-FFF2-40B4-BE49-F238E27FC236}">
                <a16:creationId xmlns:a16="http://schemas.microsoft.com/office/drawing/2014/main" id="{3F36934D-F14D-FF43-AA9B-5BB80B3E6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65E12-B6C8-0C43-A534-7A591A189990}"/>
              </a:ext>
            </a:extLst>
          </p:cNvPr>
          <p:cNvSpPr>
            <a:spLocks noGrp="1"/>
          </p:cNvSpPr>
          <p:nvPr>
            <p:ph type="sldNum" sz="quarter" idx="12"/>
          </p:nvPr>
        </p:nvSpPr>
        <p:spPr/>
        <p:txBody>
          <a:bodyPr/>
          <a:lstStyle/>
          <a:p>
            <a:fld id="{0BC37A18-3DF3-E74A-9FCC-810F22C27C9B}" type="slidenum">
              <a:rPr lang="en-US" smtClean="0"/>
              <a:t>‹Nº›</a:t>
            </a:fld>
            <a:endParaRPr lang="en-US"/>
          </a:p>
        </p:txBody>
      </p:sp>
    </p:spTree>
    <p:extLst>
      <p:ext uri="{BB962C8B-B14F-4D97-AF65-F5344CB8AC3E}">
        <p14:creationId xmlns:p14="http://schemas.microsoft.com/office/powerpoint/2010/main" val="3645514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1DDB-BC1C-E148-9931-55D5EF6D18F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56591F-EEDF-CB48-B8DD-63CF982A32A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5CE633-8A0C-754E-B54D-E610E7B7262E}"/>
              </a:ext>
            </a:extLst>
          </p:cNvPr>
          <p:cNvSpPr>
            <a:spLocks noGrp="1"/>
          </p:cNvSpPr>
          <p:nvPr>
            <p:ph type="dt" sz="half" idx="10"/>
          </p:nvPr>
        </p:nvSpPr>
        <p:spPr/>
        <p:txBody>
          <a:bodyPr/>
          <a:lstStyle/>
          <a:p>
            <a:fld id="{6E9EF062-F529-4A4B-AA5B-13BAEEC169A2}" type="datetimeFigureOut">
              <a:rPr lang="en-US" smtClean="0"/>
              <a:t>1/2/22</a:t>
            </a:fld>
            <a:endParaRPr lang="en-US"/>
          </a:p>
        </p:txBody>
      </p:sp>
      <p:sp>
        <p:nvSpPr>
          <p:cNvPr id="5" name="Footer Placeholder 4">
            <a:extLst>
              <a:ext uri="{FF2B5EF4-FFF2-40B4-BE49-F238E27FC236}">
                <a16:creationId xmlns:a16="http://schemas.microsoft.com/office/drawing/2014/main" id="{81E3C331-57D1-9649-9B41-24C3488CB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297D6-9D8B-D84F-A584-E9A2DEDBFA29}"/>
              </a:ext>
            </a:extLst>
          </p:cNvPr>
          <p:cNvSpPr>
            <a:spLocks noGrp="1"/>
          </p:cNvSpPr>
          <p:nvPr>
            <p:ph type="sldNum" sz="quarter" idx="12"/>
          </p:nvPr>
        </p:nvSpPr>
        <p:spPr/>
        <p:txBody>
          <a:bodyPr/>
          <a:lstStyle/>
          <a:p>
            <a:fld id="{0BC37A18-3DF3-E74A-9FCC-810F22C27C9B}" type="slidenum">
              <a:rPr lang="en-US" smtClean="0"/>
              <a:t>‹Nº›</a:t>
            </a:fld>
            <a:endParaRPr lang="en-US"/>
          </a:p>
        </p:txBody>
      </p:sp>
    </p:spTree>
    <p:extLst>
      <p:ext uri="{BB962C8B-B14F-4D97-AF65-F5344CB8AC3E}">
        <p14:creationId xmlns:p14="http://schemas.microsoft.com/office/powerpoint/2010/main" val="274099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9627-C168-D94E-AEAF-FB65079D4F4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8DB5CAB-8ED9-2741-B6F1-6ACC5AC7EB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217A5B1-2415-844F-8668-D3FBEC4D528B}"/>
              </a:ext>
            </a:extLst>
          </p:cNvPr>
          <p:cNvSpPr>
            <a:spLocks noGrp="1"/>
          </p:cNvSpPr>
          <p:nvPr>
            <p:ph type="dt" sz="half" idx="10"/>
          </p:nvPr>
        </p:nvSpPr>
        <p:spPr/>
        <p:txBody>
          <a:bodyPr/>
          <a:lstStyle/>
          <a:p>
            <a:fld id="{6E9EF062-F529-4A4B-AA5B-13BAEEC169A2}" type="datetimeFigureOut">
              <a:rPr lang="en-US" smtClean="0"/>
              <a:t>1/2/22</a:t>
            </a:fld>
            <a:endParaRPr lang="en-US"/>
          </a:p>
        </p:txBody>
      </p:sp>
      <p:sp>
        <p:nvSpPr>
          <p:cNvPr id="5" name="Footer Placeholder 4">
            <a:extLst>
              <a:ext uri="{FF2B5EF4-FFF2-40B4-BE49-F238E27FC236}">
                <a16:creationId xmlns:a16="http://schemas.microsoft.com/office/drawing/2014/main" id="{0EA19D09-53A7-A845-8BE5-9D28F6229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A7CF8-C2DE-F648-959E-A9B165290C46}"/>
              </a:ext>
            </a:extLst>
          </p:cNvPr>
          <p:cNvSpPr>
            <a:spLocks noGrp="1"/>
          </p:cNvSpPr>
          <p:nvPr>
            <p:ph type="sldNum" sz="quarter" idx="12"/>
          </p:nvPr>
        </p:nvSpPr>
        <p:spPr/>
        <p:txBody>
          <a:bodyPr/>
          <a:lstStyle/>
          <a:p>
            <a:fld id="{0BC37A18-3DF3-E74A-9FCC-810F22C27C9B}" type="slidenum">
              <a:rPr lang="en-US" smtClean="0"/>
              <a:t>‹Nº›</a:t>
            </a:fld>
            <a:endParaRPr lang="en-US"/>
          </a:p>
        </p:txBody>
      </p:sp>
    </p:spTree>
    <p:extLst>
      <p:ext uri="{BB962C8B-B14F-4D97-AF65-F5344CB8AC3E}">
        <p14:creationId xmlns:p14="http://schemas.microsoft.com/office/powerpoint/2010/main" val="79082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79F6-2C10-C542-B075-67C6EF56458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E025126-C049-6644-B8F9-6AC262BEFBB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0203032-C0C6-8346-85B9-3E5D65262F8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8C1BC01-0AE8-CD40-9FB1-6372F1F9AB32}"/>
              </a:ext>
            </a:extLst>
          </p:cNvPr>
          <p:cNvSpPr>
            <a:spLocks noGrp="1"/>
          </p:cNvSpPr>
          <p:nvPr>
            <p:ph type="dt" sz="half" idx="10"/>
          </p:nvPr>
        </p:nvSpPr>
        <p:spPr/>
        <p:txBody>
          <a:bodyPr/>
          <a:lstStyle/>
          <a:p>
            <a:fld id="{6E9EF062-F529-4A4B-AA5B-13BAEEC169A2}" type="datetimeFigureOut">
              <a:rPr lang="en-US" smtClean="0"/>
              <a:t>1/2/22</a:t>
            </a:fld>
            <a:endParaRPr lang="en-US"/>
          </a:p>
        </p:txBody>
      </p:sp>
      <p:sp>
        <p:nvSpPr>
          <p:cNvPr id="6" name="Footer Placeholder 5">
            <a:extLst>
              <a:ext uri="{FF2B5EF4-FFF2-40B4-BE49-F238E27FC236}">
                <a16:creationId xmlns:a16="http://schemas.microsoft.com/office/drawing/2014/main" id="{861E7E10-D2D5-9240-BF59-275A0FDED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7775E-F999-8041-945C-2E7FAEC82727}"/>
              </a:ext>
            </a:extLst>
          </p:cNvPr>
          <p:cNvSpPr>
            <a:spLocks noGrp="1"/>
          </p:cNvSpPr>
          <p:nvPr>
            <p:ph type="sldNum" sz="quarter" idx="12"/>
          </p:nvPr>
        </p:nvSpPr>
        <p:spPr/>
        <p:txBody>
          <a:bodyPr/>
          <a:lstStyle/>
          <a:p>
            <a:fld id="{0BC37A18-3DF3-E74A-9FCC-810F22C27C9B}" type="slidenum">
              <a:rPr lang="en-US" smtClean="0"/>
              <a:t>‹Nº›</a:t>
            </a:fld>
            <a:endParaRPr lang="en-US"/>
          </a:p>
        </p:txBody>
      </p:sp>
    </p:spTree>
    <p:extLst>
      <p:ext uri="{BB962C8B-B14F-4D97-AF65-F5344CB8AC3E}">
        <p14:creationId xmlns:p14="http://schemas.microsoft.com/office/powerpoint/2010/main" val="34140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85DB-B19E-F449-B535-958FB3F3ED1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B823B0-B7FD-364B-8B8A-94A8BB215A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E2EEBE7-0FE1-ED42-AFE0-ACFA8AF4AE1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BD6E245-E1AE-B445-A6BA-93C6016FF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FE7C80-E3B8-F549-A936-B3C1F7B62B4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D2BCF4C-9A02-0847-8482-F2102D4A5ED5}"/>
              </a:ext>
            </a:extLst>
          </p:cNvPr>
          <p:cNvSpPr>
            <a:spLocks noGrp="1"/>
          </p:cNvSpPr>
          <p:nvPr>
            <p:ph type="dt" sz="half" idx="10"/>
          </p:nvPr>
        </p:nvSpPr>
        <p:spPr/>
        <p:txBody>
          <a:bodyPr/>
          <a:lstStyle/>
          <a:p>
            <a:fld id="{6E9EF062-F529-4A4B-AA5B-13BAEEC169A2}" type="datetimeFigureOut">
              <a:rPr lang="en-US" smtClean="0"/>
              <a:t>1/2/22</a:t>
            </a:fld>
            <a:endParaRPr lang="en-US"/>
          </a:p>
        </p:txBody>
      </p:sp>
      <p:sp>
        <p:nvSpPr>
          <p:cNvPr id="8" name="Footer Placeholder 7">
            <a:extLst>
              <a:ext uri="{FF2B5EF4-FFF2-40B4-BE49-F238E27FC236}">
                <a16:creationId xmlns:a16="http://schemas.microsoft.com/office/drawing/2014/main" id="{13CD1A49-CE99-4343-B76D-0F89A85719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9DED31-AB6E-9146-824C-607F8F88F764}"/>
              </a:ext>
            </a:extLst>
          </p:cNvPr>
          <p:cNvSpPr>
            <a:spLocks noGrp="1"/>
          </p:cNvSpPr>
          <p:nvPr>
            <p:ph type="sldNum" sz="quarter" idx="12"/>
          </p:nvPr>
        </p:nvSpPr>
        <p:spPr/>
        <p:txBody>
          <a:bodyPr/>
          <a:lstStyle/>
          <a:p>
            <a:fld id="{0BC37A18-3DF3-E74A-9FCC-810F22C27C9B}" type="slidenum">
              <a:rPr lang="en-US" smtClean="0"/>
              <a:t>‹Nº›</a:t>
            </a:fld>
            <a:endParaRPr lang="en-US"/>
          </a:p>
        </p:txBody>
      </p:sp>
    </p:spTree>
    <p:extLst>
      <p:ext uri="{BB962C8B-B14F-4D97-AF65-F5344CB8AC3E}">
        <p14:creationId xmlns:p14="http://schemas.microsoft.com/office/powerpoint/2010/main" val="377112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27A1-85F6-2C41-AB14-ACB6A127B79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BD50FD-55A8-D741-B462-F85201A37187}"/>
              </a:ext>
            </a:extLst>
          </p:cNvPr>
          <p:cNvSpPr>
            <a:spLocks noGrp="1"/>
          </p:cNvSpPr>
          <p:nvPr>
            <p:ph type="dt" sz="half" idx="10"/>
          </p:nvPr>
        </p:nvSpPr>
        <p:spPr/>
        <p:txBody>
          <a:bodyPr/>
          <a:lstStyle/>
          <a:p>
            <a:fld id="{6E9EF062-F529-4A4B-AA5B-13BAEEC169A2}" type="datetimeFigureOut">
              <a:rPr lang="en-US" smtClean="0"/>
              <a:t>1/2/22</a:t>
            </a:fld>
            <a:endParaRPr lang="en-US"/>
          </a:p>
        </p:txBody>
      </p:sp>
      <p:sp>
        <p:nvSpPr>
          <p:cNvPr id="4" name="Footer Placeholder 3">
            <a:extLst>
              <a:ext uri="{FF2B5EF4-FFF2-40B4-BE49-F238E27FC236}">
                <a16:creationId xmlns:a16="http://schemas.microsoft.com/office/drawing/2014/main" id="{B669AA8F-FA84-3B4C-9C5E-02DAF02A11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5A52D8-B2D2-5D44-A1B1-31FD503AE222}"/>
              </a:ext>
            </a:extLst>
          </p:cNvPr>
          <p:cNvSpPr>
            <a:spLocks noGrp="1"/>
          </p:cNvSpPr>
          <p:nvPr>
            <p:ph type="sldNum" sz="quarter" idx="12"/>
          </p:nvPr>
        </p:nvSpPr>
        <p:spPr/>
        <p:txBody>
          <a:bodyPr/>
          <a:lstStyle/>
          <a:p>
            <a:fld id="{0BC37A18-3DF3-E74A-9FCC-810F22C27C9B}" type="slidenum">
              <a:rPr lang="en-US" smtClean="0"/>
              <a:t>‹Nº›</a:t>
            </a:fld>
            <a:endParaRPr lang="en-US"/>
          </a:p>
        </p:txBody>
      </p:sp>
    </p:spTree>
    <p:extLst>
      <p:ext uri="{BB962C8B-B14F-4D97-AF65-F5344CB8AC3E}">
        <p14:creationId xmlns:p14="http://schemas.microsoft.com/office/powerpoint/2010/main" val="1911729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6727F7-441D-624E-8922-5936C5C245A2}"/>
              </a:ext>
            </a:extLst>
          </p:cNvPr>
          <p:cNvSpPr>
            <a:spLocks noGrp="1"/>
          </p:cNvSpPr>
          <p:nvPr>
            <p:ph type="dt" sz="half" idx="10"/>
          </p:nvPr>
        </p:nvSpPr>
        <p:spPr/>
        <p:txBody>
          <a:bodyPr/>
          <a:lstStyle/>
          <a:p>
            <a:fld id="{6E9EF062-F529-4A4B-AA5B-13BAEEC169A2}" type="datetimeFigureOut">
              <a:rPr lang="en-US" smtClean="0"/>
              <a:t>1/2/22</a:t>
            </a:fld>
            <a:endParaRPr lang="en-US"/>
          </a:p>
        </p:txBody>
      </p:sp>
      <p:sp>
        <p:nvSpPr>
          <p:cNvPr id="3" name="Footer Placeholder 2">
            <a:extLst>
              <a:ext uri="{FF2B5EF4-FFF2-40B4-BE49-F238E27FC236}">
                <a16:creationId xmlns:a16="http://schemas.microsoft.com/office/drawing/2014/main" id="{77EDD7A1-FDBB-084D-A9C3-6F8A69B71C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F2A63C-9851-4846-8857-4D63EB89D23B}"/>
              </a:ext>
            </a:extLst>
          </p:cNvPr>
          <p:cNvSpPr>
            <a:spLocks noGrp="1"/>
          </p:cNvSpPr>
          <p:nvPr>
            <p:ph type="sldNum" sz="quarter" idx="12"/>
          </p:nvPr>
        </p:nvSpPr>
        <p:spPr/>
        <p:txBody>
          <a:bodyPr/>
          <a:lstStyle/>
          <a:p>
            <a:fld id="{0BC37A18-3DF3-E74A-9FCC-810F22C27C9B}" type="slidenum">
              <a:rPr lang="en-US" smtClean="0"/>
              <a:t>‹Nº›</a:t>
            </a:fld>
            <a:endParaRPr lang="en-US"/>
          </a:p>
        </p:txBody>
      </p:sp>
    </p:spTree>
    <p:extLst>
      <p:ext uri="{BB962C8B-B14F-4D97-AF65-F5344CB8AC3E}">
        <p14:creationId xmlns:p14="http://schemas.microsoft.com/office/powerpoint/2010/main" val="573247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CA28A-985E-A441-87F5-78ABD3ACD8D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C7768C8-8D6D-AB4D-91F4-87271F20CC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1D9899-E1AC-2C4F-8EDD-7C7E5FEE7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F5471BF-4AC2-024D-84D1-ACEE3E854590}"/>
              </a:ext>
            </a:extLst>
          </p:cNvPr>
          <p:cNvSpPr>
            <a:spLocks noGrp="1"/>
          </p:cNvSpPr>
          <p:nvPr>
            <p:ph type="dt" sz="half" idx="10"/>
          </p:nvPr>
        </p:nvSpPr>
        <p:spPr/>
        <p:txBody>
          <a:bodyPr/>
          <a:lstStyle/>
          <a:p>
            <a:fld id="{6E9EF062-F529-4A4B-AA5B-13BAEEC169A2}" type="datetimeFigureOut">
              <a:rPr lang="en-US" smtClean="0"/>
              <a:t>1/2/22</a:t>
            </a:fld>
            <a:endParaRPr lang="en-US"/>
          </a:p>
        </p:txBody>
      </p:sp>
      <p:sp>
        <p:nvSpPr>
          <p:cNvPr id="6" name="Footer Placeholder 5">
            <a:extLst>
              <a:ext uri="{FF2B5EF4-FFF2-40B4-BE49-F238E27FC236}">
                <a16:creationId xmlns:a16="http://schemas.microsoft.com/office/drawing/2014/main" id="{7AB08E22-01E0-E540-9A62-9A9C6E0D6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34FEE-DB32-7E49-A313-418F585C5381}"/>
              </a:ext>
            </a:extLst>
          </p:cNvPr>
          <p:cNvSpPr>
            <a:spLocks noGrp="1"/>
          </p:cNvSpPr>
          <p:nvPr>
            <p:ph type="sldNum" sz="quarter" idx="12"/>
          </p:nvPr>
        </p:nvSpPr>
        <p:spPr/>
        <p:txBody>
          <a:bodyPr/>
          <a:lstStyle/>
          <a:p>
            <a:fld id="{0BC37A18-3DF3-E74A-9FCC-810F22C27C9B}" type="slidenum">
              <a:rPr lang="en-US" smtClean="0"/>
              <a:t>‹Nº›</a:t>
            </a:fld>
            <a:endParaRPr lang="en-US"/>
          </a:p>
        </p:txBody>
      </p:sp>
    </p:spTree>
    <p:extLst>
      <p:ext uri="{BB962C8B-B14F-4D97-AF65-F5344CB8AC3E}">
        <p14:creationId xmlns:p14="http://schemas.microsoft.com/office/powerpoint/2010/main" val="3204452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EE68-E492-2C45-9AA7-5067206C575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C94E801-7953-744C-80B7-00239E83D5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E445FD-3C0F-8449-AF27-23DE08A4B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3A4456-6DDA-8446-A0B6-2FE65ACCC61B}"/>
              </a:ext>
            </a:extLst>
          </p:cNvPr>
          <p:cNvSpPr>
            <a:spLocks noGrp="1"/>
          </p:cNvSpPr>
          <p:nvPr>
            <p:ph type="dt" sz="half" idx="10"/>
          </p:nvPr>
        </p:nvSpPr>
        <p:spPr/>
        <p:txBody>
          <a:bodyPr/>
          <a:lstStyle/>
          <a:p>
            <a:fld id="{6E9EF062-F529-4A4B-AA5B-13BAEEC169A2}" type="datetimeFigureOut">
              <a:rPr lang="en-US" smtClean="0"/>
              <a:t>1/2/22</a:t>
            </a:fld>
            <a:endParaRPr lang="en-US"/>
          </a:p>
        </p:txBody>
      </p:sp>
      <p:sp>
        <p:nvSpPr>
          <p:cNvPr id="6" name="Footer Placeholder 5">
            <a:extLst>
              <a:ext uri="{FF2B5EF4-FFF2-40B4-BE49-F238E27FC236}">
                <a16:creationId xmlns:a16="http://schemas.microsoft.com/office/drawing/2014/main" id="{02BFD86F-F419-E848-AC16-A3D0C34DE3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C2C5E-FBC7-1841-803F-114830241AF3}"/>
              </a:ext>
            </a:extLst>
          </p:cNvPr>
          <p:cNvSpPr>
            <a:spLocks noGrp="1"/>
          </p:cNvSpPr>
          <p:nvPr>
            <p:ph type="sldNum" sz="quarter" idx="12"/>
          </p:nvPr>
        </p:nvSpPr>
        <p:spPr/>
        <p:txBody>
          <a:bodyPr/>
          <a:lstStyle/>
          <a:p>
            <a:fld id="{0BC37A18-3DF3-E74A-9FCC-810F22C27C9B}" type="slidenum">
              <a:rPr lang="en-US" smtClean="0"/>
              <a:t>‹Nº›</a:t>
            </a:fld>
            <a:endParaRPr lang="en-US"/>
          </a:p>
        </p:txBody>
      </p:sp>
    </p:spTree>
    <p:extLst>
      <p:ext uri="{BB962C8B-B14F-4D97-AF65-F5344CB8AC3E}">
        <p14:creationId xmlns:p14="http://schemas.microsoft.com/office/powerpoint/2010/main" val="616694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DAF5FB-FCCA-1141-AF60-781968626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FC3A541-7CA4-4C40-9690-86EE22964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B5F29F-A124-274A-BD6A-B314978B96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EF062-F529-4A4B-AA5B-13BAEEC169A2}" type="datetimeFigureOut">
              <a:rPr lang="en-US" smtClean="0"/>
              <a:t>1/2/22</a:t>
            </a:fld>
            <a:endParaRPr lang="en-US"/>
          </a:p>
        </p:txBody>
      </p:sp>
      <p:sp>
        <p:nvSpPr>
          <p:cNvPr id="5" name="Footer Placeholder 4">
            <a:extLst>
              <a:ext uri="{FF2B5EF4-FFF2-40B4-BE49-F238E27FC236}">
                <a16:creationId xmlns:a16="http://schemas.microsoft.com/office/drawing/2014/main" id="{32DB2454-2AE9-7F48-8B26-99E8462CE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7BE6A8-01F1-3A4B-A3D1-7B938F8179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37A18-3DF3-E74A-9FCC-810F22C27C9B}" type="slidenum">
              <a:rPr lang="en-US" smtClean="0"/>
              <a:t>‹Nº›</a:t>
            </a:fld>
            <a:endParaRPr lang="en-US"/>
          </a:p>
        </p:txBody>
      </p:sp>
    </p:spTree>
    <p:extLst>
      <p:ext uri="{BB962C8B-B14F-4D97-AF65-F5344CB8AC3E}">
        <p14:creationId xmlns:p14="http://schemas.microsoft.com/office/powerpoint/2010/main" val="737470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3.png"/><Relationship Id="rId5" Type="http://schemas.openxmlformats.org/officeDocument/2006/relationships/image" Target="../media/image1.jp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3.png"/><Relationship Id="rId5" Type="http://schemas.openxmlformats.org/officeDocument/2006/relationships/image" Target="../media/image1.jp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3146-B322-BA43-A682-17EF4748B47A}"/>
              </a:ext>
            </a:extLst>
          </p:cNvPr>
          <p:cNvSpPr>
            <a:spLocks noGrp="1"/>
          </p:cNvSpPr>
          <p:nvPr>
            <p:ph type="title"/>
          </p:nvPr>
        </p:nvSpPr>
        <p:spPr>
          <a:xfrm>
            <a:off x="6196757" y="6298906"/>
            <a:ext cx="4474580" cy="445053"/>
          </a:xfrm>
        </p:spPr>
        <p:txBody>
          <a:bodyPr>
            <a:normAutofit fontScale="90000"/>
          </a:bodyPr>
          <a:lstStyle/>
          <a:p>
            <a:r>
              <a:rPr lang="en-SE" sz="2000" dirty="0"/>
              <a:t>TiCVD_Práctica 2: Limpieza y Análisis de Datos</a:t>
            </a:r>
          </a:p>
        </p:txBody>
      </p:sp>
      <p:pic>
        <p:nvPicPr>
          <p:cNvPr id="5" name="Picture 4" descr="A picture containing outdoor, grass, person&#10;&#10;Description automatically generated">
            <a:extLst>
              <a:ext uri="{FF2B5EF4-FFF2-40B4-BE49-F238E27FC236}">
                <a16:creationId xmlns:a16="http://schemas.microsoft.com/office/drawing/2014/main" id="{3A635B0B-1D0F-9D45-8FAF-272B152B9B4C}"/>
              </a:ext>
            </a:extLst>
          </p:cNvPr>
          <p:cNvPicPr>
            <a:picLocks noChangeAspect="1"/>
          </p:cNvPicPr>
          <p:nvPr/>
        </p:nvPicPr>
        <p:blipFill>
          <a:blip r:embed="rId5"/>
          <a:stretch>
            <a:fillRect/>
          </a:stretch>
        </p:blipFill>
        <p:spPr>
          <a:xfrm>
            <a:off x="1400299" y="2248814"/>
            <a:ext cx="3576816" cy="3233668"/>
          </a:xfrm>
          <a:prstGeom prst="rect">
            <a:avLst/>
          </a:prstGeom>
        </p:spPr>
      </p:pic>
      <p:sp>
        <p:nvSpPr>
          <p:cNvPr id="8" name="TextBox 7">
            <a:extLst>
              <a:ext uri="{FF2B5EF4-FFF2-40B4-BE49-F238E27FC236}">
                <a16:creationId xmlns:a16="http://schemas.microsoft.com/office/drawing/2014/main" id="{06A7A055-CAED-C948-B645-DCC7DAA6837D}"/>
              </a:ext>
            </a:extLst>
          </p:cNvPr>
          <p:cNvSpPr txBox="1"/>
          <p:nvPr/>
        </p:nvSpPr>
        <p:spPr>
          <a:xfrm>
            <a:off x="1400299" y="5482482"/>
            <a:ext cx="2061526" cy="369332"/>
          </a:xfrm>
          <a:prstGeom prst="rect">
            <a:avLst/>
          </a:prstGeom>
          <a:noFill/>
        </p:spPr>
        <p:txBody>
          <a:bodyPr wrap="none" rtlCol="0">
            <a:spAutoFit/>
          </a:bodyPr>
          <a:lstStyle/>
          <a:p>
            <a:r>
              <a:rPr lang="en-SE" dirty="0"/>
              <a:t>Marta Gómez Galán</a:t>
            </a:r>
          </a:p>
        </p:txBody>
      </p:sp>
      <p:sp>
        <p:nvSpPr>
          <p:cNvPr id="9" name="Rectangle 8">
            <a:extLst>
              <a:ext uri="{FF2B5EF4-FFF2-40B4-BE49-F238E27FC236}">
                <a16:creationId xmlns:a16="http://schemas.microsoft.com/office/drawing/2014/main" id="{CF6F9E37-7C76-E041-A2DE-67FE7F9E8BCD}"/>
              </a:ext>
            </a:extLst>
          </p:cNvPr>
          <p:cNvSpPr/>
          <p:nvPr/>
        </p:nvSpPr>
        <p:spPr>
          <a:xfrm>
            <a:off x="7214887" y="2248814"/>
            <a:ext cx="3459866" cy="3233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0" name="TextBox 9">
            <a:extLst>
              <a:ext uri="{FF2B5EF4-FFF2-40B4-BE49-F238E27FC236}">
                <a16:creationId xmlns:a16="http://schemas.microsoft.com/office/drawing/2014/main" id="{EA036CD6-78F6-E646-A65E-2CE47BF449C0}"/>
              </a:ext>
            </a:extLst>
          </p:cNvPr>
          <p:cNvSpPr txBox="1"/>
          <p:nvPr/>
        </p:nvSpPr>
        <p:spPr>
          <a:xfrm>
            <a:off x="7214887" y="5490139"/>
            <a:ext cx="3029034" cy="369332"/>
          </a:xfrm>
          <a:prstGeom prst="rect">
            <a:avLst/>
          </a:prstGeom>
          <a:noFill/>
        </p:spPr>
        <p:txBody>
          <a:bodyPr wrap="none" rtlCol="0">
            <a:spAutoFit/>
          </a:bodyPr>
          <a:lstStyle/>
          <a:p>
            <a:r>
              <a:rPr lang="en-SE" dirty="0"/>
              <a:t>Juan Francisco Nieto Mendoza</a:t>
            </a:r>
          </a:p>
        </p:txBody>
      </p:sp>
      <p:pic>
        <p:nvPicPr>
          <p:cNvPr id="4" name="Picture 5" descr="A picture containing person, person, striped, posing&#10;&#10;Description automatically generated">
            <a:extLst>
              <a:ext uri="{FF2B5EF4-FFF2-40B4-BE49-F238E27FC236}">
                <a16:creationId xmlns:a16="http://schemas.microsoft.com/office/drawing/2014/main" id="{2837F6A0-7567-45D6-9088-A47F7E736333}"/>
              </a:ext>
            </a:extLst>
          </p:cNvPr>
          <p:cNvPicPr>
            <a:picLocks noChangeAspect="1"/>
          </p:cNvPicPr>
          <p:nvPr/>
        </p:nvPicPr>
        <p:blipFill>
          <a:blip r:embed="rId6"/>
          <a:stretch>
            <a:fillRect/>
          </a:stretch>
        </p:blipFill>
        <p:spPr>
          <a:xfrm>
            <a:off x="7216196" y="2246509"/>
            <a:ext cx="3455141" cy="3232660"/>
          </a:xfrm>
          <a:prstGeom prst="rect">
            <a:avLst/>
          </a:prstGeom>
        </p:spPr>
      </p:pic>
      <p:sp>
        <p:nvSpPr>
          <p:cNvPr id="11" name="Title 1">
            <a:extLst>
              <a:ext uri="{FF2B5EF4-FFF2-40B4-BE49-F238E27FC236}">
                <a16:creationId xmlns:a16="http://schemas.microsoft.com/office/drawing/2014/main" id="{8C0321C6-E28A-8541-B937-F1B57A350801}"/>
              </a:ext>
            </a:extLst>
          </p:cNvPr>
          <p:cNvSpPr txBox="1">
            <a:spLocks/>
          </p:cNvSpPr>
          <p:nvPr/>
        </p:nvSpPr>
        <p:spPr>
          <a:xfrm>
            <a:off x="838200" y="1012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E" sz="4000" dirty="0"/>
              <a:t>Compra-Venta de coches usados en Reino Unido</a:t>
            </a:r>
          </a:p>
        </p:txBody>
      </p:sp>
      <p:pic>
        <p:nvPicPr>
          <p:cNvPr id="6" name="Audio Recording 2 Jan 2022 at 12:14:42" descr="Audio Recording 2 Jan 2022 at 12:14:42">
            <a:hlinkClick r:id="" action="ppaction://media"/>
            <a:extLst>
              <a:ext uri="{FF2B5EF4-FFF2-40B4-BE49-F238E27FC236}">
                <a16:creationId xmlns:a16="http://schemas.microsoft.com/office/drawing/2014/main" id="{405460F2-D0BF-864B-80CA-DBEBB15366A8}"/>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0791701" y="5708632"/>
            <a:ext cx="812800" cy="812800"/>
          </a:xfrm>
          <a:prstGeom prst="rect">
            <a:avLst/>
          </a:prstGeom>
        </p:spPr>
      </p:pic>
    </p:spTree>
    <p:extLst>
      <p:ext uri="{BB962C8B-B14F-4D97-AF65-F5344CB8AC3E}">
        <p14:creationId xmlns:p14="http://schemas.microsoft.com/office/powerpoint/2010/main" val="246042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09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C970-A23E-7247-8A60-A4F329697677}"/>
              </a:ext>
            </a:extLst>
          </p:cNvPr>
          <p:cNvSpPr>
            <a:spLocks noGrp="1"/>
          </p:cNvSpPr>
          <p:nvPr>
            <p:ph type="title"/>
          </p:nvPr>
        </p:nvSpPr>
        <p:spPr/>
        <p:txBody>
          <a:bodyPr>
            <a:normAutofit/>
          </a:bodyPr>
          <a:lstStyle/>
          <a:p>
            <a:r>
              <a:rPr lang="en-SE" sz="3600" dirty="0"/>
              <a:t>Outline</a:t>
            </a:r>
          </a:p>
        </p:txBody>
      </p:sp>
      <p:sp>
        <p:nvSpPr>
          <p:cNvPr id="3" name="Content Placeholder 2">
            <a:extLst>
              <a:ext uri="{FF2B5EF4-FFF2-40B4-BE49-F238E27FC236}">
                <a16:creationId xmlns:a16="http://schemas.microsoft.com/office/drawing/2014/main" id="{9A05D39D-5191-0C44-8632-50AE0C397647}"/>
              </a:ext>
            </a:extLst>
          </p:cNvPr>
          <p:cNvSpPr>
            <a:spLocks noGrp="1"/>
          </p:cNvSpPr>
          <p:nvPr>
            <p:ph idx="1"/>
          </p:nvPr>
        </p:nvSpPr>
        <p:spPr/>
        <p:txBody>
          <a:bodyPr vert="horz" lIns="91440" tIns="45720" rIns="91440" bIns="45720" rtlCol="0" anchor="t">
            <a:normAutofit/>
          </a:bodyPr>
          <a:lstStyle/>
          <a:p>
            <a:r>
              <a:rPr lang="es-ES_tradnl" b="1" dirty="0"/>
              <a:t>Introducción:</a:t>
            </a:r>
          </a:p>
          <a:p>
            <a:pPr lvl="1"/>
            <a:r>
              <a:rPr lang="en-SE" dirty="0"/>
              <a:t>Objetivo: Limpieza y análisis de datos</a:t>
            </a:r>
            <a:endParaRPr lang="en-SE" dirty="0">
              <a:cs typeface="Calibri"/>
            </a:endParaRPr>
          </a:p>
          <a:p>
            <a:pPr lvl="1"/>
            <a:r>
              <a:rPr lang="en-SE" dirty="0">
                <a:cs typeface="Calibri"/>
              </a:rPr>
              <a:t>Descripción del dataset</a:t>
            </a:r>
          </a:p>
          <a:p>
            <a:pPr lvl="1"/>
            <a:r>
              <a:rPr lang="en-SE" dirty="0">
                <a:cs typeface="Calibri"/>
              </a:rPr>
              <a:t>Limpieza de los datos</a:t>
            </a:r>
          </a:p>
          <a:p>
            <a:r>
              <a:rPr lang="en-SE" b="1" dirty="0"/>
              <a:t>Análisis &amp; Conclusiones</a:t>
            </a:r>
          </a:p>
          <a:p>
            <a:pPr lvl="1"/>
            <a:r>
              <a:rPr lang="en-SE" dirty="0"/>
              <a:t>Análisis 1</a:t>
            </a:r>
          </a:p>
          <a:p>
            <a:pPr lvl="1"/>
            <a:r>
              <a:rPr lang="en-SE" dirty="0"/>
              <a:t>Análisis 2</a:t>
            </a:r>
          </a:p>
        </p:txBody>
      </p:sp>
      <p:pic>
        <p:nvPicPr>
          <p:cNvPr id="4" name="Picture 3" descr="A picture containing outdoor, grass, person&#10;&#10;Description automatically generated">
            <a:extLst>
              <a:ext uri="{FF2B5EF4-FFF2-40B4-BE49-F238E27FC236}">
                <a16:creationId xmlns:a16="http://schemas.microsoft.com/office/drawing/2014/main" id="{CB4F52A9-12B0-8C49-8219-361800358473}"/>
              </a:ext>
            </a:extLst>
          </p:cNvPr>
          <p:cNvPicPr>
            <a:picLocks noChangeAspect="1"/>
          </p:cNvPicPr>
          <p:nvPr/>
        </p:nvPicPr>
        <p:blipFill>
          <a:blip r:embed="rId5"/>
          <a:stretch>
            <a:fillRect/>
          </a:stretch>
        </p:blipFill>
        <p:spPr>
          <a:xfrm>
            <a:off x="9896116" y="1305717"/>
            <a:ext cx="1711261" cy="1547088"/>
          </a:xfrm>
          <a:prstGeom prst="rect">
            <a:avLst/>
          </a:prstGeom>
        </p:spPr>
      </p:pic>
      <p:sp>
        <p:nvSpPr>
          <p:cNvPr id="5" name="Rectangle 4">
            <a:extLst>
              <a:ext uri="{FF2B5EF4-FFF2-40B4-BE49-F238E27FC236}">
                <a16:creationId xmlns:a16="http://schemas.microsoft.com/office/drawing/2014/main" id="{1C0E7F1F-385B-DC48-A923-F79C2F45CD50}"/>
              </a:ext>
            </a:extLst>
          </p:cNvPr>
          <p:cNvSpPr/>
          <p:nvPr/>
        </p:nvSpPr>
        <p:spPr>
          <a:xfrm>
            <a:off x="9898183" y="3245111"/>
            <a:ext cx="1709194" cy="1720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7" name="Picture 5" descr="A picture containing person, person, striped, posing&#10;&#10;Description automatically generated">
            <a:extLst>
              <a:ext uri="{FF2B5EF4-FFF2-40B4-BE49-F238E27FC236}">
                <a16:creationId xmlns:a16="http://schemas.microsoft.com/office/drawing/2014/main" id="{CE301CB4-D1FF-4E5D-A6BD-2B64AEE68851}"/>
              </a:ext>
            </a:extLst>
          </p:cNvPr>
          <p:cNvPicPr>
            <a:picLocks noChangeAspect="1"/>
          </p:cNvPicPr>
          <p:nvPr/>
        </p:nvPicPr>
        <p:blipFill>
          <a:blip r:embed="rId6"/>
          <a:stretch>
            <a:fillRect/>
          </a:stretch>
        </p:blipFill>
        <p:spPr>
          <a:xfrm>
            <a:off x="9891538" y="3180933"/>
            <a:ext cx="1780967" cy="1786528"/>
          </a:xfrm>
          <a:prstGeom prst="rect">
            <a:avLst/>
          </a:prstGeom>
        </p:spPr>
      </p:pic>
      <p:pic>
        <p:nvPicPr>
          <p:cNvPr id="8" name="Audio Recording 2 Jan 2022 at 12:15:14" descr="Audio Recording 2 Jan 2022 at 12:15:14">
            <a:hlinkClick r:id="" action="ppaction://media"/>
            <a:extLst>
              <a:ext uri="{FF2B5EF4-FFF2-40B4-BE49-F238E27FC236}">
                <a16:creationId xmlns:a16="http://schemas.microsoft.com/office/drawing/2014/main" id="{A2BD004F-DC0D-EC4B-8380-A252056D8F7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0667789" y="5349239"/>
            <a:ext cx="812800" cy="812800"/>
          </a:xfrm>
          <a:prstGeom prst="rect">
            <a:avLst/>
          </a:prstGeom>
        </p:spPr>
      </p:pic>
    </p:spTree>
    <p:extLst>
      <p:ext uri="{BB962C8B-B14F-4D97-AF65-F5344CB8AC3E}">
        <p14:creationId xmlns:p14="http://schemas.microsoft.com/office/powerpoint/2010/main" val="306403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24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F413-3389-1543-A56A-1BFC61DCA896}"/>
              </a:ext>
            </a:extLst>
          </p:cNvPr>
          <p:cNvSpPr>
            <a:spLocks noGrp="1"/>
          </p:cNvSpPr>
          <p:nvPr>
            <p:ph type="title"/>
          </p:nvPr>
        </p:nvSpPr>
        <p:spPr>
          <a:xfrm>
            <a:off x="838200" y="166345"/>
            <a:ext cx="10515600" cy="1325563"/>
          </a:xfrm>
        </p:spPr>
        <p:txBody>
          <a:bodyPr>
            <a:normAutofit/>
          </a:bodyPr>
          <a:lstStyle/>
          <a:p>
            <a:r>
              <a:rPr lang="en-SE" sz="3600" dirty="0"/>
              <a:t>Introducción</a:t>
            </a:r>
          </a:p>
        </p:txBody>
      </p:sp>
      <p:sp>
        <p:nvSpPr>
          <p:cNvPr id="3" name="Content Placeholder 2">
            <a:extLst>
              <a:ext uri="{FF2B5EF4-FFF2-40B4-BE49-F238E27FC236}">
                <a16:creationId xmlns:a16="http://schemas.microsoft.com/office/drawing/2014/main" id="{62DAB65C-3301-844E-9426-6C93A9C5829D}"/>
              </a:ext>
            </a:extLst>
          </p:cNvPr>
          <p:cNvSpPr>
            <a:spLocks noGrp="1"/>
          </p:cNvSpPr>
          <p:nvPr>
            <p:ph idx="1"/>
          </p:nvPr>
        </p:nvSpPr>
        <p:spPr>
          <a:xfrm>
            <a:off x="838199" y="1351723"/>
            <a:ext cx="10691191" cy="5081518"/>
          </a:xfrm>
        </p:spPr>
        <p:txBody>
          <a:bodyPr vert="horz" lIns="91440" tIns="45720" rIns="91440" bIns="45720" numCol="2" rtlCol="0" anchor="t">
            <a:noAutofit/>
          </a:bodyPr>
          <a:lstStyle/>
          <a:p>
            <a:pPr lvl="1"/>
            <a:r>
              <a:rPr lang="en-SE" sz="2800" b="1" dirty="0"/>
              <a:t>Objetivo: </a:t>
            </a:r>
          </a:p>
          <a:p>
            <a:pPr lvl="2"/>
            <a:r>
              <a:rPr lang="en-SE" sz="1600" dirty="0"/>
              <a:t>Análisis de mercado de coches de segunda mano en el Reino Unido</a:t>
            </a:r>
            <a:endParaRPr lang="en-SE" sz="1600" dirty="0">
              <a:cs typeface="Calibri"/>
            </a:endParaRPr>
          </a:p>
          <a:p>
            <a:pPr lvl="1"/>
            <a:r>
              <a:rPr lang="en-SE" sz="2800" b="1" dirty="0">
                <a:cs typeface="Calibri"/>
              </a:rPr>
              <a:t>Descripción del dataset</a:t>
            </a:r>
          </a:p>
          <a:p>
            <a:pPr lvl="2"/>
            <a:r>
              <a:rPr lang="en-SE" sz="2400" b="1" dirty="0">
                <a:cs typeface="Calibri"/>
              </a:rPr>
              <a:t>Origen: </a:t>
            </a:r>
          </a:p>
          <a:p>
            <a:pPr lvl="3"/>
            <a:r>
              <a:rPr lang="en-SE" sz="1600" dirty="0">
                <a:cs typeface="Calibri"/>
              </a:rPr>
              <a:t>Aditya ()</a:t>
            </a:r>
          </a:p>
          <a:p>
            <a:pPr lvl="2"/>
            <a:r>
              <a:rPr lang="en-SE" sz="2400" b="1" dirty="0">
                <a:cs typeface="Calibri"/>
              </a:rPr>
              <a:t>Integración</a:t>
            </a:r>
          </a:p>
          <a:p>
            <a:pPr lvl="3"/>
            <a:r>
              <a:rPr lang="en-SE" sz="1600" dirty="0">
                <a:cs typeface="Calibri"/>
              </a:rPr>
              <a:t>Aprox100UsedCars </a:t>
            </a:r>
          </a:p>
          <a:p>
            <a:pPr marL="714375" lvl="3" indent="-198438"/>
            <a:r>
              <a:rPr lang="en-SE" sz="2800" b="1" dirty="0">
                <a:cs typeface="Calibri"/>
              </a:rPr>
              <a:t>Descripción dataset</a:t>
            </a:r>
          </a:p>
          <a:p>
            <a:pPr lvl="3"/>
            <a:r>
              <a:rPr lang="en-SE" sz="2400" b="1" dirty="0">
                <a:cs typeface="Calibri"/>
              </a:rPr>
              <a:t>Variables catergóricas </a:t>
            </a:r>
            <a:r>
              <a:rPr lang="en-SE" sz="1600" dirty="0">
                <a:cs typeface="Calibri"/>
              </a:rPr>
              <a:t>(99187 filas y 10 columnas (variables)</a:t>
            </a:r>
          </a:p>
          <a:p>
            <a:pPr lvl="4"/>
            <a:r>
              <a:rPr lang="en-SE" sz="1600" dirty="0">
                <a:cs typeface="Calibri"/>
              </a:rPr>
              <a:t>fabricante de coches</a:t>
            </a:r>
          </a:p>
          <a:p>
            <a:pPr lvl="4"/>
            <a:r>
              <a:rPr lang="en-SE" sz="1600" dirty="0">
                <a:cs typeface="Calibri"/>
              </a:rPr>
              <a:t>modelo</a:t>
            </a:r>
          </a:p>
          <a:p>
            <a:pPr lvl="4"/>
            <a:r>
              <a:rPr lang="en-SE" sz="1600" dirty="0">
                <a:cs typeface="Calibri"/>
              </a:rPr>
              <a:t>tipo de transmission</a:t>
            </a:r>
          </a:p>
          <a:p>
            <a:pPr lvl="4"/>
            <a:r>
              <a:rPr lang="en-SE" sz="1600" dirty="0">
                <a:cs typeface="Calibri"/>
              </a:rPr>
              <a:t>tipo de combustible</a:t>
            </a:r>
          </a:p>
          <a:p>
            <a:pPr marL="1674813" lvl="5" indent="-285750"/>
            <a:endParaRPr lang="en-SE" sz="2400" b="1" dirty="0">
              <a:cs typeface="Calibri"/>
            </a:endParaRPr>
          </a:p>
          <a:p>
            <a:pPr marL="1674813" lvl="5" indent="-285750"/>
            <a:endParaRPr lang="en-SE" sz="2400" b="1" dirty="0">
              <a:cs typeface="Calibri"/>
            </a:endParaRPr>
          </a:p>
          <a:p>
            <a:pPr marL="1674813" lvl="5" indent="-285750"/>
            <a:endParaRPr lang="en-SE" sz="2400" b="1" dirty="0">
              <a:cs typeface="Calibri"/>
            </a:endParaRPr>
          </a:p>
          <a:p>
            <a:pPr marL="1674813" lvl="5" indent="-285750"/>
            <a:endParaRPr lang="en-SE" sz="2400" b="1" dirty="0">
              <a:cs typeface="Calibri"/>
            </a:endParaRPr>
          </a:p>
          <a:p>
            <a:pPr marL="1674813" lvl="5" indent="-285750"/>
            <a:endParaRPr lang="en-SE" sz="2400" b="1" dirty="0">
              <a:cs typeface="Calibri"/>
            </a:endParaRPr>
          </a:p>
          <a:p>
            <a:pPr marL="1674813" lvl="5" indent="-285750"/>
            <a:endParaRPr lang="en-SE" sz="2400" b="1" dirty="0">
              <a:cs typeface="Calibri"/>
            </a:endParaRPr>
          </a:p>
          <a:p>
            <a:pPr marL="1674813" lvl="5" indent="-285750"/>
            <a:endParaRPr lang="en-SE" sz="2400" b="1" dirty="0">
              <a:cs typeface="Calibri"/>
            </a:endParaRPr>
          </a:p>
          <a:p>
            <a:pPr marL="1674813" lvl="5" indent="-285750"/>
            <a:endParaRPr lang="en-SE" sz="2400" b="1" dirty="0">
              <a:cs typeface="Calibri"/>
            </a:endParaRPr>
          </a:p>
          <a:p>
            <a:pPr marL="1674813" lvl="5" indent="-285750"/>
            <a:endParaRPr lang="en-SE" sz="2400" b="1" dirty="0">
              <a:cs typeface="Calibri"/>
            </a:endParaRPr>
          </a:p>
          <a:p>
            <a:pPr marL="1674813" lvl="5" indent="-285750"/>
            <a:endParaRPr lang="en-SE" sz="2400" b="1" dirty="0">
              <a:cs typeface="Calibri"/>
            </a:endParaRPr>
          </a:p>
          <a:p>
            <a:pPr marL="1674813" lvl="5" indent="-285750"/>
            <a:r>
              <a:rPr lang="en-SE" sz="2400" b="1" dirty="0">
                <a:cs typeface="Calibri"/>
              </a:rPr>
              <a:t>Variables numéricas</a:t>
            </a:r>
          </a:p>
          <a:p>
            <a:pPr marL="2063750" lvl="6" indent="-277813"/>
            <a:r>
              <a:rPr lang="en-SE" sz="1600" dirty="0">
                <a:cs typeface="Calibri"/>
              </a:rPr>
              <a:t>A</a:t>
            </a:r>
            <a:r>
              <a:rPr lang="es-ES_tradnl" sz="1600" noProof="0" dirty="0"/>
              <a:t>ñ</a:t>
            </a:r>
            <a:r>
              <a:rPr lang="en-SE" sz="1600" dirty="0">
                <a:cs typeface="Calibri"/>
              </a:rPr>
              <a:t>o </a:t>
            </a:r>
          </a:p>
          <a:p>
            <a:pPr marL="2044700" lvl="6" indent="-238125"/>
            <a:r>
              <a:rPr lang="en-SE" sz="1600" dirty="0">
                <a:cs typeface="Calibri"/>
              </a:rPr>
              <a:t>Precio (Libras)</a:t>
            </a:r>
          </a:p>
          <a:p>
            <a:pPr marL="2044700" lvl="6" indent="-238125"/>
            <a:r>
              <a:rPr lang="en-SE" sz="1600" dirty="0">
                <a:cs typeface="Calibri"/>
              </a:rPr>
              <a:t>Kilometraje (millas)</a:t>
            </a:r>
          </a:p>
          <a:p>
            <a:pPr marL="2044700" lvl="6" indent="-238125"/>
            <a:r>
              <a:rPr lang="en-SE" sz="1600" dirty="0">
                <a:cs typeface="Calibri"/>
              </a:rPr>
              <a:t>Impuesto de circulación</a:t>
            </a:r>
          </a:p>
          <a:p>
            <a:pPr marL="2044700" lvl="6" indent="-238125"/>
            <a:r>
              <a:rPr lang="en-SE" sz="1600" dirty="0">
                <a:cs typeface="Calibri"/>
              </a:rPr>
              <a:t>Consumo medio</a:t>
            </a:r>
          </a:p>
          <a:p>
            <a:pPr marL="2044700" lvl="6" indent="-238125"/>
            <a:r>
              <a:rPr lang="en-SE" sz="1600" dirty="0">
                <a:cs typeface="Calibri"/>
              </a:rPr>
              <a:t>Cilindrada</a:t>
            </a:r>
          </a:p>
          <a:p>
            <a:pPr marL="1828800" lvl="4" indent="0">
              <a:buNone/>
            </a:pPr>
            <a:endParaRPr lang="en-SE" dirty="0">
              <a:cs typeface="Calibri"/>
            </a:endParaRPr>
          </a:p>
          <a:p>
            <a:pPr marL="1828800" lvl="4" indent="0">
              <a:buNone/>
            </a:pPr>
            <a:endParaRPr lang="en-SE" dirty="0">
              <a:cs typeface="Calibri"/>
            </a:endParaRPr>
          </a:p>
        </p:txBody>
      </p:sp>
      <p:pic>
        <p:nvPicPr>
          <p:cNvPr id="4" name="Picture 3" descr="A picture containing outdoor, grass, person&#10;&#10;Description automatically generated">
            <a:extLst>
              <a:ext uri="{FF2B5EF4-FFF2-40B4-BE49-F238E27FC236}">
                <a16:creationId xmlns:a16="http://schemas.microsoft.com/office/drawing/2014/main" id="{5E7E068C-6F08-EA4B-B252-82BE027C9357}"/>
              </a:ext>
            </a:extLst>
          </p:cNvPr>
          <p:cNvPicPr>
            <a:picLocks noChangeAspect="1"/>
          </p:cNvPicPr>
          <p:nvPr/>
        </p:nvPicPr>
        <p:blipFill>
          <a:blip r:embed="rId5"/>
          <a:stretch>
            <a:fillRect/>
          </a:stretch>
        </p:blipFill>
        <p:spPr>
          <a:xfrm>
            <a:off x="10301230" y="365125"/>
            <a:ext cx="1711261" cy="1547088"/>
          </a:xfrm>
          <a:prstGeom prst="rect">
            <a:avLst/>
          </a:prstGeom>
        </p:spPr>
      </p:pic>
      <p:pic>
        <p:nvPicPr>
          <p:cNvPr id="6" name="Audio Recording 2 Jan 2022 at 12:16:46" descr="Audio Recording 2 Jan 2022 at 12:16:46">
            <a:hlinkClick r:id="" action="ppaction://media"/>
            <a:extLst>
              <a:ext uri="{FF2B5EF4-FFF2-40B4-BE49-F238E27FC236}">
                <a16:creationId xmlns:a16="http://schemas.microsoft.com/office/drawing/2014/main" id="{5F297D08-3A0D-C749-8613-08464ADA81C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541000" y="5770563"/>
            <a:ext cx="812800" cy="812800"/>
          </a:xfrm>
          <a:prstGeom prst="rect">
            <a:avLst/>
          </a:prstGeom>
        </p:spPr>
      </p:pic>
    </p:spTree>
    <p:extLst>
      <p:ext uri="{BB962C8B-B14F-4D97-AF65-F5344CB8AC3E}">
        <p14:creationId xmlns:p14="http://schemas.microsoft.com/office/powerpoint/2010/main" val="163821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833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F413-3389-1543-A56A-1BFC61DCA896}"/>
              </a:ext>
            </a:extLst>
          </p:cNvPr>
          <p:cNvSpPr>
            <a:spLocks noGrp="1"/>
          </p:cNvSpPr>
          <p:nvPr>
            <p:ph type="title"/>
          </p:nvPr>
        </p:nvSpPr>
        <p:spPr/>
        <p:txBody>
          <a:bodyPr>
            <a:normAutofit/>
          </a:bodyPr>
          <a:lstStyle/>
          <a:p>
            <a:r>
              <a:rPr lang="en-SE" sz="4000" dirty="0"/>
              <a:t>Introducción</a:t>
            </a:r>
          </a:p>
        </p:txBody>
      </p:sp>
      <p:sp>
        <p:nvSpPr>
          <p:cNvPr id="3" name="Content Placeholder 2">
            <a:extLst>
              <a:ext uri="{FF2B5EF4-FFF2-40B4-BE49-F238E27FC236}">
                <a16:creationId xmlns:a16="http://schemas.microsoft.com/office/drawing/2014/main" id="{62DAB65C-3301-844E-9426-6C93A9C5829D}"/>
              </a:ext>
            </a:extLst>
          </p:cNvPr>
          <p:cNvSpPr>
            <a:spLocks noGrp="1"/>
          </p:cNvSpPr>
          <p:nvPr>
            <p:ph idx="1"/>
          </p:nvPr>
        </p:nvSpPr>
        <p:spPr/>
        <p:txBody>
          <a:bodyPr vert="horz" lIns="91440" tIns="45720" rIns="91440" bIns="45720" rtlCol="0" anchor="t">
            <a:normAutofit/>
          </a:bodyPr>
          <a:lstStyle/>
          <a:p>
            <a:pPr lvl="1"/>
            <a:r>
              <a:rPr lang="en-SE" b="1" dirty="0">
                <a:cs typeface="Calibri"/>
              </a:rPr>
              <a:t>Limpieza de los datos</a:t>
            </a:r>
          </a:p>
          <a:p>
            <a:pPr lvl="2"/>
            <a:r>
              <a:rPr lang="en-SE" dirty="0">
                <a:cs typeface="Calibri"/>
              </a:rPr>
              <a:t>Tratamiento de los valores nulos</a:t>
            </a:r>
          </a:p>
          <a:p>
            <a:pPr lvl="2"/>
            <a:r>
              <a:rPr lang="en-SE" dirty="0">
                <a:cs typeface="Calibri"/>
              </a:rPr>
              <a:t>Identificación y tratamiento de los valores extremos</a:t>
            </a:r>
          </a:p>
          <a:p>
            <a:pPr lvl="1"/>
            <a:r>
              <a:rPr lang="en-SE" b="1" dirty="0"/>
              <a:t>Análisis</a:t>
            </a:r>
          </a:p>
          <a:p>
            <a:pPr lvl="2"/>
            <a:r>
              <a:rPr lang="en-SE" dirty="0"/>
              <a:t>1. Propuesta de compra de un coche a un comprador</a:t>
            </a:r>
          </a:p>
          <a:p>
            <a:pPr lvl="2"/>
            <a:r>
              <a:rPr lang="en-SE" dirty="0"/>
              <a:t>2. Identificación de coches con precio 20% inferior al precio de mercado</a:t>
            </a:r>
          </a:p>
        </p:txBody>
      </p:sp>
      <p:pic>
        <p:nvPicPr>
          <p:cNvPr id="7" name="Picture 5" descr="A picture containing person, person, striped, posing&#10;&#10;Description automatically generated">
            <a:extLst>
              <a:ext uri="{FF2B5EF4-FFF2-40B4-BE49-F238E27FC236}">
                <a16:creationId xmlns:a16="http://schemas.microsoft.com/office/drawing/2014/main" id="{9E50E28C-E6D3-DD4E-A23D-2E5126818E67}"/>
              </a:ext>
            </a:extLst>
          </p:cNvPr>
          <p:cNvPicPr>
            <a:picLocks noChangeAspect="1"/>
          </p:cNvPicPr>
          <p:nvPr/>
        </p:nvPicPr>
        <p:blipFill>
          <a:blip r:embed="rId5"/>
          <a:stretch>
            <a:fillRect/>
          </a:stretch>
        </p:blipFill>
        <p:spPr>
          <a:xfrm>
            <a:off x="9951172" y="134642"/>
            <a:ext cx="1780967" cy="1786528"/>
          </a:xfrm>
          <a:prstGeom prst="rect">
            <a:avLst/>
          </a:prstGeom>
        </p:spPr>
      </p:pic>
      <p:pic>
        <p:nvPicPr>
          <p:cNvPr id="4" name="Audio Recording 2 ene 2022 20:56:28" descr="Audio Recording 2 ene 2022 20:56:28">
            <a:hlinkClick r:id="" action="ppaction://media"/>
            <a:extLst>
              <a:ext uri="{FF2B5EF4-FFF2-40B4-BE49-F238E27FC236}">
                <a16:creationId xmlns:a16="http://schemas.microsoft.com/office/drawing/2014/main" id="{D64F1903-D0AD-1F4C-A20B-C580D0910F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497457" y="5580743"/>
            <a:ext cx="812800" cy="812800"/>
          </a:xfrm>
          <a:prstGeom prst="rect">
            <a:avLst/>
          </a:prstGeom>
        </p:spPr>
      </p:pic>
    </p:spTree>
    <p:extLst>
      <p:ext uri="{BB962C8B-B14F-4D97-AF65-F5344CB8AC3E}">
        <p14:creationId xmlns:p14="http://schemas.microsoft.com/office/powerpoint/2010/main" val="110267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121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2E6D-C3E1-2E42-BE27-DF73A6E5BE6B}"/>
              </a:ext>
            </a:extLst>
          </p:cNvPr>
          <p:cNvSpPr>
            <a:spLocks noGrp="1"/>
          </p:cNvSpPr>
          <p:nvPr>
            <p:ph type="title"/>
          </p:nvPr>
        </p:nvSpPr>
        <p:spPr/>
        <p:txBody>
          <a:bodyPr>
            <a:normAutofit/>
          </a:bodyPr>
          <a:lstStyle/>
          <a:p>
            <a:r>
              <a:rPr lang="en-SE" sz="4000" dirty="0"/>
              <a:t>Resumen Análisis 1:</a:t>
            </a:r>
          </a:p>
        </p:txBody>
      </p:sp>
      <p:sp>
        <p:nvSpPr>
          <p:cNvPr id="3" name="Content Placeholder 2">
            <a:extLst>
              <a:ext uri="{FF2B5EF4-FFF2-40B4-BE49-F238E27FC236}">
                <a16:creationId xmlns:a16="http://schemas.microsoft.com/office/drawing/2014/main" id="{9CAF3353-9F05-F045-8B00-9BC2EDA8739C}"/>
              </a:ext>
            </a:extLst>
          </p:cNvPr>
          <p:cNvSpPr>
            <a:spLocks noGrp="1"/>
          </p:cNvSpPr>
          <p:nvPr>
            <p:ph idx="1"/>
          </p:nvPr>
        </p:nvSpPr>
        <p:spPr>
          <a:xfrm>
            <a:off x="838199" y="1408181"/>
            <a:ext cx="11353801" cy="5084694"/>
          </a:xfrm>
        </p:spPr>
        <p:txBody>
          <a:bodyPr vert="horz" lIns="91440" tIns="45720" rIns="91440" bIns="45720" rtlCol="0" anchor="t">
            <a:normAutofit fontScale="85000" lnSpcReduction="20000"/>
          </a:bodyPr>
          <a:lstStyle/>
          <a:p>
            <a:r>
              <a:rPr lang="en-SE" dirty="0">
                <a:cs typeface="Calibri"/>
              </a:rPr>
              <a:t> </a:t>
            </a:r>
            <a:r>
              <a:rPr lang="en-SE" b="1" dirty="0">
                <a:cs typeface="Calibri"/>
              </a:rPr>
              <a:t>Propuesta de compra según requisitos del cliente</a:t>
            </a:r>
          </a:p>
          <a:p>
            <a:pPr lvl="1"/>
            <a:r>
              <a:rPr lang="en-SE" dirty="0">
                <a:cs typeface="Calibri"/>
              </a:rPr>
              <a:t>&lt;5 a</a:t>
            </a:r>
            <a:r>
              <a:rPr lang="es-ES_tradnl" dirty="0"/>
              <a:t>ñ</a:t>
            </a:r>
            <a:r>
              <a:rPr lang="en-SE" dirty="0">
                <a:cs typeface="Calibri"/>
              </a:rPr>
              <a:t>os de antigüedad</a:t>
            </a:r>
          </a:p>
          <a:p>
            <a:pPr lvl="1"/>
            <a:r>
              <a:rPr lang="en-SE" dirty="0">
                <a:cs typeface="Calibri"/>
              </a:rPr>
              <a:t>precio &lt; 6000 £</a:t>
            </a:r>
          </a:p>
          <a:p>
            <a:pPr lvl="1"/>
            <a:r>
              <a:rPr lang="en-SE" dirty="0">
                <a:cs typeface="Calibri"/>
              </a:rPr>
              <a:t>alta oferta</a:t>
            </a:r>
          </a:p>
          <a:p>
            <a:pPr lvl="1"/>
            <a:r>
              <a:rPr lang="en-SE" dirty="0">
                <a:cs typeface="Calibri"/>
              </a:rPr>
              <a:t>alta calidad:precio</a:t>
            </a:r>
          </a:p>
          <a:p>
            <a:r>
              <a:rPr lang="en-SE" b="1" dirty="0">
                <a:cs typeface="Calibri"/>
              </a:rPr>
              <a:t>Selección de los datos a analizar según requisitos del cliente</a:t>
            </a:r>
          </a:p>
          <a:p>
            <a:pPr lvl="1"/>
            <a:r>
              <a:rPr lang="en-SE" dirty="0">
                <a:cs typeface="Calibri"/>
              </a:rPr>
              <a:t>Filtrado de los datos</a:t>
            </a:r>
          </a:p>
          <a:p>
            <a:r>
              <a:rPr lang="en-SE" b="1" dirty="0">
                <a:cs typeface="Calibri"/>
              </a:rPr>
              <a:t>Normalidad y homogeneidad de la varianza variables cuantitativas</a:t>
            </a:r>
          </a:p>
          <a:p>
            <a:pPr lvl="1"/>
            <a:r>
              <a:rPr lang="en-SE" dirty="0">
                <a:cs typeface="Calibri"/>
              </a:rPr>
              <a:t>Gráficos Q-Q e histograma</a:t>
            </a:r>
          </a:p>
          <a:p>
            <a:pPr lvl="1"/>
            <a:r>
              <a:rPr lang="en-SE" dirty="0">
                <a:cs typeface="Calibri"/>
              </a:rPr>
              <a:t>Test de Lilliefors</a:t>
            </a:r>
          </a:p>
          <a:p>
            <a:r>
              <a:rPr lang="en-SE" b="1" dirty="0">
                <a:cs typeface="Calibri"/>
              </a:rPr>
              <a:t>Análisis de la varianza de uno y dos factores </a:t>
            </a:r>
          </a:p>
          <a:p>
            <a:pPr lvl="1"/>
            <a:r>
              <a:rPr lang="en-SE" dirty="0">
                <a:cs typeface="Calibri"/>
              </a:rPr>
              <a:t>One-way Anova (precio, kilometraje, consumo medio</a:t>
            </a:r>
          </a:p>
          <a:p>
            <a:pPr lvl="1"/>
            <a:r>
              <a:rPr lang="en-SE" dirty="0">
                <a:cs typeface="Calibri"/>
              </a:rPr>
              <a:t>two-way Anova (tipo combustible, tipo de transmisión)</a:t>
            </a:r>
          </a:p>
          <a:p>
            <a:r>
              <a:rPr lang="en-SE" b="1" dirty="0">
                <a:cs typeface="Calibri"/>
              </a:rPr>
              <a:t>Correlación lineal</a:t>
            </a:r>
          </a:p>
          <a:p>
            <a:pPr lvl="1"/>
            <a:r>
              <a:rPr lang="en-SE" dirty="0">
                <a:cs typeface="Calibri"/>
              </a:rPr>
              <a:t>precio:kilometraje</a:t>
            </a:r>
          </a:p>
          <a:p>
            <a:r>
              <a:rPr lang="en-SE" b="1" dirty="0">
                <a:cs typeface="Calibri"/>
              </a:rPr>
              <a:t>Conclusiones</a:t>
            </a:r>
          </a:p>
        </p:txBody>
      </p:sp>
      <p:pic>
        <p:nvPicPr>
          <p:cNvPr id="5" name="Picture 4" descr="A picture containing outdoor, grass, person&#10;&#10;Description automatically generated">
            <a:extLst>
              <a:ext uri="{FF2B5EF4-FFF2-40B4-BE49-F238E27FC236}">
                <a16:creationId xmlns:a16="http://schemas.microsoft.com/office/drawing/2014/main" id="{379C44D4-7D45-FF4D-A9A4-209933319436}"/>
              </a:ext>
            </a:extLst>
          </p:cNvPr>
          <p:cNvPicPr>
            <a:picLocks noChangeAspect="1"/>
          </p:cNvPicPr>
          <p:nvPr/>
        </p:nvPicPr>
        <p:blipFill>
          <a:blip r:embed="rId5"/>
          <a:stretch>
            <a:fillRect/>
          </a:stretch>
        </p:blipFill>
        <p:spPr>
          <a:xfrm>
            <a:off x="10301230" y="365125"/>
            <a:ext cx="1711261" cy="1547088"/>
          </a:xfrm>
          <a:prstGeom prst="rect">
            <a:avLst/>
          </a:prstGeom>
        </p:spPr>
      </p:pic>
      <p:pic>
        <p:nvPicPr>
          <p:cNvPr id="7" name="Audio Recording 2 Jan 2022 at 13:03:01" descr="Audio Recording 2 Jan 2022 at 13:03:01">
            <a:hlinkClick r:id="" action="ppaction://media"/>
            <a:extLst>
              <a:ext uri="{FF2B5EF4-FFF2-40B4-BE49-F238E27FC236}">
                <a16:creationId xmlns:a16="http://schemas.microsoft.com/office/drawing/2014/main" id="{EBEA32B4-109E-4647-A301-07B0A239117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972801" y="6045200"/>
            <a:ext cx="812800" cy="812800"/>
          </a:xfrm>
          <a:prstGeom prst="rect">
            <a:avLst/>
          </a:prstGeom>
        </p:spPr>
      </p:pic>
    </p:spTree>
    <p:extLst>
      <p:ext uri="{BB962C8B-B14F-4D97-AF65-F5344CB8AC3E}">
        <p14:creationId xmlns:p14="http://schemas.microsoft.com/office/powerpoint/2010/main" val="154716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788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53E77D-7815-2340-A225-D474DE82A3C3}"/>
              </a:ext>
            </a:extLst>
          </p:cNvPr>
          <p:cNvSpPr/>
          <p:nvPr/>
        </p:nvSpPr>
        <p:spPr>
          <a:xfrm>
            <a:off x="10326447" y="365125"/>
            <a:ext cx="1709194" cy="1720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6" name="Picture 5" descr="A picture containing person, person, striped, posing&#10;&#10;Description automatically generated">
            <a:extLst>
              <a:ext uri="{FF2B5EF4-FFF2-40B4-BE49-F238E27FC236}">
                <a16:creationId xmlns:a16="http://schemas.microsoft.com/office/drawing/2014/main" id="{96C9B0C0-509F-4D78-86C7-909C45B4333A}"/>
              </a:ext>
            </a:extLst>
          </p:cNvPr>
          <p:cNvPicPr>
            <a:picLocks noChangeAspect="1"/>
          </p:cNvPicPr>
          <p:nvPr/>
        </p:nvPicPr>
        <p:blipFill>
          <a:blip r:embed="rId5"/>
          <a:stretch>
            <a:fillRect/>
          </a:stretch>
        </p:blipFill>
        <p:spPr>
          <a:xfrm>
            <a:off x="10325378" y="366537"/>
            <a:ext cx="1703098" cy="1725347"/>
          </a:xfrm>
          <a:prstGeom prst="rect">
            <a:avLst/>
          </a:prstGeom>
        </p:spPr>
      </p:pic>
      <p:sp>
        <p:nvSpPr>
          <p:cNvPr id="8" name="Title 1">
            <a:extLst>
              <a:ext uri="{FF2B5EF4-FFF2-40B4-BE49-F238E27FC236}">
                <a16:creationId xmlns:a16="http://schemas.microsoft.com/office/drawing/2014/main" id="{C1C8EFF0-C530-DD4D-97DB-CA88B198C559}"/>
              </a:ext>
            </a:extLst>
          </p:cNvPr>
          <p:cNvSpPr>
            <a:spLocks noGrp="1"/>
          </p:cNvSpPr>
          <p:nvPr>
            <p:ph type="title"/>
          </p:nvPr>
        </p:nvSpPr>
        <p:spPr/>
        <p:txBody>
          <a:bodyPr>
            <a:normAutofit/>
          </a:bodyPr>
          <a:lstStyle/>
          <a:p>
            <a:r>
              <a:rPr lang="en-SE" sz="4000" dirty="0"/>
              <a:t>Resumen Análisis 2</a:t>
            </a:r>
          </a:p>
        </p:txBody>
      </p:sp>
      <p:sp>
        <p:nvSpPr>
          <p:cNvPr id="11" name="Content Placeholder 2">
            <a:extLst>
              <a:ext uri="{FF2B5EF4-FFF2-40B4-BE49-F238E27FC236}">
                <a16:creationId xmlns:a16="http://schemas.microsoft.com/office/drawing/2014/main" id="{DF0F3EE6-4376-424D-9E94-7F3C464DAEF7}"/>
              </a:ext>
            </a:extLst>
          </p:cNvPr>
          <p:cNvSpPr txBox="1">
            <a:spLocks/>
          </p:cNvSpPr>
          <p:nvPr/>
        </p:nvSpPr>
        <p:spPr>
          <a:xfrm>
            <a:off x="838200" y="1825625"/>
            <a:ext cx="10959482"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E" dirty="0">
              <a:cs typeface="Calibri"/>
            </a:endParaRPr>
          </a:p>
        </p:txBody>
      </p:sp>
      <p:sp>
        <p:nvSpPr>
          <p:cNvPr id="7" name="Content Placeholder 2">
            <a:extLst>
              <a:ext uri="{FF2B5EF4-FFF2-40B4-BE49-F238E27FC236}">
                <a16:creationId xmlns:a16="http://schemas.microsoft.com/office/drawing/2014/main" id="{CE574D0B-5616-F642-B7E5-BE6AFCE6AF56}"/>
              </a:ext>
            </a:extLst>
          </p:cNvPr>
          <p:cNvSpPr>
            <a:spLocks noGrp="1"/>
          </p:cNvSpPr>
          <p:nvPr>
            <p:ph idx="1"/>
          </p:nvPr>
        </p:nvSpPr>
        <p:spPr>
          <a:xfrm>
            <a:off x="838199" y="1408181"/>
            <a:ext cx="11353801" cy="5084694"/>
          </a:xfrm>
        </p:spPr>
        <p:txBody>
          <a:bodyPr vert="horz" lIns="91440" tIns="45720" rIns="91440" bIns="45720" rtlCol="0" anchor="t">
            <a:normAutofit/>
          </a:bodyPr>
          <a:lstStyle/>
          <a:p>
            <a:r>
              <a:rPr lang="en-SE">
                <a:cs typeface="Calibri"/>
              </a:rPr>
              <a:t> </a:t>
            </a:r>
            <a:r>
              <a:rPr lang="es-ES" b="1" dirty="0">
                <a:cs typeface="Calibri"/>
              </a:rPr>
              <a:t>Propósito</a:t>
            </a:r>
          </a:p>
          <a:p>
            <a:pPr lvl="1"/>
            <a:r>
              <a:rPr lang="es-ES" dirty="0">
                <a:cs typeface="Calibri"/>
              </a:rPr>
              <a:t>Evaluar mercado e identificar “chollos”</a:t>
            </a:r>
          </a:p>
          <a:p>
            <a:pPr lvl="1"/>
            <a:r>
              <a:rPr lang="es-ES" dirty="0">
                <a:cs typeface="Calibri"/>
              </a:rPr>
              <a:t>Chollo = precio de coche 20% por debajo del precio de mercado</a:t>
            </a:r>
            <a:endParaRPr lang="en-SE" dirty="0">
              <a:cs typeface="Calibri"/>
            </a:endParaRPr>
          </a:p>
          <a:p>
            <a:r>
              <a:rPr lang="es-ES" b="1" dirty="0">
                <a:cs typeface="Calibri"/>
              </a:rPr>
              <a:t>Generación de modelo</a:t>
            </a:r>
            <a:endParaRPr lang="en-SE" b="1" dirty="0">
              <a:cs typeface="Calibri"/>
            </a:endParaRPr>
          </a:p>
          <a:p>
            <a:pPr lvl="1"/>
            <a:r>
              <a:rPr lang="es-ES" dirty="0">
                <a:cs typeface="Calibri"/>
              </a:rPr>
              <a:t>Tratamiento de variables cualitativos en modelo lineal</a:t>
            </a:r>
          </a:p>
          <a:p>
            <a:pPr lvl="1"/>
            <a:r>
              <a:rPr lang="es-ES" dirty="0">
                <a:cs typeface="Calibri"/>
              </a:rPr>
              <a:t>Análisis de coeficientes de la estimación (regresión)</a:t>
            </a:r>
            <a:endParaRPr lang="en-SE">
              <a:cs typeface="Calibri"/>
            </a:endParaRPr>
          </a:p>
          <a:p>
            <a:r>
              <a:rPr lang="es-ES" b="1" dirty="0">
                <a:cs typeface="Calibri"/>
              </a:rPr>
              <a:t>Comprobación de correlación</a:t>
            </a:r>
            <a:endParaRPr lang="en-SE" b="1">
              <a:cs typeface="Calibri"/>
            </a:endParaRPr>
          </a:p>
          <a:p>
            <a:r>
              <a:rPr lang="es-ES" b="1" dirty="0">
                <a:cs typeface="Calibri"/>
              </a:rPr>
              <a:t>Resultados y análisis de residuos</a:t>
            </a:r>
            <a:endParaRPr lang="en-SE" dirty="0">
              <a:cs typeface="Calibri"/>
            </a:endParaRPr>
          </a:p>
          <a:p>
            <a:r>
              <a:rPr lang="es-ES" b="1" dirty="0">
                <a:cs typeface="Calibri"/>
              </a:rPr>
              <a:t>Conclusiones</a:t>
            </a:r>
            <a:endParaRPr lang="en-SE" dirty="0">
              <a:cs typeface="Calibri"/>
            </a:endParaRPr>
          </a:p>
        </p:txBody>
      </p:sp>
      <p:pic>
        <p:nvPicPr>
          <p:cNvPr id="3" name="Audio Recording 2 ene 2022 21:27:15" descr="Audio Recording 2 ene 2022 21:27:15">
            <a:hlinkClick r:id="" action="ppaction://media"/>
            <a:extLst>
              <a:ext uri="{FF2B5EF4-FFF2-40B4-BE49-F238E27FC236}">
                <a16:creationId xmlns:a16="http://schemas.microsoft.com/office/drawing/2014/main" id="{81F151D0-9FAE-9741-883B-DF2567A735B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775641" y="5678663"/>
            <a:ext cx="812800" cy="812800"/>
          </a:xfrm>
          <a:prstGeom prst="rect">
            <a:avLst/>
          </a:prstGeom>
        </p:spPr>
      </p:pic>
    </p:spTree>
    <p:extLst>
      <p:ext uri="{BB962C8B-B14F-4D97-AF65-F5344CB8AC3E}">
        <p14:creationId xmlns:p14="http://schemas.microsoft.com/office/powerpoint/2010/main" val="144425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16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2950</TotalTime>
  <Words>1344</Words>
  <Application>Microsoft Macintosh PowerPoint</Application>
  <PresentationFormat>Panorámica</PresentationFormat>
  <Paragraphs>126</Paragraphs>
  <Slides>6</Slides>
  <Notes>6</Notes>
  <HiddenSlides>0</HiddenSlides>
  <MMClips>6</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Office Theme</vt:lpstr>
      <vt:lpstr>TiCVD_Práctica 2: Limpieza y Análisis de Datos</vt:lpstr>
      <vt:lpstr>Outline</vt:lpstr>
      <vt:lpstr>Introducción</vt:lpstr>
      <vt:lpstr>Introducción</vt:lpstr>
      <vt:lpstr>Resumen Análisis 1:</vt:lpstr>
      <vt:lpstr>Resumen Análisis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TiCVD_Práctica 2: Limpieza y Análisis de Datos</dc:title>
  <dc:creator>Marta Gómez</dc:creator>
  <cp:lastModifiedBy>Juan Francisco Nieto Mendoza</cp:lastModifiedBy>
  <cp:revision>6</cp:revision>
  <dcterms:created xsi:type="dcterms:W3CDTF">2021-12-31T11:46:11Z</dcterms:created>
  <dcterms:modified xsi:type="dcterms:W3CDTF">2022-01-02T20:36:59Z</dcterms:modified>
</cp:coreProperties>
</file>