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5BAA-342A-442E-8AE1-C9AAA6ADE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EA9C8-564E-465B-82AF-474550FB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F365-FBBF-4FB7-A8C9-F3C67DB4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2C7A-6E6E-4200-B422-EAE291DE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7C76-20F5-4F8A-8D80-FDAA971B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9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771B-B056-433F-8B21-C604C7FF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7F9A-4376-4DDC-8A6C-5E731ABDF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118B-FE53-4F12-A1FB-9715EF62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2022-A04B-482A-9B44-7488A6D0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D84C-E3AC-465A-9E2B-4891543B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67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47A28-4FC2-460D-B185-8BBD6B71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4E11B-FA30-4583-BA10-311B8C06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8C13-B61A-48B8-B02C-84965E6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8020-ED2E-4856-B8C1-D7E784F7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5176-38DF-40E2-A52D-37A37657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7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CB3-7D5F-4FE7-A14D-42693B35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E3DB-1111-4002-9BC7-526CB72A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B7EC-4806-4990-828A-7485AEFF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6E17-1D62-4E59-94C0-B29DB80E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9CA-3873-4C2B-AF2E-22C5C58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E167-A04C-4F0E-8136-17AC215D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D28C-81CE-4FA2-B51E-91F70FCD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DE9F-4175-4A96-B028-FAF85B8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A95C-780C-4228-8F7A-5AE20760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8D8A-3F12-46EA-9814-E70C615B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10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7907-6F89-4D4A-A7B1-9B092200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2803-C8A5-4CA5-9D07-0D2D04D86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4CD5-8E9D-4692-BCA1-BA83AC914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D53C-C9A1-48EB-8079-8A087948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CB09-BD2D-4947-BD0A-3C9A316A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6F59-13FA-4009-8AB0-AAD87E48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4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BCEF-C734-4D13-A992-35BCD4F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E3A4-DA06-487F-B7E1-4C7BFFF9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57BA5-7B4B-420B-B33D-AAD113C9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C46C9-C477-4C37-8113-99AD111B5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E75D-7B2C-4203-ABA9-CA0B153C1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7A0A-E80B-4D28-8B16-49A68FEA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20B3B-7C6A-449A-A031-A03E264C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CC931-7430-4699-B95A-996E2D62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9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E9DB-DC81-43FC-A5E9-C10E734E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06DE1-9E16-4BE0-855C-C6265094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E2EEC-3B78-4650-91EA-2B525E9E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4BB0-D2E2-4AF5-B550-DC68F11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63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BA672-E676-477B-8DAE-1D2E19D5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6685-0D11-4380-86FB-10480952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577F4-1296-40FA-8746-0B3E5BBC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186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51B3-C1FC-42DA-96A2-3C0A0E8A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064C-0394-47FD-B072-21311F25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96E9-0415-4A1F-AA53-ADA950E9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D443-3C64-4E4C-82D2-1FB7D833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F95F-4AB5-4F7A-AFB0-DD67E4B3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82E2-2DA7-4DD8-A49D-F639EB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902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4DCC-6828-423A-9CCF-0D5A72D0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63808-C385-4082-863F-CC8C25577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D1E3-2BAA-4C5B-9E0B-70A5800A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8ADD1-1525-41AC-A653-7927EC4F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0A39-A188-4967-8445-7B4EC4D5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11BF-7C39-4FF9-A2BC-4689AB38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8063C-449F-4DC1-8ED2-1C214490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AC67-23F9-4D4D-8F16-C12B15EE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3328-A223-4BB7-8AC2-6255245C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0B60-7699-4319-A138-0DFC5DEEDC0B}" type="datetimeFigureOut">
              <a:rPr lang="es-AR" smtClean="0"/>
              <a:t>19/5/2025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76F7-6ABA-46BB-AAF5-BE109F212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C696-9DA8-450F-BBCF-8352116D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ECB3-60E2-411E-B292-5471B3E21E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0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DBB6-5985-4437-9DCC-380F42DC7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s-AR" u="sng" dirty="0">
                <a:latin typeface="Trebuchet MS" panose="020B0603020202020204" pitchFamily="34" charset="0"/>
              </a:rPr>
              <a:t>El Mate: Una Historia de Tradición y Cultura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E240B-1199-413F-B741-19FD49381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8846"/>
            <a:ext cx="9144000" cy="488699"/>
          </a:xfrm>
        </p:spPr>
        <p:txBody>
          <a:bodyPr>
            <a:normAutofit/>
          </a:bodyPr>
          <a:lstStyle/>
          <a:p>
            <a:r>
              <a:rPr lang="es-AR" dirty="0">
                <a:latin typeface="Trebuchet MS" panose="020B0603020202020204" pitchFamily="34" charset="0"/>
              </a:rPr>
              <a:t>Juan Ignacio Elosegui</a:t>
            </a:r>
          </a:p>
        </p:txBody>
      </p:sp>
    </p:spTree>
    <p:extLst>
      <p:ext uri="{BB962C8B-B14F-4D97-AF65-F5344CB8AC3E}">
        <p14:creationId xmlns:p14="http://schemas.microsoft.com/office/powerpoint/2010/main" val="361190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8AB0AB-8FDC-44A9-BA93-327C9ACB8BCD}"/>
              </a:ext>
            </a:extLst>
          </p:cNvPr>
          <p:cNvSpPr txBox="1">
            <a:spLocks/>
          </p:cNvSpPr>
          <p:nvPr/>
        </p:nvSpPr>
        <p:spPr>
          <a:xfrm>
            <a:off x="0" y="5236143"/>
            <a:ext cx="12192000" cy="98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>
                <a:latin typeface="Trebuchet MS" panose="020B0603020202020204" pitchFamily="34" charset="0"/>
              </a:rPr>
              <a:t>¿Por qué tomamos mate? ¿De dónde viene? ¿Cambió a lo largo del tiempo? ¿Por qué se toma sólo en algunos países del Cono Sur?</a:t>
            </a:r>
          </a:p>
        </p:txBody>
      </p:sp>
    </p:spTree>
    <p:extLst>
      <p:ext uri="{BB962C8B-B14F-4D97-AF65-F5344CB8AC3E}">
        <p14:creationId xmlns:p14="http://schemas.microsoft.com/office/powerpoint/2010/main" val="184163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90D945-29C4-4CE6-AF56-A996CDDADC6D}"/>
              </a:ext>
            </a:extLst>
          </p:cNvPr>
          <p:cNvSpPr txBox="1">
            <a:spLocks/>
          </p:cNvSpPr>
          <p:nvPr/>
        </p:nvSpPr>
        <p:spPr>
          <a:xfrm>
            <a:off x="3983252" y="693566"/>
            <a:ext cx="422549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>
                <a:latin typeface="Trebuchet MS" panose="020B0603020202020204" pitchFamily="34" charset="0"/>
              </a:rPr>
              <a:t>Origen Indígena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68F1B-199E-4EA7-B2F0-D974C5D46A34}"/>
              </a:ext>
            </a:extLst>
          </p:cNvPr>
          <p:cNvGrpSpPr/>
          <p:nvPr/>
        </p:nvGrpSpPr>
        <p:grpSpPr>
          <a:xfrm>
            <a:off x="8264891" y="1425086"/>
            <a:ext cx="2407683" cy="4007828"/>
            <a:chOff x="5116063" y="2011680"/>
            <a:chExt cx="1959871" cy="33233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5BDEC9-7AC7-49BC-94A6-6561F3304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065" y="2011680"/>
              <a:ext cx="1959869" cy="2834640"/>
            </a:xfrm>
            <a:prstGeom prst="rect">
              <a:avLst/>
            </a:prstGeom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34AD6DED-D446-4242-B61E-BC5A437A12BB}"/>
                </a:ext>
              </a:extLst>
            </p:cNvPr>
            <p:cNvSpPr txBox="1">
              <a:spLocks/>
            </p:cNvSpPr>
            <p:nvPr/>
          </p:nvSpPr>
          <p:spPr>
            <a:xfrm>
              <a:off x="5116063" y="4846320"/>
              <a:ext cx="1959869" cy="4886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AR" sz="1800" dirty="0">
                  <a:latin typeface="Trebuchet MS" panose="020B0603020202020204" pitchFamily="34" charset="0"/>
                </a:rPr>
                <a:t>Yerba Mate</a:t>
              </a:r>
              <a:br>
                <a:rPr lang="es-AR" sz="1800" dirty="0">
                  <a:latin typeface="Trebuchet MS" panose="020B0603020202020204" pitchFamily="34" charset="0"/>
                </a:rPr>
              </a:br>
              <a:r>
                <a:rPr lang="es-AR" sz="1800" dirty="0">
                  <a:latin typeface="Trebuchet MS" panose="020B0603020202020204" pitchFamily="34" charset="0"/>
                </a:rPr>
                <a:t>(</a:t>
              </a:r>
              <a:r>
                <a:rPr lang="es-AR" sz="1800" dirty="0" err="1">
                  <a:latin typeface="Trebuchet MS" panose="020B0603020202020204" pitchFamily="34" charset="0"/>
                </a:rPr>
                <a:t>Ilex</a:t>
              </a:r>
              <a:r>
                <a:rPr lang="es-AR" sz="1800" dirty="0">
                  <a:latin typeface="Trebuchet MS" panose="020B0603020202020204" pitchFamily="34" charset="0"/>
                </a:rPr>
                <a:t> </a:t>
              </a:r>
              <a:r>
                <a:rPr lang="es-AR" sz="1800" dirty="0" err="1">
                  <a:latin typeface="Trebuchet MS" panose="020B0603020202020204" pitchFamily="34" charset="0"/>
                </a:rPr>
                <a:t>paraguariensis</a:t>
              </a:r>
              <a:r>
                <a:rPr lang="es-AR" sz="1800" dirty="0">
                  <a:latin typeface="Trebuchet MS" panose="020B0603020202020204" pitchFamily="34" charset="0"/>
                </a:rPr>
                <a:t>)</a:t>
              </a: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416FFBA5-D94F-4B79-8D34-B39DE78CB4F1}"/>
              </a:ext>
            </a:extLst>
          </p:cNvPr>
          <p:cNvSpPr txBox="1">
            <a:spLocks/>
          </p:cNvSpPr>
          <p:nvPr/>
        </p:nvSpPr>
        <p:spPr>
          <a:xfrm>
            <a:off x="1782958" y="5872506"/>
            <a:ext cx="8626081" cy="393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latin typeface="Trebuchet MS" panose="020B0603020202020204" pitchFamily="34" charset="0"/>
              </a:rPr>
              <a:t>Llamado “</a:t>
            </a:r>
            <a:r>
              <a:rPr lang="es-AR" dirty="0" err="1">
                <a:latin typeface="Trebuchet MS" panose="020B0603020202020204" pitchFamily="34" charset="0"/>
              </a:rPr>
              <a:t>ka’a</a:t>
            </a:r>
            <a:r>
              <a:rPr lang="es-AR" dirty="0">
                <a:latin typeface="Trebuchet MS" panose="020B0603020202020204" pitchFamily="34" charset="0"/>
              </a:rPr>
              <a:t>” por ellos, tenía su uso espiritual y medicinal.</a:t>
            </a:r>
          </a:p>
        </p:txBody>
      </p:sp>
    </p:spTree>
    <p:extLst>
      <p:ext uri="{BB962C8B-B14F-4D97-AF65-F5344CB8AC3E}">
        <p14:creationId xmlns:p14="http://schemas.microsoft.com/office/powerpoint/2010/main" val="371482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468782-1AA5-4BC9-A774-F6D11B7A88A6}"/>
              </a:ext>
            </a:extLst>
          </p:cNvPr>
          <p:cNvSpPr txBox="1">
            <a:spLocks/>
          </p:cNvSpPr>
          <p:nvPr/>
        </p:nvSpPr>
        <p:spPr>
          <a:xfrm>
            <a:off x="1995638" y="693566"/>
            <a:ext cx="820072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u="sng" dirty="0">
                <a:latin typeface="Trebuchet MS" panose="020B0603020202020204" pitchFamily="34" charset="0"/>
              </a:rPr>
              <a:t>La Llegada de los Colonizadores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12856-6594-46F1-9108-396B55D93C8C}"/>
              </a:ext>
            </a:extLst>
          </p:cNvPr>
          <p:cNvGrpSpPr/>
          <p:nvPr/>
        </p:nvGrpSpPr>
        <p:grpSpPr>
          <a:xfrm>
            <a:off x="426036" y="1678057"/>
            <a:ext cx="3139200" cy="3464747"/>
            <a:chOff x="751840" y="1859851"/>
            <a:chExt cx="2338384" cy="30554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8ABA56-E423-42FE-8A3F-286183D6F703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9" t="-2635" r="6584" b="2635"/>
            <a:stretch/>
          </p:blipFill>
          <p:spPr>
            <a:xfrm>
              <a:off x="751840" y="1859851"/>
              <a:ext cx="2338384" cy="276742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99C8BFE3-2C5D-4FDF-B121-BF52317CFCB7}"/>
                </a:ext>
              </a:extLst>
            </p:cNvPr>
            <p:cNvSpPr txBox="1">
              <a:spLocks/>
            </p:cNvSpPr>
            <p:nvPr/>
          </p:nvSpPr>
          <p:spPr>
            <a:xfrm>
              <a:off x="751840" y="4676394"/>
              <a:ext cx="2338384" cy="238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AR" sz="1800" dirty="0">
                  <a:latin typeface="Trebuchet MS" panose="020B0603020202020204" pitchFamily="34" charset="0"/>
                </a:rPr>
                <a:t>Colonizadores españoles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7691EF-E25C-4DA5-82BD-99FDD680A36E}"/>
              </a:ext>
            </a:extLst>
          </p:cNvPr>
          <p:cNvGrpSpPr/>
          <p:nvPr/>
        </p:nvGrpSpPr>
        <p:grpSpPr>
          <a:xfrm>
            <a:off x="8626762" y="1664640"/>
            <a:ext cx="3139200" cy="3465844"/>
            <a:chOff x="8626762" y="1656936"/>
            <a:chExt cx="3139200" cy="346584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F0B129-3323-444B-B041-5162AA71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762" y="1656936"/>
              <a:ext cx="3139200" cy="3139200"/>
            </a:xfrm>
            <a:prstGeom prst="rect">
              <a:avLst/>
            </a:prstGeom>
          </p:spPr>
        </p:pic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FE369D0B-535C-466F-984C-D4D15C088C79}"/>
                </a:ext>
              </a:extLst>
            </p:cNvPr>
            <p:cNvSpPr txBox="1">
              <a:spLocks/>
            </p:cNvSpPr>
            <p:nvPr/>
          </p:nvSpPr>
          <p:spPr>
            <a:xfrm>
              <a:off x="8626762" y="4790056"/>
              <a:ext cx="3139200" cy="3327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AR" sz="1800" dirty="0">
                  <a:latin typeface="Trebuchet MS" panose="020B0603020202020204" pitchFamily="34" charset="0"/>
                </a:rPr>
                <a:t>Jesuitas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03C57CD-4739-4AE8-9A1A-DE457840F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99" y="1678057"/>
            <a:ext cx="3139200" cy="313920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628D0E98-F552-4ACC-BFD4-B8E372C2E6BC}"/>
              </a:ext>
            </a:extLst>
          </p:cNvPr>
          <p:cNvSpPr txBox="1">
            <a:spLocks/>
          </p:cNvSpPr>
          <p:nvPr/>
        </p:nvSpPr>
        <p:spPr>
          <a:xfrm>
            <a:off x="269908" y="5265019"/>
            <a:ext cx="11652183" cy="1379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latin typeface="Trebuchet MS" panose="020B0603020202020204" pitchFamily="34" charset="0"/>
              </a:rPr>
              <a:t>La Iglesia Católica rechazaba el consumo de mate de sus enviados a América.</a:t>
            </a:r>
            <a:br>
              <a:rPr lang="es-AR" dirty="0">
                <a:latin typeface="Trebuchet MS" panose="020B0603020202020204" pitchFamily="34" charset="0"/>
              </a:rPr>
            </a:br>
            <a:br>
              <a:rPr lang="es-AR" dirty="0">
                <a:latin typeface="Trebuchet MS" panose="020B0603020202020204" pitchFamily="34" charset="0"/>
              </a:rPr>
            </a:br>
            <a:r>
              <a:rPr lang="es-AR" dirty="0">
                <a:latin typeface="Trebuchet MS" panose="020B0603020202020204" pitchFamily="34" charset="0"/>
              </a:rPr>
              <a:t>Los Jesuitas, en sus misiones a tierras guaraníes, organizaron la producción sistemática de la yerba mate.</a:t>
            </a:r>
          </a:p>
        </p:txBody>
      </p:sp>
    </p:spTree>
    <p:extLst>
      <p:ext uri="{BB962C8B-B14F-4D97-AF65-F5344CB8AC3E}">
        <p14:creationId xmlns:p14="http://schemas.microsoft.com/office/powerpoint/2010/main" val="23412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468782-1AA5-4BC9-A774-F6D11B7A88A6}"/>
              </a:ext>
            </a:extLst>
          </p:cNvPr>
          <p:cNvSpPr txBox="1">
            <a:spLocks/>
          </p:cNvSpPr>
          <p:nvPr/>
        </p:nvSpPr>
        <p:spPr>
          <a:xfrm>
            <a:off x="1995638" y="693566"/>
            <a:ext cx="820072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u="sng" dirty="0">
                <a:latin typeface="Trebuchet MS" panose="020B0603020202020204" pitchFamily="34" charset="0"/>
              </a:rPr>
              <a:t>Actualidad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8BB8E39-4FD5-41F4-A84B-DC7AD191A976}"/>
              </a:ext>
            </a:extLst>
          </p:cNvPr>
          <p:cNvSpPr txBox="1">
            <a:spLocks/>
          </p:cNvSpPr>
          <p:nvPr/>
        </p:nvSpPr>
        <p:spPr>
          <a:xfrm>
            <a:off x="3272128" y="5967663"/>
            <a:ext cx="5647744" cy="393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latin typeface="Trebuchet MS" panose="020B0603020202020204" pitchFamily="34" charset="0"/>
              </a:rPr>
              <a:t>Costumbre popular y práctica social.</a:t>
            </a:r>
          </a:p>
        </p:txBody>
      </p:sp>
    </p:spTree>
    <p:extLst>
      <p:ext uri="{BB962C8B-B14F-4D97-AF65-F5344CB8AC3E}">
        <p14:creationId xmlns:p14="http://schemas.microsoft.com/office/powerpoint/2010/main" val="155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468782-1AA5-4BC9-A774-F6D11B7A88A6}"/>
              </a:ext>
            </a:extLst>
          </p:cNvPr>
          <p:cNvSpPr txBox="1">
            <a:spLocks/>
          </p:cNvSpPr>
          <p:nvPr/>
        </p:nvSpPr>
        <p:spPr>
          <a:xfrm>
            <a:off x="1995638" y="693566"/>
            <a:ext cx="820072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u="sng" dirty="0">
                <a:latin typeface="Trebuchet MS" panose="020B0603020202020204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08374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468782-1AA5-4BC9-A774-F6D11B7A88A6}"/>
              </a:ext>
            </a:extLst>
          </p:cNvPr>
          <p:cNvSpPr txBox="1">
            <a:spLocks/>
          </p:cNvSpPr>
          <p:nvPr/>
        </p:nvSpPr>
        <p:spPr>
          <a:xfrm>
            <a:off x="1995638" y="693566"/>
            <a:ext cx="820072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u="sng" dirty="0">
                <a:latin typeface="Trebuchet MS" panose="020B0603020202020204" pitchFamily="34" charset="0"/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93606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119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El Mate: Una Historia de Tradición y Cultura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Mate: Una Historia de Tradición y Cultura</dc:title>
  <dc:creator>Juan Elosegui</dc:creator>
  <cp:lastModifiedBy>Juan Elosegui</cp:lastModifiedBy>
  <cp:revision>8</cp:revision>
  <dcterms:created xsi:type="dcterms:W3CDTF">2025-05-18T21:25:33Z</dcterms:created>
  <dcterms:modified xsi:type="dcterms:W3CDTF">2025-05-19T21:02:27Z</dcterms:modified>
</cp:coreProperties>
</file>