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62" r:id="rId8"/>
    <p:sldId id="272" r:id="rId9"/>
    <p:sldId id="265" r:id="rId10"/>
    <p:sldId id="266"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4" autoAdjust="0"/>
    <p:restoredTop sz="90674" autoAdjust="0"/>
  </p:normalViewPr>
  <p:slideViewPr>
    <p:cSldViewPr snapToGrid="0">
      <p:cViewPr varScale="1">
        <p:scale>
          <a:sx n="103" d="100"/>
          <a:sy n="103" d="100"/>
        </p:scale>
        <p:origin x="678"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10/23/2023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‹Nº›</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‹Nº›</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s-ES"/>
              <a:t>Haga clic en el icono para agregar un elemento gráfico SmartArt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s-ES"/>
              <a:t>Haga clic para modificar los estilos de texto del patrón</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s-ES"/>
              <a:t>Haga clic para modificar los estilos de texto del patrón</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s-ES"/>
              <a:t>Haga clic para modificar los estilos de texto del patrón</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s-ES"/>
              <a:t>Haga clic para modificar los estilos de texto del patrón</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‹Nº›</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Dos objeto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s-ES"/>
              <a:t>Haga clic en el icono para agregar un gráfico</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s-ES"/>
              <a:t>Haga clic en el icono para agregar una tabla</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‹Nº›</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s-ES"/>
              <a:t>Haga clic en el icono para agregar una imagen</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s-ES"/>
              <a:t>Haga clic en el icono para agregar una imagen</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s-ES"/>
              <a:t>Haga clic en el icono para agregar una imagen</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s-ES"/>
              <a:t>Haga clic en el icono para agregar una imagen</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s-ES"/>
              <a:t>Haga clic en el icono para agregar una imagen</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‹Nº›</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s-AR" dirty="0"/>
              <a:t>Predicción</a:t>
            </a:r>
            <a:r>
              <a:rPr lang="en-US" dirty="0"/>
              <a:t> de </a:t>
            </a:r>
            <a:r>
              <a:rPr lang="es-AR" dirty="0"/>
              <a:t>precios de</a:t>
            </a:r>
            <a:r>
              <a:rPr lang="en-US" dirty="0"/>
              <a:t> </a:t>
            </a:r>
            <a:r>
              <a:rPr lang="es-AR" dirty="0"/>
              <a:t>automóviles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Talbot Juan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s-AR" dirty="0"/>
              <a:t>Introducción</a:t>
            </a:r>
          </a:p>
          <a:p>
            <a:r>
              <a:rPr lang="es-AR" dirty="0"/>
              <a:t>Objetivos</a:t>
            </a:r>
            <a:r>
              <a:rPr lang="en-US" dirty="0"/>
              <a:t> </a:t>
            </a:r>
            <a:r>
              <a:rPr lang="es-AR" dirty="0"/>
              <a:t>principales</a:t>
            </a:r>
          </a:p>
          <a:p>
            <a:r>
              <a:rPr lang="es-AR" dirty="0"/>
              <a:t>Funcionamiento</a:t>
            </a:r>
          </a:p>
          <a:p>
            <a:r>
              <a:rPr lang="es-AR" dirty="0"/>
              <a:t>Conclusión</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s-AR" dirty="0"/>
              <a:t>Predicción</a:t>
            </a:r>
            <a:r>
              <a:rPr lang="en-US" dirty="0"/>
              <a:t> de </a:t>
            </a:r>
            <a:r>
              <a:rPr lang="es-AR" dirty="0"/>
              <a:t>precios de</a:t>
            </a:r>
            <a:r>
              <a:rPr lang="en-US" dirty="0"/>
              <a:t> </a:t>
            </a:r>
            <a:r>
              <a:rPr lang="es-AR" dirty="0"/>
              <a:t>automóviles</a:t>
            </a:r>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s-AR" dirty="0"/>
              <a:t>Introducción</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fontScale="92500" lnSpcReduction="10000"/>
          </a:bodyPr>
          <a:lstStyle/>
          <a:p>
            <a:r>
              <a:rPr lang="es-AR" dirty="0"/>
              <a:t>En un entorno altamente competitivo, la fijación de precios de los automóviles es una tarea que requiere un equilibrio delicado entre varios factores: desde las características técnicas hasta el diseño . En este contexto, nuestra propuesta busca aprovechar el poder de la inteligencia artificial y el análisis avanzado de datos para proporcionar una solución sólida y precisa que nos permita estimar con mayor precisión los precios de los automóviles.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s-AR" dirty="0"/>
              <a:t>Predicción</a:t>
            </a:r>
            <a:r>
              <a:rPr lang="en-US" dirty="0"/>
              <a:t> de </a:t>
            </a:r>
            <a:r>
              <a:rPr lang="es-AR" dirty="0"/>
              <a:t>precios de</a:t>
            </a:r>
            <a:r>
              <a:rPr lang="en-US" dirty="0"/>
              <a:t> </a:t>
            </a:r>
            <a:r>
              <a:rPr lang="es-AR" dirty="0"/>
              <a:t>automóviles</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s-AR" dirty="0"/>
              <a:t>Objetivos</a:t>
            </a:r>
            <a:r>
              <a:rPr lang="en-US" dirty="0"/>
              <a:t> </a:t>
            </a:r>
            <a:r>
              <a:rPr lang="es-AR" dirty="0"/>
              <a:t>principales</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1212782"/>
            <a:ext cx="5111750" cy="4446872"/>
          </a:xfrm>
        </p:spPr>
        <p:txBody>
          <a:bodyPr>
            <a:normAutofit lnSpcReduction="10000"/>
          </a:bodyPr>
          <a:lstStyle/>
          <a:p>
            <a:r>
              <a:rPr lang="es-AR" b="1" dirty="0"/>
              <a:t>1. Eficacia en la Comparación de Vehículos de Características Similares:</a:t>
            </a:r>
          </a:p>
          <a:p>
            <a:r>
              <a:rPr lang="es-AR" dirty="0"/>
              <a:t>Uno de los principales objetivos de este proyecto es aumentar la eficacia en la valoración de los automóviles, particularmente en relación con vehículos que comparten características similares. La precisión de nuestras estimaciones de precios nos permitirá establecer parámetros comparativos más precisos entre vehículos que presentan similitudes en términos de especificaciones técnicas.</a:t>
            </a:r>
          </a:p>
          <a:p>
            <a:r>
              <a:rPr lang="es-AR" b="1" dirty="0"/>
              <a:t>2. Precisión Mejorada para Ajustar Estrategias del Negocio:</a:t>
            </a:r>
          </a:p>
          <a:p>
            <a:r>
              <a:rPr lang="es-AR" dirty="0"/>
              <a:t>La precisión mejorada en nuestras estimaciones de precios es esencial para ajustar de manera más acertada nuestras estrategias de negocio. Al contar con estimaciones más confiables y basadas en datos sólidos, tendremos la capacidad de tomar decisiones más informadas sobre la fijación de precios en diferentes etapas del ciclo de vida del producto.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s-AR" dirty="0"/>
              <a:t>Predicción</a:t>
            </a:r>
            <a:r>
              <a:rPr lang="en-US" dirty="0"/>
              <a:t> de </a:t>
            </a:r>
            <a:r>
              <a:rPr lang="es-AR" dirty="0"/>
              <a:t>precios de</a:t>
            </a:r>
            <a:r>
              <a:rPr lang="en-US" dirty="0"/>
              <a:t> </a:t>
            </a:r>
            <a:r>
              <a:rPr lang="es-AR" dirty="0"/>
              <a:t>automóviles</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653220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s-AR" dirty="0"/>
              <a:t>Funcionamiento</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2023</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s-AR" dirty="0"/>
              <a:t>Predicción</a:t>
            </a:r>
            <a:r>
              <a:rPr lang="en-US" dirty="0"/>
              <a:t> de </a:t>
            </a:r>
            <a:r>
              <a:rPr lang="es-AR" dirty="0"/>
              <a:t>precios de</a:t>
            </a:r>
            <a:r>
              <a:rPr lang="en-US" dirty="0"/>
              <a:t> </a:t>
            </a:r>
            <a:r>
              <a:rPr lang="es-AR" dirty="0"/>
              <a:t>automóviles</a:t>
            </a:r>
            <a:endParaRPr lang="en-US"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s-AR" dirty="0"/>
              <a:t>Predicción</a:t>
            </a:r>
            <a:r>
              <a:rPr lang="en-US" dirty="0"/>
              <a:t> de </a:t>
            </a:r>
            <a:r>
              <a:rPr lang="es-AR" dirty="0"/>
              <a:t>precios de</a:t>
            </a:r>
            <a:r>
              <a:rPr lang="en-US" dirty="0"/>
              <a:t> </a:t>
            </a:r>
            <a:r>
              <a:rPr lang="es-AR" dirty="0"/>
              <a:t>automóviles</a:t>
            </a:r>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11" name="Cilindro 10">
            <a:extLst>
              <a:ext uri="{FF2B5EF4-FFF2-40B4-BE49-F238E27FC236}">
                <a16:creationId xmlns:a16="http://schemas.microsoft.com/office/drawing/2014/main" id="{5F11FE10-83FA-210E-9E88-29EAFA66ECA1}"/>
              </a:ext>
            </a:extLst>
          </p:cNvPr>
          <p:cNvSpPr/>
          <p:nvPr/>
        </p:nvSpPr>
        <p:spPr>
          <a:xfrm>
            <a:off x="1704474" y="423512"/>
            <a:ext cx="2222634" cy="108765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ln w="0"/>
                <a:solidFill>
                  <a:schemeClr val="tx1"/>
                </a:solidFill>
                <a:effectLst>
                  <a:outerShdw blurRad="38100" dist="19050" dir="2700000" algn="tl" rotWithShape="0">
                    <a:schemeClr val="dk1">
                      <a:alpha val="40000"/>
                    </a:schemeClr>
                  </a:outerShdw>
                </a:effectLst>
              </a:rPr>
              <a:t>Base de datos de automóviles</a:t>
            </a:r>
          </a:p>
        </p:txBody>
      </p:sp>
      <p:cxnSp>
        <p:nvCxnSpPr>
          <p:cNvPr id="13" name="Conector recto de flecha 12">
            <a:extLst>
              <a:ext uri="{FF2B5EF4-FFF2-40B4-BE49-F238E27FC236}">
                <a16:creationId xmlns:a16="http://schemas.microsoft.com/office/drawing/2014/main" id="{8B67CD04-206B-8D00-2C24-6E974568DC3B}"/>
              </a:ext>
            </a:extLst>
          </p:cNvPr>
          <p:cNvCxnSpPr>
            <a:cxnSpLocks/>
          </p:cNvCxnSpPr>
          <p:nvPr/>
        </p:nvCxnSpPr>
        <p:spPr>
          <a:xfrm>
            <a:off x="2849078" y="1511166"/>
            <a:ext cx="0" cy="76039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Rectángulo: esquinas redondeadas 13">
            <a:extLst>
              <a:ext uri="{FF2B5EF4-FFF2-40B4-BE49-F238E27FC236}">
                <a16:creationId xmlns:a16="http://schemas.microsoft.com/office/drawing/2014/main" id="{30405C44-484C-D0C6-8189-366A1E985B50}"/>
              </a:ext>
            </a:extLst>
          </p:cNvPr>
          <p:cNvSpPr/>
          <p:nvPr/>
        </p:nvSpPr>
        <p:spPr>
          <a:xfrm>
            <a:off x="2054994" y="2283027"/>
            <a:ext cx="1588168" cy="15833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Random</a:t>
            </a:r>
          </a:p>
          <a:p>
            <a:pPr algn="ctr"/>
            <a:r>
              <a:rPr lang="en-US" dirty="0">
                <a:ln w="0"/>
                <a:solidFill>
                  <a:schemeClr val="tx1"/>
                </a:solidFill>
                <a:effectLst>
                  <a:outerShdw blurRad="38100" dist="19050" dir="2700000" algn="tl" rotWithShape="0">
                    <a:schemeClr val="dk1">
                      <a:alpha val="40000"/>
                    </a:schemeClr>
                  </a:outerShdw>
                </a:effectLst>
              </a:rPr>
              <a:t>Forest</a:t>
            </a:r>
            <a:endParaRPr lang="es-AR" dirty="0">
              <a:ln w="0"/>
              <a:solidFill>
                <a:schemeClr val="tx1"/>
              </a:solidFill>
              <a:effectLst>
                <a:outerShdw blurRad="38100" dist="19050" dir="2700000" algn="tl" rotWithShape="0">
                  <a:schemeClr val="dk1">
                    <a:alpha val="40000"/>
                  </a:schemeClr>
                </a:outerShdw>
              </a:effectLst>
            </a:endParaRPr>
          </a:p>
        </p:txBody>
      </p:sp>
      <p:cxnSp>
        <p:nvCxnSpPr>
          <p:cNvPr id="16" name="Conector recto de flecha 15">
            <a:extLst>
              <a:ext uri="{FF2B5EF4-FFF2-40B4-BE49-F238E27FC236}">
                <a16:creationId xmlns:a16="http://schemas.microsoft.com/office/drawing/2014/main" id="{F70DE09E-A802-4F81-CC23-769EE2EB8488}"/>
              </a:ext>
            </a:extLst>
          </p:cNvPr>
          <p:cNvCxnSpPr>
            <a:cxnSpLocks/>
          </p:cNvCxnSpPr>
          <p:nvPr/>
        </p:nvCxnSpPr>
        <p:spPr>
          <a:xfrm>
            <a:off x="2815791" y="3864783"/>
            <a:ext cx="0" cy="60134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Rectángulo: esquinas redondeadas 16">
            <a:extLst>
              <a:ext uri="{FF2B5EF4-FFF2-40B4-BE49-F238E27FC236}">
                <a16:creationId xmlns:a16="http://schemas.microsoft.com/office/drawing/2014/main" id="{757D9FB4-4744-FF33-9E44-DBEF255E6D46}"/>
              </a:ext>
            </a:extLst>
          </p:cNvPr>
          <p:cNvSpPr/>
          <p:nvPr/>
        </p:nvSpPr>
        <p:spPr>
          <a:xfrm>
            <a:off x="2054994" y="4485374"/>
            <a:ext cx="1588168" cy="15833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ln w="0"/>
                <a:solidFill>
                  <a:schemeClr val="tx1"/>
                </a:solidFill>
                <a:effectLst>
                  <a:outerShdw blurRad="38100" dist="19050" dir="2700000" algn="tl" rotWithShape="0">
                    <a:schemeClr val="dk1">
                      <a:alpha val="40000"/>
                    </a:schemeClr>
                  </a:outerShdw>
                </a:effectLst>
              </a:rPr>
              <a:t>Modelo</a:t>
            </a:r>
            <a:r>
              <a:rPr lang="en-US" dirty="0">
                <a:ln w="0"/>
                <a:solidFill>
                  <a:schemeClr val="tx1"/>
                </a:solidFill>
                <a:effectLst>
                  <a:outerShdw blurRad="38100" dist="19050" dir="2700000" algn="tl" rotWithShape="0">
                    <a:schemeClr val="dk1">
                      <a:alpha val="40000"/>
                    </a:schemeClr>
                  </a:outerShdw>
                </a:effectLst>
              </a:rPr>
              <a:t> </a:t>
            </a:r>
            <a:r>
              <a:rPr lang="es-AR" dirty="0">
                <a:ln w="0"/>
                <a:solidFill>
                  <a:schemeClr val="tx1"/>
                </a:solidFill>
                <a:effectLst>
                  <a:outerShdw blurRad="38100" dist="19050" dir="2700000" algn="tl" rotWithShape="0">
                    <a:schemeClr val="dk1">
                      <a:alpha val="40000"/>
                    </a:schemeClr>
                  </a:outerShdw>
                </a:effectLst>
              </a:rPr>
              <a:t>pre-entenado</a:t>
            </a:r>
            <a:r>
              <a:rPr lang="en-US" dirty="0">
                <a:ln w="0"/>
                <a:solidFill>
                  <a:schemeClr val="tx1"/>
                </a:solidFill>
                <a:effectLst>
                  <a:outerShdw blurRad="38100" dist="19050" dir="2700000" algn="tl" rotWithShape="0">
                    <a:schemeClr val="dk1">
                      <a:alpha val="40000"/>
                    </a:schemeClr>
                  </a:outerShdw>
                </a:effectLst>
              </a:rPr>
              <a:t> para </a:t>
            </a:r>
            <a:r>
              <a:rPr lang="es-AR" dirty="0">
                <a:ln w="0"/>
                <a:solidFill>
                  <a:schemeClr val="tx1"/>
                </a:solidFill>
                <a:effectLst>
                  <a:outerShdw blurRad="38100" dist="19050" dir="2700000" algn="tl" rotWithShape="0">
                    <a:schemeClr val="dk1">
                      <a:alpha val="40000"/>
                    </a:schemeClr>
                  </a:outerShdw>
                </a:effectLst>
              </a:rPr>
              <a:t>predecir</a:t>
            </a:r>
            <a:r>
              <a:rPr lang="en-US" dirty="0">
                <a:ln w="0"/>
                <a:solidFill>
                  <a:schemeClr val="tx1"/>
                </a:solidFill>
                <a:effectLst>
                  <a:outerShdw blurRad="38100" dist="19050" dir="2700000" algn="tl" rotWithShape="0">
                    <a:schemeClr val="dk1">
                      <a:alpha val="40000"/>
                    </a:schemeClr>
                  </a:outerShdw>
                </a:effectLst>
              </a:rPr>
              <a:t> </a:t>
            </a:r>
            <a:r>
              <a:rPr lang="es-AR" dirty="0">
                <a:ln w="0"/>
                <a:solidFill>
                  <a:schemeClr val="tx1"/>
                </a:solidFill>
                <a:effectLst>
                  <a:outerShdw blurRad="38100" dist="19050" dir="2700000" algn="tl" rotWithShape="0">
                    <a:schemeClr val="dk1">
                      <a:alpha val="40000"/>
                    </a:schemeClr>
                  </a:outerShdw>
                </a:effectLst>
              </a:rPr>
              <a:t>precios</a:t>
            </a:r>
          </a:p>
        </p:txBody>
      </p:sp>
      <p:sp>
        <p:nvSpPr>
          <p:cNvPr id="20" name="Text Placeholder 2">
            <a:extLst>
              <a:ext uri="{FF2B5EF4-FFF2-40B4-BE49-F238E27FC236}">
                <a16:creationId xmlns:a16="http://schemas.microsoft.com/office/drawing/2014/main" id="{A53DDFA8-40FA-2971-D431-30FF31132B81}"/>
              </a:ext>
            </a:extLst>
          </p:cNvPr>
          <p:cNvSpPr>
            <a:spLocks noGrp="1"/>
          </p:cNvSpPr>
          <p:nvPr>
            <p:ph type="body" idx="1"/>
          </p:nvPr>
        </p:nvSpPr>
        <p:spPr>
          <a:xfrm>
            <a:off x="6059205" y="1455821"/>
            <a:ext cx="4684191" cy="3924701"/>
          </a:xfrm>
        </p:spPr>
        <p:txBody>
          <a:bodyPr>
            <a:normAutofit/>
          </a:bodyPr>
          <a:lstStyle/>
          <a:p>
            <a:endParaRPr lang="es-AR" dirty="0"/>
          </a:p>
          <a:p>
            <a:r>
              <a:rPr lang="es-AR" dirty="0"/>
              <a:t>En el núcleo de nuestro proyecto de Predicción de Precios de Automóviles se encuentra un proceso meticuloso: desde el refinamiento de variables en la base de datos hasta la aplicación de un algoritmo de </a:t>
            </a:r>
            <a:r>
              <a:rPr lang="es-AR" dirty="0" err="1"/>
              <a:t>random</a:t>
            </a:r>
            <a:r>
              <a:rPr lang="es-AR" dirty="0"/>
              <a:t> </a:t>
            </a:r>
            <a:r>
              <a:rPr lang="es-AR" dirty="0" err="1"/>
              <a:t>forest</a:t>
            </a:r>
            <a:r>
              <a:rPr lang="es-AR" dirty="0"/>
              <a:t>. Este proceso culmina en la creación de un valioso activo, nuestro modelo pre-entrenado. Este modelo captura las relaciones entre variables y precios, permitiendo estimaciones precisas para una amplia gama de vehículos. Con el modelo pre-entrenado en mano, estamos empoderados para tomar decisiones estratégicas, ajustar estrategias comerciales y garantizar una fijación de precios precisa en un mercado dinámico y competitivo.</a:t>
            </a:r>
          </a:p>
        </p:txBody>
      </p:sp>
    </p:spTree>
    <p:extLst>
      <p:ext uri="{BB962C8B-B14F-4D97-AF65-F5344CB8AC3E}">
        <p14:creationId xmlns:p14="http://schemas.microsoft.com/office/powerpoint/2010/main" val="17428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5188609" y="499206"/>
            <a:ext cx="4179570" cy="1524735"/>
          </a:xfrm>
        </p:spPr>
        <p:txBody>
          <a:bodyPr/>
          <a:lstStyle/>
          <a:p>
            <a:r>
              <a:rPr lang="es-AR" dirty="0"/>
              <a:t>Resumen</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s-AR" dirty="0"/>
              <a:t>Predicción</a:t>
            </a:r>
            <a:r>
              <a:rPr lang="en-US" dirty="0"/>
              <a:t> de </a:t>
            </a:r>
            <a:r>
              <a:rPr lang="es-AR" dirty="0"/>
              <a:t>precios de</a:t>
            </a:r>
            <a:r>
              <a:rPr lang="en-US" dirty="0"/>
              <a:t> </a:t>
            </a:r>
            <a:r>
              <a:rPr lang="es-AR" dirty="0"/>
              <a:t>automóviles</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
        <p:nvSpPr>
          <p:cNvPr id="9" name="Text Placeholder 2">
            <a:extLst>
              <a:ext uri="{FF2B5EF4-FFF2-40B4-BE49-F238E27FC236}">
                <a16:creationId xmlns:a16="http://schemas.microsoft.com/office/drawing/2014/main" id="{751C50E4-54BE-6CF3-C615-13A6FE8995D4}"/>
              </a:ext>
            </a:extLst>
          </p:cNvPr>
          <p:cNvSpPr txBox="1">
            <a:spLocks/>
          </p:cNvSpPr>
          <p:nvPr/>
        </p:nvSpPr>
        <p:spPr>
          <a:xfrm>
            <a:off x="5188609" y="1915427"/>
            <a:ext cx="4684191" cy="381160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spc="50" baseline="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dirty="0"/>
              <a:t>En resumen, presento un proyecto de predicción de precios de automóviles que aprovecha datos de características vehiculares, historiales y análisis avanzados. Este modelo permite estimaciones precisas y comparativas para una variedad de vehículos. Confiere una ventaja estratégica al ajustar estrategias y decisiones basadas en datos sólidos, allanando el camino para el éxito en un mercado automotriz en constante cambio.</a:t>
            </a:r>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Tema de Offic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7328976 Minimalist presentation_Win32_v3" id="{68F91E1F-47E3-4784-97BA-A7779D45FCD8}" vid="{DD4A590D-E633-4E0F-B7C2-7C0F99B0E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C4DF17-F044-499E-9F05-A29D5AD84F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D6CD170-8994-4B78-9EA8-2A6D16DEF2E0}">
  <ds:schemaRefs>
    <ds:schemaRef ds:uri="http://schemas.microsoft.com/sharepoint/v3/contenttype/forms"/>
  </ds:schemaRefs>
</ds:datastoreItem>
</file>

<file path=customXml/itemProps3.xml><?xml version="1.0" encoding="utf-8"?>
<ds:datastoreItem xmlns:ds="http://schemas.openxmlformats.org/officeDocument/2006/customXml" ds:itemID="{29871E02-0625-4B19-9E83-24FAEB4AAE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{063F93B8-D373-4030-911E-24AC698DD4E9}tf67328976_win32</Template>
  <TotalTime>32</TotalTime>
  <Words>446</Words>
  <Application>Microsoft Office PowerPoint</Application>
  <PresentationFormat>Panorámica</PresentationFormat>
  <Paragraphs>41</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Tenorite</vt:lpstr>
      <vt:lpstr>Tema de Office</vt:lpstr>
      <vt:lpstr>Predicción de precios de automóviles</vt:lpstr>
      <vt:lpstr>AGENDA</vt:lpstr>
      <vt:lpstr>Introducción</vt:lpstr>
      <vt:lpstr>Objetivos principales</vt:lpstr>
      <vt:lpstr>Presentación de PowerPoint</vt:lpstr>
      <vt:lpstr>Funcionamiento</vt:lpstr>
      <vt:lpstr>Presentación de PowerPoint</vt:lpstr>
      <vt:lpstr>Resumen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precios automovilisticos</dc:title>
  <dc:creator>Juan Ignacio Talbot Schiaffino</dc:creator>
  <cp:lastModifiedBy>Juan Ignacio Talbot Schiaffino</cp:lastModifiedBy>
  <cp:revision>3</cp:revision>
  <dcterms:created xsi:type="dcterms:W3CDTF">2023-08-15T21:42:24Z</dcterms:created>
  <dcterms:modified xsi:type="dcterms:W3CDTF">2023-10-23T18:01:09Z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