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64" r:id="rId11"/>
  </p:sldIdLst>
  <p:sldSz cx="9144000" cy="5143500" type="screen16x9"/>
  <p:notesSz cx="6858000" cy="9144000"/>
  <p:embeddedFontLst>
    <p:embeddedFont>
      <p:font typeface="Montserrat" panose="020B0604020202020204" charset="0"/>
      <p:regular r:id="rId13"/>
      <p:bold r:id="rId14"/>
      <p:italic r:id="rId15"/>
      <p:boldItalic r:id="rId16"/>
    </p:embeddedFont>
    <p:embeddedFont>
      <p:font typeface="Lato" panose="020B0604020202020204" charset="0"/>
      <p:regular r:id="rId17"/>
      <p:bold r:id="rId18"/>
      <p:italic r:id="rId19"/>
      <p:boldItalic r:id="rId20"/>
    </p:embeddedFont>
    <p:embeddedFont>
      <p:font typeface="Raleway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iFDiz/ipvhl7rHNThC29Cma6O5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-658" y="-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85745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8409bb9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f8409bb9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86f7e029b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386f7e029b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6f7e02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1386f7e02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6f7e029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6f7e029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7542b04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217542b04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86f7e029b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386f7e029b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86f7e029b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386f7e029b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86f7e029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86f7e029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86f7e029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86f7e029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9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9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3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3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38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38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3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3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3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34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3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35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3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3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3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7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3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2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8409bb954_0_0"/>
          <p:cNvSpPr txBox="1"/>
          <p:nvPr/>
        </p:nvSpPr>
        <p:spPr>
          <a:xfrm>
            <a:off x="396150" y="1332700"/>
            <a:ext cx="8530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" sz="17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Visión por Computadora II - </a:t>
            </a:r>
            <a:r>
              <a:rPr lang="es" sz="1700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CEIA </a:t>
            </a:r>
            <a:r>
              <a:rPr lang="es" sz="17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 FIUBA</a:t>
            </a:r>
            <a:endParaRPr sz="17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gf8409bb954_0_0"/>
          <p:cNvSpPr txBox="1"/>
          <p:nvPr/>
        </p:nvSpPr>
        <p:spPr>
          <a:xfrm>
            <a:off x="3128025" y="3722100"/>
            <a:ext cx="81081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" sz="17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Profesores:</a:t>
            </a:r>
            <a:endParaRPr sz="17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lang="es" sz="17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Cavalieri Juan Ignacio</a:t>
            </a:r>
            <a:endParaRPr sz="17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lang="es" sz="17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Cornet Juan Ignacio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lang="es" sz="17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Seyed Pakdaman </a:t>
            </a:r>
            <a:endParaRPr sz="17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gf8409bb954_0_0"/>
          <p:cNvSpPr txBox="1"/>
          <p:nvPr/>
        </p:nvSpPr>
        <p:spPr>
          <a:xfrm>
            <a:off x="396150" y="1705150"/>
            <a:ext cx="8530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" sz="1700" i="1">
                <a:latin typeface="Montserrat"/>
                <a:ea typeface="Montserrat"/>
                <a:cs typeface="Montserrat"/>
                <a:sym typeface="Montserrat"/>
              </a:rPr>
              <a:t>Munar, Juan Ignacio</a:t>
            </a:r>
            <a:endParaRPr sz="1700" i="1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94;p2"/>
          <p:cNvSpPr txBox="1">
            <a:spLocks/>
          </p:cNvSpPr>
          <p:nvPr/>
        </p:nvSpPr>
        <p:spPr>
          <a:xfrm>
            <a:off x="727650" y="604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buSzPts val="2600"/>
            </a:pPr>
            <a:r>
              <a:rPr lang="es-ES" sz="2400" dirty="0" smtClean="0">
                <a:latin typeface="Montserrat"/>
                <a:ea typeface="Montserrat"/>
                <a:cs typeface="Montserrat"/>
                <a:sym typeface="Montserrat"/>
              </a:rPr>
              <a:t>Trabajo final: Skin </a:t>
            </a:r>
            <a:r>
              <a:rPr lang="es-ES" sz="2400" dirty="0" err="1" smtClean="0">
                <a:latin typeface="Montserrat"/>
                <a:ea typeface="Montserrat"/>
                <a:cs typeface="Montserrat"/>
                <a:sym typeface="Montserrat"/>
              </a:rPr>
              <a:t>Cancer</a:t>
            </a:r>
            <a:r>
              <a:rPr lang="es-ES" sz="2400" dirty="0" smtClean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ES" sz="2400" dirty="0" err="1" smtClean="0">
                <a:latin typeface="Montserrat"/>
                <a:ea typeface="Montserrat"/>
                <a:cs typeface="Montserrat"/>
                <a:sym typeface="Montserrat"/>
              </a:rPr>
              <a:t>Detection</a:t>
            </a:r>
            <a:endParaRPr lang="es-ES" sz="2400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SzPts val="2600"/>
            </a:pPr>
            <a:endParaRPr lang="es-ES" sz="2400" dirty="0"/>
          </a:p>
        </p:txBody>
      </p:sp>
      <p:pic>
        <p:nvPicPr>
          <p:cNvPr id="4099" name="Picture 3" descr="C:\Users\jmunar\Downloads\logoFIUBA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987" y="2092479"/>
            <a:ext cx="4900180" cy="162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86f7e029b_0_276"/>
          <p:cNvSpPr txBox="1">
            <a:spLocks noGrp="1"/>
          </p:cNvSpPr>
          <p:nvPr>
            <p:ph type="title"/>
          </p:nvPr>
        </p:nvSpPr>
        <p:spPr>
          <a:xfrm>
            <a:off x="764300" y="583743"/>
            <a:ext cx="82419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CONCLUSIONES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g1386f7e029b_0_276"/>
          <p:cNvSpPr txBox="1"/>
          <p:nvPr/>
        </p:nvSpPr>
        <p:spPr>
          <a:xfrm>
            <a:off x="764300" y="1404650"/>
            <a:ext cx="808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g1386f7e029b_0_276"/>
          <p:cNvSpPr txBox="1"/>
          <p:nvPr/>
        </p:nvSpPr>
        <p:spPr>
          <a:xfrm>
            <a:off x="826275" y="1425300"/>
            <a:ext cx="76224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s-UY" dirty="0" smtClean="0">
                <a:latin typeface="Montserrat"/>
                <a:ea typeface="Montserrat"/>
                <a:cs typeface="Montserrat"/>
                <a:sym typeface="Montserrat"/>
              </a:rPr>
              <a:t>Tras haber fallado mucho, se obtuvo un modelo que predice la clase con </a:t>
            </a:r>
            <a:r>
              <a:rPr lang="es-UY" dirty="0" err="1" smtClean="0">
                <a:latin typeface="Montserrat"/>
                <a:ea typeface="Montserrat"/>
                <a:cs typeface="Montserrat"/>
                <a:sym typeface="Montserrat"/>
              </a:rPr>
              <a:t>accuracies</a:t>
            </a:r>
            <a:r>
              <a:rPr lang="es-UY" dirty="0" smtClean="0">
                <a:latin typeface="Montserrat"/>
                <a:ea typeface="Montserrat"/>
                <a:cs typeface="Montserrat"/>
                <a:sym typeface="Montserrat"/>
              </a:rPr>
              <a:t> superiores a las que obtiene un médico a simple vista (tener presente que hacen estudios adicionales).</a:t>
            </a:r>
            <a:endParaRPr sz="14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149;g1386f7e029b_0_276"/>
          <p:cNvSpPr txBox="1">
            <a:spLocks/>
          </p:cNvSpPr>
          <p:nvPr/>
        </p:nvSpPr>
        <p:spPr>
          <a:xfrm>
            <a:off x="686900" y="3728514"/>
            <a:ext cx="82419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s-UY" sz="1400" dirty="0" smtClean="0">
                <a:latin typeface="Montserrat"/>
                <a:ea typeface="Montserrat"/>
                <a:cs typeface="Montserrat"/>
                <a:sym typeface="Montserrat"/>
              </a:rPr>
              <a:t>A FUTURO :</a:t>
            </a:r>
            <a:endParaRPr lang="es-UY" sz="14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151;g1386f7e029b_0_276"/>
          <p:cNvSpPr txBox="1"/>
          <p:nvPr/>
        </p:nvSpPr>
        <p:spPr>
          <a:xfrm>
            <a:off x="1069100" y="3977975"/>
            <a:ext cx="76224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s-UY" sz="1200" dirty="0" smtClean="0">
                <a:latin typeface="Montserrat"/>
                <a:ea typeface="Montserrat"/>
                <a:cs typeface="Montserrat"/>
                <a:sym typeface="Montserrat"/>
              </a:rPr>
              <a:t>El modelo se puede mejorar continuando el entrenamiento durante más </a:t>
            </a:r>
            <a:r>
              <a:rPr lang="es-UY" sz="1200" dirty="0" err="1" smtClean="0">
                <a:latin typeface="Montserrat"/>
                <a:ea typeface="Montserrat"/>
                <a:cs typeface="Montserrat"/>
                <a:sym typeface="Montserrat"/>
              </a:rPr>
              <a:t>epochs</a:t>
            </a:r>
            <a:r>
              <a:rPr lang="es-UY" sz="1200" dirty="0" smtClean="0"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s-UY" sz="1200" dirty="0" smtClean="0">
                <a:latin typeface="Montserrat"/>
                <a:ea typeface="Montserrat"/>
                <a:cs typeface="Montserrat"/>
                <a:sym typeface="Montserrat"/>
              </a:rPr>
              <a:t>Resta probar usar </a:t>
            </a:r>
            <a:r>
              <a:rPr lang="es-UY" sz="1200" dirty="0" err="1" smtClean="0">
                <a:latin typeface="Montserrat"/>
                <a:ea typeface="Montserrat"/>
                <a:cs typeface="Montserrat"/>
                <a:sym typeface="Montserrat"/>
              </a:rPr>
              <a:t>resampleo</a:t>
            </a:r>
            <a:r>
              <a:rPr lang="es-UY" sz="1200" dirty="0" smtClean="0">
                <a:latin typeface="Montserrat"/>
                <a:ea typeface="Montserrat"/>
                <a:cs typeface="Montserrat"/>
                <a:sym typeface="Montserrat"/>
              </a:rPr>
              <a:t> en todo el </a:t>
            </a:r>
            <a:r>
              <a:rPr lang="es-UY" sz="1200" dirty="0" err="1" smtClean="0"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r>
              <a:rPr lang="es-UY" sz="1200" dirty="0" smtClean="0">
                <a:latin typeface="Montserrat"/>
                <a:ea typeface="Montserrat"/>
                <a:cs typeface="Montserrat"/>
                <a:sym typeface="Montserrat"/>
              </a:rPr>
              <a:t> con fine </a:t>
            </a:r>
            <a:r>
              <a:rPr lang="es-UY" sz="1200" dirty="0" err="1" smtClean="0">
                <a:latin typeface="Montserrat"/>
                <a:ea typeface="Montserrat"/>
                <a:cs typeface="Montserrat"/>
                <a:sym typeface="Montserrat"/>
              </a:rPr>
              <a:t>tunning</a:t>
            </a:r>
            <a:r>
              <a:rPr lang="es-UY" sz="1200" dirty="0" smtClean="0"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s-UY" sz="1200" dirty="0" smtClean="0">
                <a:latin typeface="Montserrat"/>
                <a:ea typeface="Montserrat"/>
                <a:cs typeface="Montserrat"/>
                <a:sym typeface="Montserrat"/>
              </a:rPr>
              <a:t>Segmentación semántica para librarse de los errores que introducen el fondo y objetos extraños.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s-UY" sz="1200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endParaRPr lang="es-UY" sz="1200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" name="Picture 3" descr="C:\Users\jmunar\Downloads\logoFIUBA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802" y="-12219"/>
            <a:ext cx="1374198" cy="45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727650" y="604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Trabajo final: Skin Cancer Detection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511200" y="1348450"/>
            <a:ext cx="7688700" cy="3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s" sz="1400" dirty="0">
                <a:latin typeface="Montserrat"/>
                <a:ea typeface="Montserrat"/>
                <a:cs typeface="Montserrat"/>
                <a:sym typeface="Montserrat"/>
              </a:rPr>
              <a:t>Problema de clasificación </a:t>
            </a:r>
            <a:r>
              <a:rPr lang="es" sz="1400" dirty="0" smtClean="0">
                <a:latin typeface="Montserrat"/>
                <a:ea typeface="Montserrat"/>
                <a:cs typeface="Montserrat"/>
                <a:sym typeface="Montserrat"/>
              </a:rPr>
              <a:t>múltiple.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s" sz="1400" dirty="0">
                <a:latin typeface="Montserrat"/>
                <a:ea typeface="Montserrat"/>
                <a:cs typeface="Montserrat"/>
                <a:sym typeface="Montserrat"/>
              </a:rPr>
              <a:t>Dataset HAM </a:t>
            </a:r>
            <a:r>
              <a:rPr lang="es" sz="1400" dirty="0" smtClean="0">
                <a:latin typeface="Montserrat"/>
                <a:ea typeface="Montserrat"/>
                <a:cs typeface="Montserrat"/>
                <a:sym typeface="Montserrat"/>
              </a:rPr>
              <a:t>10.000.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s" sz="1400" dirty="0" smtClean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400" dirty="0" smtClean="0">
                <a:latin typeface="Montserrat"/>
                <a:ea typeface="Montserrat"/>
                <a:cs typeface="Montserrat"/>
                <a:sym typeface="Montserrat"/>
              </a:rPr>
              <a:t>10.000 </a:t>
            </a:r>
            <a:r>
              <a:rPr lang="es" sz="1400" dirty="0">
                <a:latin typeface="Montserrat"/>
                <a:ea typeface="Montserrat"/>
                <a:cs typeface="Montserrat"/>
                <a:sym typeface="Montserrat"/>
              </a:rPr>
              <a:t>imágenes de lesiones de la piel con su </a:t>
            </a:r>
            <a:r>
              <a:rPr lang="es" sz="1400" dirty="0" smtClean="0">
                <a:latin typeface="Montserrat"/>
                <a:ea typeface="Montserrat"/>
                <a:cs typeface="Montserrat"/>
                <a:sym typeface="Montserrat"/>
              </a:rPr>
              <a:t>diagnóstico.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s" sz="1400" dirty="0">
                <a:latin typeface="Montserrat"/>
                <a:ea typeface="Montserrat"/>
                <a:cs typeface="Montserrat"/>
                <a:sym typeface="Montserrat"/>
              </a:rPr>
              <a:t>El accuracy de un médico a simple vista se encuentra en el entorno del 60</a:t>
            </a:r>
            <a:r>
              <a:rPr lang="es" sz="1400" dirty="0" smtClean="0">
                <a:latin typeface="Montserrat"/>
                <a:ea typeface="Montserrat"/>
                <a:cs typeface="Montserrat"/>
                <a:sym typeface="Montserrat"/>
              </a:rPr>
              <a:t>%.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s-UY" sz="1400" dirty="0" smtClean="0">
                <a:latin typeface="Montserrat"/>
                <a:ea typeface="Montserrat"/>
                <a:cs typeface="Montserrat"/>
                <a:sym typeface="Montserrat"/>
              </a:rPr>
              <a:t>Desarrollo en </a:t>
            </a:r>
            <a:r>
              <a:rPr lang="es-UY" sz="1400" dirty="0" err="1" smtClean="0">
                <a:latin typeface="Montserrat"/>
                <a:ea typeface="Montserrat"/>
                <a:cs typeface="Montserrat"/>
                <a:sym typeface="Montserrat"/>
              </a:rPr>
              <a:t>kaggle</a:t>
            </a:r>
            <a:r>
              <a:rPr lang="es-UY" sz="1400" dirty="0" smtClean="0">
                <a:latin typeface="Montserrat"/>
                <a:ea typeface="Montserrat"/>
                <a:cs typeface="Montserrat"/>
                <a:sym typeface="Montserrat"/>
              </a:rPr>
              <a:t> por facilidad para acceder a los datos.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23" name="Picture 3" descr="C:\Users\jmunar\Downloads\logoFIUBA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802" y="-12219"/>
            <a:ext cx="1374198" cy="45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86f7e029b_0_0"/>
          <p:cNvSpPr txBox="1">
            <a:spLocks noGrp="1"/>
          </p:cNvSpPr>
          <p:nvPr>
            <p:ph type="title"/>
          </p:nvPr>
        </p:nvSpPr>
        <p:spPr>
          <a:xfrm>
            <a:off x="729450" y="6023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Dataset desbalanceado</a:t>
            </a:r>
            <a:endParaRPr sz="9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" name="Google Shape;102;g1386f7e029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73" y="1252800"/>
            <a:ext cx="4843900" cy="38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5;p2"/>
          <p:cNvSpPr txBox="1">
            <a:spLocks noGrp="1"/>
          </p:cNvSpPr>
          <p:nvPr>
            <p:ph type="body" idx="1"/>
          </p:nvPr>
        </p:nvSpPr>
        <p:spPr>
          <a:xfrm>
            <a:off x="5034414" y="1308954"/>
            <a:ext cx="3991377" cy="31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. Melanocytic nevi (NV) (BENIGNO)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2. Melanoma (MEL) (MALIGNO)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3. Benign keratosis-like lesions (solar lentigines / seborrheic keratoses and lichen-planus like keratoses, BKL) (BENIGNO)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4. Basal cell carcinoma (BCC) (MALIGNO)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5. Actinic keratoses and intraepithelial carcinoma / Bowen's disease (AKIEC) (PREMALIGNO)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6. Vascular lesions (angiomas, angiokeratomas, pyogenic granulomas and hemorrhage, VASC) (BENIGNO)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7. Dermatofibroma (DF) (BENIGNO)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" name="Picture 3" descr="C:\Users\jmunar\Downloads\logoFIUBA-removebg-pre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802" y="-12219"/>
            <a:ext cx="1374198" cy="45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6f7e029b_0_7"/>
          <p:cNvSpPr txBox="1">
            <a:spLocks noGrp="1"/>
          </p:cNvSpPr>
          <p:nvPr>
            <p:ph type="title"/>
          </p:nvPr>
        </p:nvSpPr>
        <p:spPr>
          <a:xfrm>
            <a:off x="729450" y="6023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Data Augmentation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" name="Google Shape;110;g1386f7e029b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75" y="1418000"/>
            <a:ext cx="6183075" cy="348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1386f7e029b_0_7"/>
          <p:cNvSpPr txBox="1"/>
          <p:nvPr/>
        </p:nvSpPr>
        <p:spPr>
          <a:xfrm>
            <a:off x="6641848" y="1559659"/>
            <a:ext cx="2337000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i="1" dirty="0">
                <a:latin typeface="Montserrat"/>
                <a:ea typeface="Montserrat"/>
                <a:cs typeface="Montserrat"/>
                <a:sym typeface="Montserrat"/>
              </a:rPr>
              <a:t>Problemas:</a:t>
            </a:r>
            <a:endParaRPr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254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Color de piel (fondo) variable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254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Presencia de pelo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254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Variaciones dentro de una misma clase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i="1" dirty="0">
                <a:latin typeface="Montserrat"/>
                <a:ea typeface="Montserrat"/>
                <a:cs typeface="Montserrat"/>
                <a:sym typeface="Montserrat"/>
              </a:rPr>
              <a:t>Data </a:t>
            </a:r>
            <a:r>
              <a:rPr lang="es" i="1" dirty="0" smtClean="0">
                <a:latin typeface="Montserrat"/>
                <a:ea typeface="Montserrat"/>
                <a:cs typeface="Montserrat"/>
                <a:sym typeface="Montserrat"/>
              </a:rPr>
              <a:t>Augmentation:</a:t>
            </a:r>
            <a:endParaRPr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254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Rotaciones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254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Cambios ligero de color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254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Flips horizontales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3" descr="C:\Users\jmunar\Downloads\logoFIUBA-removebg-pre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802" y="-12219"/>
            <a:ext cx="1374198" cy="45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7542b0458_0_0"/>
          <p:cNvSpPr txBox="1">
            <a:spLocks noGrp="1"/>
          </p:cNvSpPr>
          <p:nvPr>
            <p:ph type="title"/>
          </p:nvPr>
        </p:nvSpPr>
        <p:spPr>
          <a:xfrm>
            <a:off x="729450" y="6023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Transfer </a:t>
            </a: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learning inicial:</a:t>
            </a:r>
            <a:endParaRPr sz="9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g217542b0458_0_0"/>
          <p:cNvSpPr txBox="1"/>
          <p:nvPr/>
        </p:nvSpPr>
        <p:spPr>
          <a:xfrm>
            <a:off x="415371" y="3609711"/>
            <a:ext cx="82359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 realizó </a:t>
            </a:r>
            <a:r>
              <a:rPr lang="es" sz="1400" b="0" i="1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feature extraction</a:t>
            </a:r>
            <a:r>
              <a:rPr lang="es" sz="1400" b="0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de las redes ResNet50, VGG19 y Vision Transformer b16 entrenados en datasets muy diferentes.  </a:t>
            </a: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Se consideró (erróneamente) que el dataset no era muy grande y los datos de entrada eran distintos por lo cual no era recomendable hacer </a:t>
            </a:r>
            <a:r>
              <a:rPr lang="es" i="1" dirty="0" smtClean="0">
                <a:latin typeface="Montserrat"/>
                <a:ea typeface="Montserrat"/>
                <a:cs typeface="Montserrat"/>
                <a:sym typeface="Montserrat"/>
              </a:rPr>
              <a:t>fine tunning</a:t>
            </a: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" sz="14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Se reemplazaron las salidas lineales en cada caso.</a:t>
            </a:r>
            <a:endParaRPr sz="14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" name="Google Shape;133;g1386f7e029b_0_1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650" y="1240203"/>
            <a:ext cx="7183639" cy="228220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20;g217542b0458_0_0"/>
          <p:cNvSpPr txBox="1"/>
          <p:nvPr/>
        </p:nvSpPr>
        <p:spPr>
          <a:xfrm>
            <a:off x="7085302" y="2552839"/>
            <a:ext cx="125145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ResNet50</a:t>
            </a:r>
            <a:endParaRPr sz="14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" name="Picture 3" descr="C:\Users\jmunar\Downloads\logoFIUBA-removebg-pre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802" y="-12219"/>
            <a:ext cx="1374198" cy="45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6f7e029b_0_162"/>
          <p:cNvSpPr txBox="1">
            <a:spLocks noGrp="1"/>
          </p:cNvSpPr>
          <p:nvPr>
            <p:ph type="title"/>
          </p:nvPr>
        </p:nvSpPr>
        <p:spPr>
          <a:xfrm>
            <a:off x="729450" y="6023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Feature extraction:</a:t>
            </a:r>
            <a:endParaRPr sz="9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111;g1386f7e029b_0_7"/>
          <p:cNvSpPr txBox="1"/>
          <p:nvPr/>
        </p:nvSpPr>
        <p:spPr>
          <a:xfrm>
            <a:off x="3818948" y="1744487"/>
            <a:ext cx="5056910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i="1" dirty="0" smtClean="0">
                <a:latin typeface="Montserrat"/>
                <a:ea typeface="Montserrat"/>
                <a:cs typeface="Montserrat"/>
                <a:sym typeface="Montserrat"/>
              </a:rPr>
              <a:t>Balance de datos:</a:t>
            </a:r>
            <a:endParaRPr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254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s-UY" dirty="0" smtClean="0">
                <a:latin typeface="Montserrat"/>
                <a:ea typeface="Montserrat"/>
                <a:cs typeface="Montserrat"/>
                <a:sym typeface="Montserrat"/>
              </a:rPr>
              <a:t>Se utilizó el módulo </a:t>
            </a:r>
            <a:r>
              <a:rPr lang="es-UY" dirty="0" err="1" smtClean="0">
                <a:latin typeface="Montserrat"/>
                <a:ea typeface="Montserrat"/>
                <a:cs typeface="Montserrat"/>
                <a:sym typeface="Montserrat"/>
              </a:rPr>
              <a:t>WeightRandomSampler</a:t>
            </a:r>
            <a:r>
              <a:rPr lang="es-UY" dirty="0" smtClean="0">
                <a:latin typeface="Montserrat"/>
                <a:ea typeface="Montserrat"/>
                <a:cs typeface="Montserrat"/>
                <a:sym typeface="Montserrat"/>
              </a:rPr>
              <a:t> con el </a:t>
            </a:r>
            <a:r>
              <a:rPr lang="es-UY" dirty="0" err="1" smtClean="0"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r>
              <a:rPr lang="es-UY" dirty="0" smtClean="0">
                <a:latin typeface="Montserrat"/>
                <a:ea typeface="Montserrat"/>
                <a:cs typeface="Montserrat"/>
                <a:sym typeface="Montserrat"/>
              </a:rPr>
              <a:t> completo.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i="1" dirty="0" smtClean="0">
                <a:latin typeface="Montserrat"/>
                <a:ea typeface="Montserrat"/>
                <a:cs typeface="Montserrat"/>
                <a:sym typeface="Montserrat"/>
              </a:rPr>
              <a:t>Feature extraction:</a:t>
            </a:r>
            <a:endParaRPr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254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s-UY" dirty="0" smtClean="0">
                <a:latin typeface="Montserrat"/>
                <a:ea typeface="Montserrat"/>
                <a:cs typeface="Montserrat"/>
                <a:sym typeface="Montserrat"/>
              </a:rPr>
              <a:t>Reentrenamiento de la última capa lineal.</a:t>
            </a:r>
          </a:p>
          <a:p>
            <a:pPr lvl="0" algn="just"/>
            <a:r>
              <a:rPr lang="es-UY" i="1" dirty="0" smtClean="0">
                <a:latin typeface="Montserrat"/>
                <a:ea typeface="Montserrat"/>
                <a:cs typeface="Montserrat"/>
                <a:sym typeface="Montserrat"/>
              </a:rPr>
              <a:t>Mejor resultado:</a:t>
            </a:r>
            <a:endParaRPr lang="es-UY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25450" lvl="0" indent="-285750" algn="just">
              <a:buSzPts val="1400"/>
              <a:buFont typeface="Arial" panose="020B0604020202020204" pitchFamily="34" charset="0"/>
              <a:buChar char="•"/>
            </a:pPr>
            <a:r>
              <a:rPr lang="es-UY" dirty="0" smtClean="0">
                <a:latin typeface="Montserrat"/>
                <a:ea typeface="Montserrat"/>
                <a:cs typeface="Montserrat"/>
                <a:sym typeface="Montserrat"/>
              </a:rPr>
              <a:t>Visión </a:t>
            </a:r>
            <a:r>
              <a:rPr lang="es-UY" dirty="0" err="1" smtClean="0">
                <a:latin typeface="Montserrat"/>
                <a:ea typeface="Montserrat"/>
                <a:cs typeface="Montserrat"/>
                <a:sym typeface="Montserrat"/>
              </a:rPr>
              <a:t>Transformer</a:t>
            </a:r>
            <a:endParaRPr lang="es-UY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425450" lvl="0" indent="-285750" algn="just">
              <a:buSzPts val="1400"/>
              <a:buFont typeface="Arial" panose="020B0604020202020204" pitchFamily="34" charset="0"/>
              <a:buChar char="•"/>
            </a:pPr>
            <a:r>
              <a:rPr lang="es-UY" dirty="0" smtClean="0">
                <a:latin typeface="Montserrat"/>
                <a:ea typeface="Montserrat"/>
                <a:cs typeface="Montserrat"/>
                <a:sym typeface="Montserrat"/>
              </a:rPr>
              <a:t>Se trata de un resultado muy pobre, con una fuerte tendencia a predecir la clase mayoritaria.</a:t>
            </a:r>
          </a:p>
          <a:p>
            <a:pPr lvl="0" algn="just"/>
            <a:r>
              <a:rPr lang="es-UY" i="1" dirty="0" smtClean="0">
                <a:latin typeface="Montserrat"/>
                <a:ea typeface="Montserrat"/>
                <a:cs typeface="Montserrat"/>
                <a:sym typeface="Montserrat"/>
              </a:rPr>
              <a:t>Comentario:</a:t>
            </a:r>
            <a:endParaRPr lang="es-UY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25450" lvl="0" indent="-285750" algn="just">
              <a:buSzPts val="1400"/>
              <a:buFont typeface="Arial" panose="020B0604020202020204" pitchFamily="34" charset="0"/>
              <a:buChar char="•"/>
            </a:pPr>
            <a:r>
              <a:rPr lang="es-UY" dirty="0" smtClean="0">
                <a:latin typeface="Montserrat"/>
                <a:ea typeface="Montserrat"/>
                <a:cs typeface="Montserrat"/>
                <a:sym typeface="Montserrat"/>
              </a:rPr>
              <a:t>Se entrenó un modelo </a:t>
            </a:r>
            <a:r>
              <a:rPr lang="es-UY" dirty="0" err="1" smtClean="0">
                <a:latin typeface="Montserrat"/>
                <a:ea typeface="Montserrat"/>
                <a:cs typeface="Montserrat"/>
                <a:sym typeface="Montserrat"/>
              </a:rPr>
              <a:t>convolucional</a:t>
            </a:r>
            <a:r>
              <a:rPr lang="es-UY" dirty="0" smtClean="0">
                <a:latin typeface="Montserrat"/>
                <a:ea typeface="Montserrat"/>
                <a:cs typeface="Montserrat"/>
                <a:sym typeface="Montserrat"/>
              </a:rPr>
              <a:t> sencillo y presentó mejores métricas que los anteriores.</a:t>
            </a:r>
            <a:endParaRPr lang="es-UY" dirty="0">
              <a:latin typeface="Montserrat"/>
              <a:ea typeface="Montserrat"/>
              <a:cs typeface="Montserrat"/>
              <a:sym typeface="Montserrat"/>
            </a:endParaRPr>
          </a:p>
          <a:p>
            <a:pPr lvl="0" algn="just"/>
            <a:endParaRPr lang="es-UY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397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endParaRPr lang="es-UY" dirty="0" smtClean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0" y="1427018"/>
            <a:ext cx="3606354" cy="3662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C:\Users\jmunar\Downloads\logoFIUBA-removebg-pre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802" y="-12219"/>
            <a:ext cx="1374198" cy="45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6f7e029b_0_162"/>
          <p:cNvSpPr txBox="1">
            <a:spLocks noGrp="1"/>
          </p:cNvSpPr>
          <p:nvPr>
            <p:ph type="title"/>
          </p:nvPr>
        </p:nvSpPr>
        <p:spPr>
          <a:xfrm>
            <a:off x="729450" y="6023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Feature extraction:</a:t>
            </a:r>
            <a:endParaRPr sz="9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111;g1386f7e029b_0_7"/>
          <p:cNvSpPr txBox="1"/>
          <p:nvPr/>
        </p:nvSpPr>
        <p:spPr>
          <a:xfrm>
            <a:off x="3976253" y="1283631"/>
            <a:ext cx="5056910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i="1" dirty="0" smtClean="0">
                <a:latin typeface="Montserrat"/>
                <a:ea typeface="Montserrat"/>
                <a:cs typeface="Montserrat"/>
                <a:sym typeface="Montserrat"/>
              </a:rPr>
              <a:t>Balance de datos:</a:t>
            </a:r>
            <a:endParaRPr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254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s-UY" dirty="0" smtClean="0">
                <a:latin typeface="Montserrat"/>
                <a:ea typeface="Montserrat"/>
                <a:cs typeface="Montserrat"/>
                <a:sym typeface="Montserrat"/>
              </a:rPr>
              <a:t>Se utilizó un </a:t>
            </a:r>
            <a:r>
              <a:rPr lang="es-UY" dirty="0" err="1" smtClean="0">
                <a:latin typeface="Montserrat"/>
                <a:ea typeface="Montserrat"/>
                <a:cs typeface="Montserrat"/>
                <a:sym typeface="Montserrat"/>
              </a:rPr>
              <a:t>undersampling</a:t>
            </a:r>
            <a:r>
              <a:rPr lang="es-UY" dirty="0" smtClean="0">
                <a:latin typeface="Montserrat"/>
                <a:ea typeface="Montserrat"/>
                <a:cs typeface="Montserrat"/>
                <a:sym typeface="Montserrat"/>
              </a:rPr>
              <a:t> y un </a:t>
            </a:r>
            <a:r>
              <a:rPr lang="es-UY" dirty="0" err="1" smtClean="0">
                <a:latin typeface="Montserrat"/>
                <a:ea typeface="Montserrat"/>
                <a:cs typeface="Montserrat"/>
                <a:sym typeface="Montserrat"/>
              </a:rPr>
              <a:t>oversampling</a:t>
            </a:r>
            <a:r>
              <a:rPr lang="es-UY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UY" dirty="0" smtClean="0">
                <a:latin typeface="Montserrat"/>
                <a:ea typeface="Montserrat"/>
                <a:cs typeface="Montserrat"/>
                <a:sym typeface="Montserrat"/>
              </a:rPr>
              <a:t>llevando todas las clases a 600 imágenes.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i="1" dirty="0" smtClean="0">
                <a:latin typeface="Montserrat"/>
                <a:ea typeface="Montserrat"/>
                <a:cs typeface="Montserrat"/>
                <a:sym typeface="Montserrat"/>
              </a:rPr>
              <a:t>Feature extraction:</a:t>
            </a:r>
            <a:endParaRPr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254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s-UY" dirty="0" smtClean="0">
                <a:latin typeface="Montserrat"/>
                <a:ea typeface="Montserrat"/>
                <a:cs typeface="Montserrat"/>
                <a:sym typeface="Montserrat"/>
              </a:rPr>
              <a:t>Reentrenamiento de la última capa lineal.</a:t>
            </a:r>
          </a:p>
          <a:p>
            <a:pPr lvl="0" algn="just"/>
            <a:r>
              <a:rPr lang="es-UY" i="1" dirty="0" smtClean="0">
                <a:latin typeface="Montserrat"/>
                <a:ea typeface="Montserrat"/>
                <a:cs typeface="Montserrat"/>
                <a:sym typeface="Montserrat"/>
              </a:rPr>
              <a:t>Mejor resultado:</a:t>
            </a:r>
            <a:endParaRPr lang="es-UY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25450" lvl="0" indent="-285750" algn="just">
              <a:buSzPts val="1400"/>
              <a:buFont typeface="Arial" panose="020B0604020202020204" pitchFamily="34" charset="0"/>
              <a:buChar char="•"/>
            </a:pPr>
            <a:r>
              <a:rPr lang="es-UY" dirty="0" smtClean="0">
                <a:latin typeface="Montserrat"/>
                <a:ea typeface="Montserrat"/>
                <a:cs typeface="Montserrat"/>
                <a:sym typeface="Montserrat"/>
              </a:rPr>
              <a:t>Visión </a:t>
            </a:r>
            <a:r>
              <a:rPr lang="es-UY" dirty="0" err="1" smtClean="0">
                <a:latin typeface="Montserrat"/>
                <a:ea typeface="Montserrat"/>
                <a:cs typeface="Montserrat"/>
                <a:sym typeface="Montserrat"/>
              </a:rPr>
              <a:t>Transformer</a:t>
            </a:r>
            <a:endParaRPr lang="es-UY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425450" lvl="0" indent="-285750" algn="just">
              <a:buSzPts val="1400"/>
              <a:buFont typeface="Arial" panose="020B0604020202020204" pitchFamily="34" charset="0"/>
              <a:buChar char="•"/>
            </a:pPr>
            <a:r>
              <a:rPr lang="es-UY" dirty="0" smtClean="0">
                <a:latin typeface="Montserrat"/>
                <a:ea typeface="Montserrat"/>
                <a:cs typeface="Montserrat"/>
                <a:sym typeface="Montserrat"/>
              </a:rPr>
              <a:t>Se trata de un resultado muy pobre, la tendencia a predecir a las clases con mayor varianza es muy marcada.</a:t>
            </a:r>
          </a:p>
          <a:p>
            <a:pPr lvl="0" algn="just"/>
            <a:r>
              <a:rPr lang="es-UY" i="1" dirty="0" smtClean="0">
                <a:latin typeface="Montserrat"/>
                <a:ea typeface="Montserrat"/>
                <a:cs typeface="Montserrat"/>
                <a:sym typeface="Montserrat"/>
              </a:rPr>
              <a:t>Comentario:</a:t>
            </a:r>
            <a:endParaRPr lang="es-UY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25450" lvl="0" indent="-285750" algn="just">
              <a:buSzPts val="1400"/>
              <a:buFont typeface="Arial" panose="020B0604020202020204" pitchFamily="34" charset="0"/>
              <a:buChar char="•"/>
            </a:pPr>
            <a:r>
              <a:rPr lang="es-UY" dirty="0" smtClean="0">
                <a:latin typeface="Montserrat"/>
                <a:ea typeface="Montserrat"/>
                <a:cs typeface="Montserrat"/>
                <a:sym typeface="Montserrat"/>
              </a:rPr>
              <a:t>Se entrenó un modelo </a:t>
            </a:r>
            <a:r>
              <a:rPr lang="es-UY" dirty="0" err="1" smtClean="0">
                <a:latin typeface="Montserrat"/>
                <a:ea typeface="Montserrat"/>
                <a:cs typeface="Montserrat"/>
                <a:sym typeface="Montserrat"/>
              </a:rPr>
              <a:t>convolucional</a:t>
            </a:r>
            <a:r>
              <a:rPr lang="es-UY" dirty="0" smtClean="0">
                <a:latin typeface="Montserrat"/>
                <a:ea typeface="Montserrat"/>
                <a:cs typeface="Montserrat"/>
                <a:sym typeface="Montserrat"/>
              </a:rPr>
              <a:t> sencillo y presentó mejores métricas que los anteriores.</a:t>
            </a:r>
            <a:endParaRPr lang="es-UY" dirty="0">
              <a:latin typeface="Montserrat"/>
              <a:ea typeface="Montserrat"/>
              <a:cs typeface="Montserrat"/>
              <a:sym typeface="Montserrat"/>
            </a:endParaRPr>
          </a:p>
          <a:p>
            <a:pPr lvl="0" algn="just"/>
            <a:endParaRPr lang="es-UY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397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endParaRPr lang="es-UY" dirty="0" smtClean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18" y="1422716"/>
            <a:ext cx="3597986" cy="3720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Google Shape;111;g1386f7e029b_0_7"/>
          <p:cNvSpPr txBox="1"/>
          <p:nvPr/>
        </p:nvSpPr>
        <p:spPr>
          <a:xfrm>
            <a:off x="3976253" y="4227722"/>
            <a:ext cx="505691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UY" i="1" dirty="0" smtClean="0">
                <a:latin typeface="Montserrat"/>
                <a:ea typeface="Montserrat"/>
                <a:cs typeface="Montserrat"/>
                <a:sym typeface="Montserrat"/>
              </a:rPr>
              <a:t>CONCLUSIÓN:  realizar </a:t>
            </a:r>
            <a:r>
              <a:rPr lang="es-UY" i="1" dirty="0" err="1" smtClean="0">
                <a:latin typeface="Montserrat"/>
                <a:ea typeface="Montserrat"/>
                <a:cs typeface="Montserrat"/>
                <a:sym typeface="Montserrat"/>
              </a:rPr>
              <a:t>feature</a:t>
            </a:r>
            <a:r>
              <a:rPr lang="es-UY" i="1" dirty="0" smtClean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UY" i="1" dirty="0" err="1" smtClean="0">
                <a:latin typeface="Montserrat"/>
                <a:ea typeface="Montserrat"/>
                <a:cs typeface="Montserrat"/>
                <a:sym typeface="Montserrat"/>
              </a:rPr>
              <a:t>extraction</a:t>
            </a:r>
            <a:r>
              <a:rPr lang="es-UY" i="1" dirty="0" smtClean="0">
                <a:latin typeface="Montserrat"/>
                <a:ea typeface="Montserrat"/>
                <a:cs typeface="Montserrat"/>
                <a:sym typeface="Montserrat"/>
              </a:rPr>
              <a:t> no es suficiente,  ocurre </a:t>
            </a:r>
            <a:r>
              <a:rPr lang="es-UY" i="1" dirty="0" err="1" smtClean="0">
                <a:latin typeface="Montserrat"/>
                <a:ea typeface="Montserrat"/>
                <a:cs typeface="Montserrat"/>
                <a:sym typeface="Montserrat"/>
              </a:rPr>
              <a:t>Negative</a:t>
            </a:r>
            <a:r>
              <a:rPr lang="es-UY" i="1" dirty="0" smtClean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UY" i="1" dirty="0" err="1" smtClean="0">
                <a:latin typeface="Montserrat"/>
                <a:ea typeface="Montserrat"/>
                <a:cs typeface="Montserrat"/>
                <a:sym typeface="Montserrat"/>
              </a:rPr>
              <a:t>Learning</a:t>
            </a:r>
            <a:r>
              <a:rPr lang="es-UY" i="1" dirty="0" smtClean="0">
                <a:latin typeface="Montserrat"/>
                <a:ea typeface="Montserrat"/>
                <a:cs typeface="Montserrat"/>
                <a:sym typeface="Montserrat"/>
              </a:rPr>
              <a:t>, se requiere fine </a:t>
            </a:r>
            <a:r>
              <a:rPr lang="es-UY" i="1" dirty="0" err="1" smtClean="0">
                <a:latin typeface="Montserrat"/>
                <a:ea typeface="Montserrat"/>
                <a:cs typeface="Montserrat"/>
                <a:sym typeface="Montserrat"/>
              </a:rPr>
              <a:t>tunning</a:t>
            </a:r>
            <a:r>
              <a:rPr lang="es-UY" i="1" dirty="0" smtClean="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i="1" dirty="0">
              <a:latin typeface="Montserrat"/>
              <a:ea typeface="Montserrat"/>
              <a:cs typeface="Montserrat"/>
              <a:sym typeface="Montserrat"/>
            </a:endParaRPr>
          </a:p>
          <a:p>
            <a:pPr lvl="0" algn="just"/>
            <a:endParaRPr lang="es-UY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397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endParaRPr lang="es-UY" dirty="0" smtClean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" name="Picture 3" descr="C:\Users\jmunar\Downloads\logoFIUBA-removebg-pre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802" y="-12219"/>
            <a:ext cx="1374198" cy="45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970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86f7e029b_0_188"/>
          <p:cNvSpPr txBox="1">
            <a:spLocks noGrp="1"/>
          </p:cNvSpPr>
          <p:nvPr>
            <p:ph type="title"/>
          </p:nvPr>
        </p:nvSpPr>
        <p:spPr>
          <a:xfrm>
            <a:off x="727650" y="5852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Fine tunning - ResNet-18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3" descr="C:\Users\jmunar\Downloads\logoFIUBA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802" y="-12219"/>
            <a:ext cx="1374198" cy="45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1" y="1309832"/>
            <a:ext cx="36957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oogle Shape;111;g1386f7e029b_0_7"/>
          <p:cNvSpPr txBox="1"/>
          <p:nvPr/>
        </p:nvSpPr>
        <p:spPr>
          <a:xfrm>
            <a:off x="3976253" y="1942654"/>
            <a:ext cx="5056910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i="1" dirty="0" smtClean="0">
                <a:latin typeface="Montserrat"/>
                <a:ea typeface="Montserrat"/>
                <a:cs typeface="Montserrat"/>
                <a:sym typeface="Montserrat"/>
              </a:rPr>
              <a:t>Balance de datos:</a:t>
            </a:r>
            <a:endParaRPr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254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s-UY" dirty="0" smtClean="0">
                <a:latin typeface="Montserrat"/>
                <a:ea typeface="Montserrat"/>
                <a:cs typeface="Montserrat"/>
                <a:sym typeface="Montserrat"/>
              </a:rPr>
              <a:t>Se utilizó un </a:t>
            </a:r>
            <a:r>
              <a:rPr lang="es-UY" dirty="0" err="1" smtClean="0">
                <a:latin typeface="Montserrat"/>
                <a:ea typeface="Montserrat"/>
                <a:cs typeface="Montserrat"/>
                <a:sym typeface="Montserrat"/>
              </a:rPr>
              <a:t>undersampling</a:t>
            </a:r>
            <a:r>
              <a:rPr lang="es-UY" dirty="0" smtClean="0">
                <a:latin typeface="Montserrat"/>
                <a:ea typeface="Montserrat"/>
                <a:cs typeface="Montserrat"/>
                <a:sym typeface="Montserrat"/>
              </a:rPr>
              <a:t> y un </a:t>
            </a:r>
            <a:r>
              <a:rPr lang="es-UY" dirty="0" err="1" smtClean="0">
                <a:latin typeface="Montserrat"/>
                <a:ea typeface="Montserrat"/>
                <a:cs typeface="Montserrat"/>
                <a:sym typeface="Montserrat"/>
              </a:rPr>
              <a:t>oversampling</a:t>
            </a:r>
            <a:r>
              <a:rPr lang="es-UY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UY" dirty="0" smtClean="0">
                <a:latin typeface="Montserrat"/>
                <a:ea typeface="Montserrat"/>
                <a:cs typeface="Montserrat"/>
                <a:sym typeface="Montserrat"/>
              </a:rPr>
              <a:t>llevando todas las clases a 1000 imágenes por límites de tiempo.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i="1" dirty="0" smtClean="0">
                <a:latin typeface="Montserrat"/>
                <a:ea typeface="Montserrat"/>
                <a:cs typeface="Montserrat"/>
                <a:sym typeface="Montserrat"/>
              </a:rPr>
              <a:t>Fine tuning:</a:t>
            </a:r>
            <a:endParaRPr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254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s-UY" dirty="0" smtClean="0">
                <a:latin typeface="Montserrat"/>
                <a:ea typeface="Montserrat"/>
                <a:cs typeface="Montserrat"/>
                <a:sym typeface="Montserrat"/>
              </a:rPr>
              <a:t>Reentrenamiento de todo el modelo desde el estado </a:t>
            </a:r>
            <a:r>
              <a:rPr lang="es-UY" dirty="0" err="1" smtClean="0">
                <a:latin typeface="Montserrat"/>
                <a:ea typeface="Montserrat"/>
                <a:cs typeface="Montserrat"/>
                <a:sym typeface="Montserrat"/>
              </a:rPr>
              <a:t>preentrenado</a:t>
            </a:r>
            <a:r>
              <a:rPr lang="es-UY" dirty="0" smtClean="0"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lvl="0" algn="just"/>
            <a:r>
              <a:rPr lang="es-UY" i="1" dirty="0" smtClean="0">
                <a:latin typeface="Montserrat"/>
                <a:ea typeface="Montserrat"/>
                <a:cs typeface="Montserrat"/>
                <a:sym typeface="Montserrat"/>
              </a:rPr>
              <a:t>Resultados:</a:t>
            </a:r>
            <a:endParaRPr lang="es-UY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25450" lvl="0" indent="-285750" algn="just">
              <a:buSzPts val="1400"/>
              <a:buFont typeface="Arial" panose="020B0604020202020204" pitchFamily="34" charset="0"/>
              <a:buChar char="•"/>
            </a:pPr>
            <a:r>
              <a:rPr lang="es-UY" dirty="0" err="1" smtClean="0">
                <a:latin typeface="Montserrat"/>
                <a:ea typeface="Montserrat"/>
                <a:cs typeface="Montserrat"/>
                <a:sym typeface="Montserrat"/>
              </a:rPr>
              <a:t>Accuracies</a:t>
            </a:r>
            <a:r>
              <a:rPr lang="es-UY" dirty="0" smtClean="0">
                <a:latin typeface="Montserrat"/>
                <a:ea typeface="Montserrat"/>
                <a:cs typeface="Montserrat"/>
                <a:sym typeface="Montserrat"/>
              </a:rPr>
              <a:t> superiores entre 70% y 94% para todas las clases con margen para seguir creciendo.</a:t>
            </a:r>
          </a:p>
          <a:p>
            <a:pPr marL="425450" lvl="0" indent="-285750" algn="just">
              <a:buSzPts val="1400"/>
              <a:buFont typeface="Arial" panose="020B0604020202020204" pitchFamily="34" charset="0"/>
              <a:buChar char="•"/>
            </a:pPr>
            <a:r>
              <a:rPr lang="es-UY" dirty="0" smtClean="0">
                <a:latin typeface="Montserrat"/>
                <a:ea typeface="Montserrat"/>
                <a:cs typeface="Montserrat"/>
                <a:sym typeface="Montserrat"/>
              </a:rPr>
              <a:t>Las clases malignas son en general confundidas con otras clases malignas. La excepción es Melanoma (MEL-maligno) con </a:t>
            </a:r>
            <a:r>
              <a:rPr lang="es" dirty="0">
                <a:latin typeface="Montserrat"/>
                <a:ea typeface="Montserrat"/>
                <a:cs typeface="Montserrat"/>
                <a:sym typeface="Montserrat"/>
              </a:rPr>
              <a:t>Melanocytic nevi </a:t>
            </a: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(NV-benigno) y keratosis benignas (BKL).</a:t>
            </a:r>
            <a:endParaRPr lang="es-UY" i="1" dirty="0" smtClean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Google Shape;111;g1386f7e029b_0_7"/>
          <p:cNvSpPr txBox="1"/>
          <p:nvPr/>
        </p:nvSpPr>
        <p:spPr>
          <a:xfrm>
            <a:off x="3976253" y="1439573"/>
            <a:ext cx="4689765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UY" dirty="0" smtClean="0">
                <a:latin typeface="Montserrat"/>
                <a:ea typeface="Montserrat"/>
                <a:cs typeface="Montserrat"/>
                <a:sym typeface="Montserrat"/>
              </a:rPr>
              <a:t>Se adoptó una red ResNet18 por facilidad de entrenamiento (hardware / tiempo).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86f7e029b_0_188"/>
          <p:cNvSpPr txBox="1">
            <a:spLocks noGrp="1"/>
          </p:cNvSpPr>
          <p:nvPr>
            <p:ph type="title"/>
          </p:nvPr>
        </p:nvSpPr>
        <p:spPr>
          <a:xfrm>
            <a:off x="727650" y="5852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dirty="0" smtClean="0">
                <a:latin typeface="Montserrat"/>
                <a:ea typeface="Montserrat"/>
                <a:cs typeface="Montserrat"/>
                <a:sym typeface="Montserrat"/>
              </a:rPr>
              <a:t>Fine tunning - ResNet-18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3" descr="C:\Users\jmunar\Downloads\logoFIUBA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802" y="-12219"/>
            <a:ext cx="1374198" cy="45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1;g1386f7e029b_0_7"/>
          <p:cNvSpPr txBox="1"/>
          <p:nvPr/>
        </p:nvSpPr>
        <p:spPr>
          <a:xfrm>
            <a:off x="360507" y="4621647"/>
            <a:ext cx="628852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UY" dirty="0" smtClean="0">
                <a:latin typeface="Montserrat"/>
                <a:ea typeface="Montserrat"/>
                <a:cs typeface="Montserrat"/>
                <a:sym typeface="Montserrat"/>
              </a:rPr>
              <a:t>* </a:t>
            </a:r>
            <a:r>
              <a:rPr lang="es-UY" i="1" dirty="0" smtClean="0">
                <a:latin typeface="Montserrat"/>
                <a:ea typeface="Montserrat"/>
                <a:cs typeface="Montserrat"/>
                <a:sym typeface="Montserrat"/>
              </a:rPr>
              <a:t>El modelo todavía tiene margen de mejora con más </a:t>
            </a:r>
            <a:r>
              <a:rPr lang="es-UY" i="1" dirty="0" err="1" smtClean="0">
                <a:latin typeface="Montserrat"/>
                <a:ea typeface="Montserrat"/>
                <a:cs typeface="Montserrat"/>
                <a:sym typeface="Montserrat"/>
              </a:rPr>
              <a:t>epochs</a:t>
            </a:r>
            <a:endParaRPr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7" y="1301750"/>
            <a:ext cx="65786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027" y="2243592"/>
            <a:ext cx="2352964" cy="1418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61465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627</Words>
  <Application>Microsoft Office PowerPoint</Application>
  <PresentationFormat>Presentación en pantalla (16:9)</PresentationFormat>
  <Paragraphs>77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Montserrat</vt:lpstr>
      <vt:lpstr>Lato</vt:lpstr>
      <vt:lpstr>Raleway</vt:lpstr>
      <vt:lpstr>Streamline</vt:lpstr>
      <vt:lpstr>Presentación de PowerPoint</vt:lpstr>
      <vt:lpstr>Trabajo final: Skin Cancer Detection </vt:lpstr>
      <vt:lpstr>Dataset desbalanceado</vt:lpstr>
      <vt:lpstr>Data Augmentation</vt:lpstr>
      <vt:lpstr>Transfer learning inicial:</vt:lpstr>
      <vt:lpstr>Feature extraction:</vt:lpstr>
      <vt:lpstr>Feature extraction:</vt:lpstr>
      <vt:lpstr>Fine tunning - ResNet-18</vt:lpstr>
      <vt:lpstr>Fine tunning - ResNet-18</vt:lpstr>
      <vt:lpstr>CONCLUSIONES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Ignacio Munar</dc:creator>
  <cp:lastModifiedBy>Juan Ignacio Munar</cp:lastModifiedBy>
  <cp:revision>9</cp:revision>
  <dcterms:modified xsi:type="dcterms:W3CDTF">2023-12-21T00:24:23Z</dcterms:modified>
</cp:coreProperties>
</file>