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B6F326-CECC-41C4-9582-4ECE003A15BC}">
  <a:tblStyle styleId="{64B6F326-CECC-41C4-9582-4ECE003A15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c5e8465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c5e8465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c5e8465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c5e8465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c5e8465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c5e8465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c5e8465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c5e8465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c5e8465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c5e8465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c5e846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c5e846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c5e8465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c5e8465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c5e8465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c5e8465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c5e846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c5e846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c5e8465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c5e8465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c5e846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c5e846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c5e8465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c5e8465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c5e8465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c5e8465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Composición de melodías en formato MIDI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2110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Carlos Guzmán Medina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38" y="1369500"/>
            <a:ext cx="44481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24300"/>
            <a:ext cx="4638675" cy="2343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5044175" y="17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94300"/>
                <a:gridCol w="494300"/>
                <a:gridCol w="494300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23"/>
          <p:cNvGraphicFramePr/>
          <p:nvPr/>
        </p:nvGraphicFramePr>
        <p:xfrm>
          <a:off x="7855025" y="178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13725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8" name="Google Shape;138;p23"/>
          <p:cNvCxnSpPr/>
          <p:nvPr/>
        </p:nvCxnSpPr>
        <p:spPr>
          <a:xfrm>
            <a:off x="6669200" y="2010750"/>
            <a:ext cx="10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9" name="Google Shape;139;p23"/>
          <p:cNvGraphicFramePr/>
          <p:nvPr/>
        </p:nvGraphicFramePr>
        <p:xfrm>
          <a:off x="5044175" y="27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94300"/>
                <a:gridCol w="494300"/>
                <a:gridCol w="494300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7855013" y="274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13725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1" name="Google Shape;141;p23"/>
          <p:cNvCxnSpPr/>
          <p:nvPr/>
        </p:nvCxnSpPr>
        <p:spPr>
          <a:xfrm flipH="1" rot="10800000">
            <a:off x="6727000" y="2960525"/>
            <a:ext cx="936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2" name="Google Shape;142;p23"/>
          <p:cNvGraphicFramePr/>
          <p:nvPr/>
        </p:nvGraphicFramePr>
        <p:xfrm>
          <a:off x="5044175" y="37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94300"/>
                <a:gridCol w="494300"/>
                <a:gridCol w="494300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7855013" y="37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71525"/>
              </a:tblGrid>
              <a:tr h="4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4" name="Google Shape;144;p23"/>
          <p:cNvCxnSpPr/>
          <p:nvPr/>
        </p:nvCxnSpPr>
        <p:spPr>
          <a:xfrm>
            <a:off x="6761675" y="3961550"/>
            <a:ext cx="9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/>
          <p:nvPr/>
        </p:nvSpPr>
        <p:spPr>
          <a:xfrm>
            <a:off x="7518575" y="1564925"/>
            <a:ext cx="1086600" cy="279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5061850" y="4286250"/>
            <a:ext cx="14829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Secuencia sobre la que se realizan las predicciones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 flipH="1">
            <a:off x="5293050" y="2258775"/>
            <a:ext cx="5172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 flipH="1">
            <a:off x="5796600" y="2258775"/>
            <a:ext cx="4899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 flipH="1">
            <a:off x="6354425" y="2272400"/>
            <a:ext cx="17010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 flipH="1">
            <a:off x="5279625" y="3211275"/>
            <a:ext cx="5034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 flipH="1">
            <a:off x="5769525" y="3197675"/>
            <a:ext cx="5442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/>
          <p:nvPr/>
        </p:nvCxnSpPr>
        <p:spPr>
          <a:xfrm flipH="1">
            <a:off x="6408850" y="3238500"/>
            <a:ext cx="17010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7524750" y="4422325"/>
            <a:ext cx="1156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Notas generadas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50" y="1323275"/>
            <a:ext cx="40481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999800" y="1662300"/>
            <a:ext cx="698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incluyen algunos ejemplos de las canciones generadas por la red en la carpeta de contenido del proyecto, esto debido a que no me fue posible adjuntar en esta presentación directamente las canciones en formato midi.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00525" y="1433250"/>
            <a:ext cx="85206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Varias melodías son desde mi percepción buenas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Varias melodías resultantes son parecidas entre sí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Al utilizar melodías parecidas entre sí, las melodías resultantes son monótonas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Podría mejorarse el resultado con una mayor variedad de canciones base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 mayor cantidad de datos (canciones), más tiempo toma la 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31650" y="1524000"/>
            <a:ext cx="87537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Roboto"/>
                <a:ea typeface="Roboto"/>
                <a:cs typeface="Roboto"/>
                <a:sym typeface="Roboto"/>
              </a:rPr>
              <a:t>¿Una red neuronal artificial puede componer música?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900" y="2240750"/>
            <a:ext cx="1908174" cy="24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369050" y="1994750"/>
            <a:ext cx="49134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¿Qué tipo de red utilizar?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Datos secuenciales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¿Cómo hacer que la máquina entienda música?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Codificar  canciones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¿Qué herramientas utilizar?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 LSTM 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12100" y="1837775"/>
            <a:ext cx="81198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Siglas de Long-Short Term Memory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Tipo de red neuronal recurrente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(RNN por sus siglas en inglés)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Mayor memoria que una RNN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Funciona muy bien para datos secuenciales que necesiten mayor memoria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62325" y="1548825"/>
            <a:ext cx="83106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Instrumentos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Notas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Acordes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Tonos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Silencios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Tiempos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450" y="1496049"/>
            <a:ext cx="2757325" cy="17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488" y="3197275"/>
            <a:ext cx="2886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475" y="2415700"/>
            <a:ext cx="2028525" cy="13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42725" y="1525700"/>
            <a:ext cx="85416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Formato MIDI para reducir complejidad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 solo instrumento (piano)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9 canciones del videojuego Chrono Trigger, obtenidas de:  https://www.vgmusic.com/music/other/miscellaneous/piano/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Music21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74425" y="1687525"/>
            <a:ext cx="76749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Conjunto de herramientas Python, para análisis musical asistido por computadora.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Desarrollado en el MIT por el cuthbertLab, cuyo principal investigador es Michael Scott Cuthbert.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Capaz de extraer los componentes de canciones en formato MIDI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 partir de los objetos de nota y acorde puede convertirlos fácilmente a formato MIDI para ser escuchados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Se utilizarán las clases music21.Note y music21.Chord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1508200"/>
            <a:ext cx="47625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513350" y="1814675"/>
            <a:ext cx="3224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Notas: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A2, B6, D3,...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Acordes: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A2.D3.B2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Ejemplo: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[A2,  B6,  C3.D4.E2, E2...]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0" y="1473500"/>
            <a:ext cx="4867275" cy="3314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21"/>
          <p:cNvGraphicFramePr/>
          <p:nvPr/>
        </p:nvGraphicFramePr>
        <p:xfrm>
          <a:off x="5096525" y="17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561525"/>
                <a:gridCol w="561525"/>
                <a:gridCol w="561525"/>
                <a:gridCol w="561525"/>
                <a:gridCol w="561525"/>
                <a:gridCol w="726800"/>
                <a:gridCol w="425600"/>
              </a:tblGrid>
              <a:tr h="4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A2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D6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C3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B4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F#2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D2.D3</a:t>
                      </a:r>
                      <a:endParaRPr/>
                    </a:p>
                  </a:txBody>
                  <a:tcPr marT="72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G3</a:t>
                      </a:r>
                      <a:endParaRPr/>
                    </a:p>
                  </a:txBody>
                  <a:tcPr marT="72000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1"/>
          <p:cNvGraphicFramePr/>
          <p:nvPr/>
        </p:nvGraphicFramePr>
        <p:xfrm>
          <a:off x="5916500" y="306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32300"/>
                <a:gridCol w="432300"/>
              </a:tblGrid>
              <a:tr h="4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1"/>
          <p:cNvGraphicFramePr/>
          <p:nvPr/>
        </p:nvGraphicFramePr>
        <p:xfrm>
          <a:off x="7575475" y="306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{64B6F326-CECC-41C4-9582-4ECE003A15BC}</a:tableStyleId>
              </a:tblPr>
              <a:tblGrid>
                <a:gridCol w="488875"/>
              </a:tblGrid>
              <a:tr h="4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5400575" y="3492875"/>
            <a:ext cx="335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              X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6911950" y="2253900"/>
            <a:ext cx="430800" cy="7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