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7"/>
  </p:notesMasterIdLst>
  <p:sldIdLst>
    <p:sldId id="279" r:id="rId2"/>
    <p:sldId id="399" r:id="rId3"/>
    <p:sldId id="257" r:id="rId4"/>
    <p:sldId id="268" r:id="rId5"/>
    <p:sldId id="277" r:id="rId6"/>
    <p:sldId id="270" r:id="rId7"/>
    <p:sldId id="283" r:id="rId8"/>
    <p:sldId id="505" r:id="rId9"/>
    <p:sldId id="535" r:id="rId10"/>
    <p:sldId id="510" r:id="rId11"/>
    <p:sldId id="280" r:id="rId12"/>
    <p:sldId id="511" r:id="rId13"/>
    <p:sldId id="507" r:id="rId14"/>
    <p:sldId id="506" r:id="rId15"/>
    <p:sldId id="508" r:id="rId16"/>
    <p:sldId id="509" r:id="rId17"/>
    <p:sldId id="513" r:id="rId18"/>
    <p:sldId id="512" r:id="rId19"/>
    <p:sldId id="514" r:id="rId20"/>
    <p:sldId id="516" r:id="rId21"/>
    <p:sldId id="518" r:id="rId22"/>
    <p:sldId id="530" r:id="rId23"/>
    <p:sldId id="524" r:id="rId24"/>
    <p:sldId id="515" r:id="rId25"/>
    <p:sldId id="517" r:id="rId26"/>
    <p:sldId id="304" r:id="rId27"/>
    <p:sldId id="472" r:id="rId28"/>
    <p:sldId id="473" r:id="rId29"/>
    <p:sldId id="475" r:id="rId30"/>
    <p:sldId id="476" r:id="rId31"/>
    <p:sldId id="519" r:id="rId32"/>
    <p:sldId id="521" r:id="rId33"/>
    <p:sldId id="532" r:id="rId34"/>
    <p:sldId id="520" r:id="rId35"/>
    <p:sldId id="531" r:id="rId36"/>
    <p:sldId id="522" r:id="rId37"/>
    <p:sldId id="533" r:id="rId38"/>
    <p:sldId id="534" r:id="rId39"/>
    <p:sldId id="523" r:id="rId40"/>
    <p:sldId id="536" r:id="rId41"/>
    <p:sldId id="526" r:id="rId42"/>
    <p:sldId id="525" r:id="rId43"/>
    <p:sldId id="537" r:id="rId44"/>
    <p:sldId id="528" r:id="rId45"/>
    <p:sldId id="529" r:id="rId46"/>
    <p:sldId id="540" r:id="rId47"/>
    <p:sldId id="539" r:id="rId48"/>
    <p:sldId id="541" r:id="rId49"/>
    <p:sldId id="474" r:id="rId50"/>
    <p:sldId id="542" r:id="rId51"/>
    <p:sldId id="543" r:id="rId52"/>
    <p:sldId id="544" r:id="rId53"/>
    <p:sldId id="547" r:id="rId54"/>
    <p:sldId id="545" r:id="rId55"/>
    <p:sldId id="549" r:id="rId56"/>
    <p:sldId id="546" r:id="rId57"/>
    <p:sldId id="550" r:id="rId58"/>
    <p:sldId id="552" r:id="rId59"/>
    <p:sldId id="553" r:id="rId60"/>
    <p:sldId id="554" r:id="rId61"/>
    <p:sldId id="555" r:id="rId62"/>
    <p:sldId id="578" r:id="rId63"/>
    <p:sldId id="556" r:id="rId64"/>
    <p:sldId id="565" r:id="rId65"/>
    <p:sldId id="579" r:id="rId66"/>
    <p:sldId id="580" r:id="rId67"/>
    <p:sldId id="558" r:id="rId68"/>
    <p:sldId id="560" r:id="rId69"/>
    <p:sldId id="559" r:id="rId70"/>
    <p:sldId id="561" r:id="rId71"/>
    <p:sldId id="562" r:id="rId72"/>
    <p:sldId id="575" r:id="rId73"/>
    <p:sldId id="564" r:id="rId74"/>
    <p:sldId id="566" r:id="rId75"/>
    <p:sldId id="568" r:id="rId76"/>
    <p:sldId id="567" r:id="rId77"/>
    <p:sldId id="570" r:id="rId78"/>
    <p:sldId id="577" r:id="rId79"/>
    <p:sldId id="551" r:id="rId80"/>
    <p:sldId id="571" r:id="rId81"/>
    <p:sldId id="572" r:id="rId82"/>
    <p:sldId id="573" r:id="rId83"/>
    <p:sldId id="583" r:id="rId84"/>
    <p:sldId id="581" r:id="rId85"/>
    <p:sldId id="574" r:id="rId8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340" autoAdjust="0"/>
    <p:restoredTop sz="92473" autoAdjust="0"/>
  </p:normalViewPr>
  <p:slideViewPr>
    <p:cSldViewPr>
      <p:cViewPr varScale="1">
        <p:scale>
          <a:sx n="85" d="100"/>
          <a:sy n="85" d="100"/>
        </p:scale>
        <p:origin x="1026" y="90"/>
      </p:cViewPr>
      <p:guideLst>
        <p:guide orient="horz" pos="2160"/>
        <p:guide pos="2880"/>
      </p:guideLst>
    </p:cSldViewPr>
  </p:slideViewPr>
  <p:outlineViewPr>
    <p:cViewPr>
      <p:scale>
        <a:sx n="33" d="100"/>
        <a:sy n="33" d="100"/>
      </p:scale>
      <p:origin x="0" y="113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A70F1-3BC7-44A6-B293-82259A776818}" type="datetimeFigureOut">
              <a:rPr lang="es-ES" smtClean="0"/>
              <a:pPr/>
              <a:t>25/06/2019</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A93B7-8FAC-4029-9C9B-39DE914598F5}" type="slidenum">
              <a:rPr lang="es-ES" smtClean="0"/>
              <a:pPr/>
              <a:t>‹#›</a:t>
            </a:fld>
            <a:endParaRPr lang="es-ES" dirty="0"/>
          </a:p>
        </p:txBody>
      </p:sp>
    </p:spTree>
    <p:extLst>
      <p:ext uri="{BB962C8B-B14F-4D97-AF65-F5344CB8AC3E}">
        <p14:creationId xmlns:p14="http://schemas.microsoft.com/office/powerpoint/2010/main" val="368028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1</a:t>
            </a:fld>
            <a:endParaRPr lang="es-ES" dirty="0"/>
          </a:p>
        </p:txBody>
      </p:sp>
    </p:spTree>
    <p:extLst>
      <p:ext uri="{BB962C8B-B14F-4D97-AF65-F5344CB8AC3E}">
        <p14:creationId xmlns:p14="http://schemas.microsoft.com/office/powerpoint/2010/main" val="216444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2</a:t>
            </a:fld>
            <a:endParaRPr lang="es-ES" dirty="0"/>
          </a:p>
        </p:txBody>
      </p:sp>
    </p:spTree>
    <p:extLst>
      <p:ext uri="{BB962C8B-B14F-4D97-AF65-F5344CB8AC3E}">
        <p14:creationId xmlns:p14="http://schemas.microsoft.com/office/powerpoint/2010/main" val="216444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AA93B7-8FAC-4029-9C9B-39DE914598F5}" type="slidenum">
              <a:rPr lang="es-ES" smtClean="0"/>
              <a:pPr/>
              <a:t>3</a:t>
            </a:fld>
            <a:endParaRPr lang="es-ES" dirty="0"/>
          </a:p>
        </p:txBody>
      </p:sp>
    </p:spTree>
    <p:extLst>
      <p:ext uri="{BB962C8B-B14F-4D97-AF65-F5344CB8AC3E}">
        <p14:creationId xmlns:p14="http://schemas.microsoft.com/office/powerpoint/2010/main" val="35757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27</a:t>
            </a:fld>
            <a:endParaRPr lang="es-ES" dirty="0"/>
          </a:p>
        </p:txBody>
      </p:sp>
    </p:spTree>
    <p:extLst>
      <p:ext uri="{BB962C8B-B14F-4D97-AF65-F5344CB8AC3E}">
        <p14:creationId xmlns:p14="http://schemas.microsoft.com/office/powerpoint/2010/main" val="21644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50</a:t>
            </a:fld>
            <a:endParaRPr lang="es-ES" dirty="0"/>
          </a:p>
        </p:txBody>
      </p:sp>
    </p:spTree>
    <p:extLst>
      <p:ext uri="{BB962C8B-B14F-4D97-AF65-F5344CB8AC3E}">
        <p14:creationId xmlns:p14="http://schemas.microsoft.com/office/powerpoint/2010/main" val="216444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57</a:t>
            </a:fld>
            <a:endParaRPr lang="es-ES" dirty="0"/>
          </a:p>
        </p:txBody>
      </p:sp>
    </p:spTree>
    <p:extLst>
      <p:ext uri="{BB962C8B-B14F-4D97-AF65-F5344CB8AC3E}">
        <p14:creationId xmlns:p14="http://schemas.microsoft.com/office/powerpoint/2010/main" val="216444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76</a:t>
            </a:fld>
            <a:endParaRPr lang="es-ES" dirty="0"/>
          </a:p>
        </p:txBody>
      </p:sp>
    </p:spTree>
    <p:extLst>
      <p:ext uri="{BB962C8B-B14F-4D97-AF65-F5344CB8AC3E}">
        <p14:creationId xmlns:p14="http://schemas.microsoft.com/office/powerpoint/2010/main" val="61198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77</a:t>
            </a:fld>
            <a:endParaRPr lang="es-ES" dirty="0"/>
          </a:p>
        </p:txBody>
      </p:sp>
    </p:spTree>
    <p:extLst>
      <p:ext uri="{BB962C8B-B14F-4D97-AF65-F5344CB8AC3E}">
        <p14:creationId xmlns:p14="http://schemas.microsoft.com/office/powerpoint/2010/main" val="61198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AA93B7-8FAC-4029-9C9B-39DE914598F5}" type="slidenum">
              <a:rPr lang="es-ES" smtClean="0"/>
              <a:pPr/>
              <a:t>80</a:t>
            </a:fld>
            <a:endParaRPr lang="es-ES" dirty="0"/>
          </a:p>
        </p:txBody>
      </p:sp>
    </p:spTree>
    <p:extLst>
      <p:ext uri="{BB962C8B-B14F-4D97-AF65-F5344CB8AC3E}">
        <p14:creationId xmlns:p14="http://schemas.microsoft.com/office/powerpoint/2010/main" val="216444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37047D24-6B2F-43D9-9C6D-B97923FDB89E}" type="datetime1">
              <a:rPr lang="es-ES" smtClean="0"/>
              <a:pPr/>
              <a:t>25/06/2019</a:t>
            </a:fld>
            <a:endParaRPr lang="es-ES" dirty="0"/>
          </a:p>
        </p:txBody>
      </p:sp>
      <p:sp>
        <p:nvSpPr>
          <p:cNvPr id="19" name="Footer Placeholder 18"/>
          <p:cNvSpPr>
            <a:spLocks noGrp="1"/>
          </p:cNvSpPr>
          <p:nvPr>
            <p:ph type="ftr" sz="quarter" idx="11"/>
          </p:nvPr>
        </p:nvSpPr>
        <p:spPr/>
        <p:txBody>
          <a:bodyPr/>
          <a:lstStyle/>
          <a:p>
            <a:endParaRPr lang="es-ES" dirty="0"/>
          </a:p>
        </p:txBody>
      </p:sp>
      <p:sp>
        <p:nvSpPr>
          <p:cNvPr id="27" name="Slide Number Placeholder 26"/>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5552F65F-A9CC-4F5D-A4B3-9330BF5931B3}" type="datetime1">
              <a:rPr lang="es-ES" smtClean="0"/>
              <a:pPr/>
              <a:t>25/06/2019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4E81DC1E-84D3-42BC-9FEF-92660463F453}" type="datetime1">
              <a:rPr lang="es-ES" smtClean="0"/>
              <a:pPr/>
              <a:t>25/06/2019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5B3380A7-04CC-4917-9081-F6372A8A7C10}" type="datetime1">
              <a:rPr lang="es-ES" smtClean="0"/>
              <a:pPr/>
              <a:t>25/06/2019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D2E68D8E-80F3-4DED-B6C8-3BDC325ED2B1}" type="datetime1">
              <a:rPr lang="es-ES" smtClean="0"/>
              <a:pPr/>
              <a:t>25/06/2019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7DE165C-8059-4740-8EB8-169EB06BE38B}" type="datetime1">
              <a:rPr lang="es-ES" smtClean="0"/>
              <a:pPr/>
              <a:t>25/06/2019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8E753082-3185-4EF2-B6D0-CB5BD28F3E95}" type="datetime1">
              <a:rPr lang="es-ES" smtClean="0"/>
              <a:pPr/>
              <a:t>25/06/2019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5B1C9940-15E7-4FDE-9C61-A6BAC9D48527}" type="datetime1">
              <a:rPr lang="es-ES" smtClean="0"/>
              <a:pPr/>
              <a:t>25/06/2019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10EEF-8A03-4CB1-8F20-C2C61CDF706F}" type="datetime1">
              <a:rPr lang="es-ES" smtClean="0"/>
              <a:pPr/>
              <a:t>25/06/2019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D6AC6A0D-4F0E-47C7-84B2-3A9FFBA9350F}" type="datetime1">
              <a:rPr lang="es-ES" smtClean="0"/>
              <a:pPr/>
              <a:t>25/06/2019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05722386-E915-44B9-9DB5-9D12B95C3768}" type="datetime1">
              <a:rPr lang="es-ES" smtClean="0"/>
              <a:pPr/>
              <a:t>25/06/2019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0EA40B-4B5D-49AC-ABA2-B6B6F4476F34}" type="datetime1">
              <a:rPr lang="es-ES" smtClean="0"/>
              <a:pPr/>
              <a:t>25/06/2019</a:t>
            </a:fld>
            <a:endParaRPr lang="es-E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s-ar/library/bb397696.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ducacionit.com.ar/descargas" TargetMode="External"/><Relationship Id="rId2" Type="http://schemas.openxmlformats.org/officeDocument/2006/relationships/hyperlink" Target="https://alumni.educacionit.com/user/login/" TargetMode="External"/><Relationship Id="rId1" Type="http://schemas.openxmlformats.org/officeDocument/2006/relationships/slideLayout" Target="../slideLayouts/slideLayout2.xml"/><Relationship Id="rId4" Type="http://schemas.openxmlformats.org/officeDocument/2006/relationships/hyperlink" Target="http://www.microsoft.com/es-ar/download/details.aspx?id=30678"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504" y="1412776"/>
            <a:ext cx="8928992" cy="1656184"/>
          </a:xfrm>
        </p:spPr>
        <p:txBody>
          <a:bodyPr>
            <a:normAutofit/>
          </a:bodyPr>
          <a:lstStyle/>
          <a:p>
            <a:pPr algn="ctr"/>
            <a:r>
              <a:rPr lang="es-ES" sz="4800" dirty="0" smtClean="0"/>
              <a:t/>
            </a:r>
            <a:br>
              <a:rPr lang="es-ES" sz="4800" dirty="0" smtClean="0"/>
            </a:br>
            <a:r>
              <a:rPr lang="es-ES" sz="5400" dirty="0" smtClean="0"/>
              <a:t>Microsoft Entity Framework</a:t>
            </a:r>
            <a:endParaRPr lang="es-ES" sz="3600" dirty="0"/>
          </a:p>
        </p:txBody>
      </p:sp>
      <p:sp>
        <p:nvSpPr>
          <p:cNvPr id="3" name="2 Subtítulo"/>
          <p:cNvSpPr>
            <a:spLocks noGrp="1"/>
          </p:cNvSpPr>
          <p:nvPr>
            <p:ph type="subTitle" idx="1"/>
          </p:nvPr>
        </p:nvSpPr>
        <p:spPr>
          <a:xfrm>
            <a:off x="605736" y="3228536"/>
            <a:ext cx="7854696" cy="1064560"/>
          </a:xfrm>
        </p:spPr>
        <p:txBody>
          <a:bodyPr>
            <a:normAutofit/>
          </a:bodyPr>
          <a:lstStyle/>
          <a:p>
            <a:pPr algn="ctr"/>
            <a:r>
              <a:rPr lang="es-ES" dirty="0" smtClean="0"/>
              <a:t>Profesor: Tellechea, Juan Ignacio</a:t>
            </a:r>
          </a:p>
          <a:p>
            <a:pPr algn="ctr"/>
            <a:r>
              <a:rPr lang="es-ES" dirty="0" smtClean="0"/>
              <a:t>Mail: juani_t87@hotmail.com</a:t>
            </a:r>
            <a:endParaRPr lang="es-ES" dirty="0"/>
          </a:p>
          <a:p>
            <a:pPr algn="ctr"/>
            <a:endParaRPr lang="es-ES" dirty="0" smtClean="0"/>
          </a:p>
        </p:txBody>
      </p:sp>
    </p:spTree>
    <p:extLst>
      <p:ext uri="{BB962C8B-B14F-4D97-AF65-F5344CB8AC3E}">
        <p14:creationId xmlns:p14="http://schemas.microsoft.com/office/powerpoint/2010/main" val="207399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Ejemplo Practico</a:t>
            </a:r>
          </a:p>
          <a:p>
            <a:pPr marL="548640" lvl="2" indent="-274320">
              <a:buClr>
                <a:schemeClr val="accent3"/>
              </a:buClr>
              <a:buSzPct val="95000"/>
            </a:pPr>
            <a:r>
              <a:rPr lang="es-ES" dirty="0" smtClean="0"/>
              <a:t>Desarrollar Lista genérica con vectores, utilizando clases y métodos genéricos.</a:t>
            </a:r>
          </a:p>
          <a:p>
            <a:pPr marL="548640" lvl="2" indent="-274320">
              <a:buClr>
                <a:schemeClr val="accent3"/>
              </a:buClr>
              <a:buSzPct val="95000"/>
            </a:pPr>
            <a:r>
              <a:rPr lang="es-ES" dirty="0" smtClean="0"/>
              <a:t>Realizar una clase abstracta genérica que permita realizar operaciones CRUD.</a:t>
            </a:r>
          </a:p>
          <a:p>
            <a:pPr marL="274320" lvl="1" indent="-274320">
              <a:buClr>
                <a:schemeClr val="accent3"/>
              </a:buClr>
              <a:buSzPct val="95000"/>
            </a:pPr>
            <a:r>
              <a:rPr lang="es-ES" sz="3100" b="1" dirty="0" smtClean="0"/>
              <a:t>Preguntas</a:t>
            </a:r>
            <a:endParaRPr lang="es-ES" sz="3100" b="1" dirty="0"/>
          </a:p>
          <a:p>
            <a:pPr lvl="1"/>
            <a:r>
              <a:rPr lang="es-ES" sz="2100" dirty="0" smtClean="0"/>
              <a:t>¿Qué diferencia hay con utilizar “Object” en lugar de &lt;T&gt;?</a:t>
            </a:r>
          </a:p>
          <a:p>
            <a:pPr lvl="1"/>
            <a:r>
              <a:rPr lang="es-ES" sz="2100" dirty="0" smtClean="0"/>
              <a:t>¿Cómo haríamos si no existirían las colecciones genéricas?</a:t>
            </a:r>
          </a:p>
          <a:p>
            <a:pPr lvl="2"/>
            <a:endParaRPr lang="es-ES" dirty="0" smtClean="0"/>
          </a:p>
          <a:p>
            <a:pPr lvl="2"/>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Tree>
    <p:extLst>
      <p:ext uri="{BB962C8B-B14F-4D97-AF65-F5344CB8AC3E}">
        <p14:creationId xmlns:p14="http://schemas.microsoft.com/office/powerpoint/2010/main" val="615081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8229600" cy="4661872"/>
          </a:xfrm>
        </p:spPr>
        <p:txBody>
          <a:bodyPr>
            <a:normAutofit/>
          </a:bodyPr>
          <a:lstStyle/>
          <a:p>
            <a:pPr marL="274320" lvl="1" indent="-274320">
              <a:buClr>
                <a:schemeClr val="accent3"/>
              </a:buClr>
              <a:buSzPct val="95000"/>
            </a:pPr>
            <a:r>
              <a:rPr lang="es-ES" sz="3100" b="1" dirty="0" smtClean="0"/>
              <a:t>Métodos de extensión</a:t>
            </a:r>
          </a:p>
          <a:p>
            <a:pPr marL="548640" lvl="2" indent="-274320">
              <a:buClr>
                <a:schemeClr val="accent3"/>
              </a:buClr>
              <a:buSzPct val="95000"/>
            </a:pPr>
            <a:r>
              <a:rPr lang="es-ES" dirty="0" smtClean="0"/>
              <a:t>Cuando deseamos añadir un nuevo método a una clase existente, típicamente editamos el código fuente de la misma, si disponemos de acceso al mismo, o creamos una clase derivada y añadimos en ella el nuevo método.</a:t>
            </a:r>
          </a:p>
          <a:p>
            <a:pPr marL="548640" lvl="2" indent="-274320">
              <a:buClr>
                <a:schemeClr val="accent3"/>
              </a:buClr>
              <a:buSzPct val="95000"/>
            </a:pPr>
            <a:r>
              <a:rPr lang="es-ES" dirty="0" smtClean="0"/>
              <a:t>Cuando esto no es factible por alguna razón (por ejemplo, si es una clase de tipo </a:t>
            </a:r>
            <a:r>
              <a:rPr lang="es-ES" i="1" dirty="0" smtClean="0"/>
              <a:t>sealed o no tenemos el código fuente</a:t>
            </a:r>
            <a:r>
              <a:rPr lang="es-ES" dirty="0" smtClean="0"/>
              <a:t>), podemos recurrir a los </a:t>
            </a:r>
            <a:r>
              <a:rPr lang="es-ES" b="1" dirty="0" smtClean="0"/>
              <a:t>métodos de extensión</a:t>
            </a:r>
            <a:r>
              <a:rPr lang="es-ES" dirty="0" smtClean="0"/>
              <a:t>.</a:t>
            </a:r>
          </a:p>
          <a:p>
            <a:pPr marL="548640" lvl="2" indent="-274320">
              <a:buClr>
                <a:schemeClr val="accent3"/>
              </a:buClr>
              <a:buSzPct val="95000"/>
            </a:pPr>
            <a:r>
              <a:rPr lang="es-ES" dirty="0" smtClean="0"/>
              <a:t>Esto es una forma de agregar métodos “útiles” que no están desarrollados en una clase existente pero que están </a:t>
            </a:r>
            <a:r>
              <a:rPr lang="es-ES" u="sng" dirty="0" smtClean="0"/>
              <a:t>directamente relacionados.</a:t>
            </a:r>
            <a:r>
              <a:rPr lang="es-ES" dirty="0" smtClean="0"/>
              <a:t> </a:t>
            </a:r>
          </a:p>
          <a:p>
            <a:pPr marL="548640" lvl="2" indent="-274320">
              <a:buClr>
                <a:schemeClr val="accent3"/>
              </a:buClr>
              <a:buSzPct val="95000"/>
            </a:pPr>
            <a:r>
              <a:rPr lang="es-ES" dirty="0" smtClean="0"/>
              <a:t>No tenemos que crear una nueva clase y tampoco instanciarla para utilizar un método relacionado a una clase.</a:t>
            </a:r>
            <a:endParaRPr lang="es-ES" u="sng" dirty="0"/>
          </a:p>
          <a:p>
            <a:pPr marL="274320" lvl="1" indent="-274320">
              <a:buClr>
                <a:schemeClr val="accent3"/>
              </a:buClr>
              <a:buSzPct val="95000"/>
            </a:pPr>
            <a:endParaRPr lang="es-ES" sz="2200" dirty="0" smtClean="0"/>
          </a:p>
          <a:p>
            <a:pPr marL="274320" lvl="1"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de extensión &gt; Practica</a:t>
            </a:r>
          </a:p>
          <a:p>
            <a:pPr marL="548640" lvl="2" indent="-274320">
              <a:buClr>
                <a:schemeClr val="accent3"/>
              </a:buClr>
              <a:buSzPct val="95000"/>
            </a:pPr>
            <a:r>
              <a:rPr lang="es-ES" dirty="0" smtClean="0"/>
              <a:t>Agregar un método de extensión “Contar Palabras” a la clase “String” de .NET</a:t>
            </a:r>
          </a:p>
          <a:p>
            <a:pPr marL="548640" lvl="2" indent="-274320">
              <a:buClr>
                <a:schemeClr val="accent3"/>
              </a:buClr>
              <a:buSzPct val="95000"/>
            </a:pPr>
            <a:r>
              <a:rPr lang="es-ES" dirty="0" smtClean="0"/>
              <a:t>Agregar un método “Cifrar” a la clase String que encripte la cadena que le sea pasada.</a:t>
            </a:r>
          </a:p>
          <a:p>
            <a:pPr marL="548640" lvl="2" indent="-274320">
              <a:buClr>
                <a:schemeClr val="accent3"/>
              </a:buClr>
              <a:buSzPct val="95000"/>
            </a:pPr>
            <a:r>
              <a:rPr lang="es-ES" dirty="0" smtClean="0"/>
              <a:t>Agregar un método para concatenar diferentes cadenas.</a:t>
            </a:r>
          </a:p>
          <a:p>
            <a:pPr marL="548640" lvl="2"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de extensión &gt; Ejemplo</a:t>
            </a:r>
          </a:p>
          <a:p>
            <a:pPr marL="548640" lvl="2"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pic>
        <p:nvPicPr>
          <p:cNvPr id="2051" name="Picture 3"/>
          <p:cNvPicPr>
            <a:picLocks noChangeAspect="1" noChangeArrowheads="1"/>
          </p:cNvPicPr>
          <p:nvPr/>
        </p:nvPicPr>
        <p:blipFill>
          <a:blip r:embed="rId2" cstate="print"/>
          <a:srcRect/>
          <a:stretch>
            <a:fillRect/>
          </a:stretch>
        </p:blipFill>
        <p:spPr bwMode="auto">
          <a:xfrm>
            <a:off x="1979712" y="2564904"/>
            <a:ext cx="4824536" cy="1584176"/>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997918" y="4293096"/>
            <a:ext cx="6390506" cy="2232248"/>
          </a:xfrm>
          <a:prstGeom prst="rect">
            <a:avLst/>
          </a:prstGeom>
          <a:noFill/>
          <a:ln w="9525">
            <a:noFill/>
            <a:miter lim="800000"/>
            <a:headEnd/>
            <a:tailEnd/>
          </a:ln>
        </p:spPr>
      </p:pic>
      <p:sp>
        <p:nvSpPr>
          <p:cNvPr id="9" name="TextBox 8"/>
          <p:cNvSpPr txBox="1"/>
          <p:nvPr/>
        </p:nvSpPr>
        <p:spPr>
          <a:xfrm>
            <a:off x="683568" y="3284984"/>
            <a:ext cx="1243482" cy="369332"/>
          </a:xfrm>
          <a:prstGeom prst="rect">
            <a:avLst/>
          </a:prstGeom>
          <a:noFill/>
        </p:spPr>
        <p:txBody>
          <a:bodyPr wrap="none" rtlCol="0">
            <a:spAutoFit/>
          </a:bodyPr>
          <a:lstStyle/>
          <a:p>
            <a:r>
              <a:rPr lang="en-US" dirty="0" smtClean="0"/>
              <a:t>Definición</a:t>
            </a:r>
            <a:endParaRPr lang="en-US" dirty="0"/>
          </a:p>
        </p:txBody>
      </p:sp>
      <p:sp>
        <p:nvSpPr>
          <p:cNvPr id="10" name="TextBox 9"/>
          <p:cNvSpPr txBox="1"/>
          <p:nvPr/>
        </p:nvSpPr>
        <p:spPr>
          <a:xfrm>
            <a:off x="1259632" y="5301208"/>
            <a:ext cx="569708" cy="369332"/>
          </a:xfrm>
          <a:prstGeom prst="rect">
            <a:avLst/>
          </a:prstGeom>
          <a:noFill/>
        </p:spPr>
        <p:txBody>
          <a:bodyPr wrap="none" rtlCol="0">
            <a:spAutoFit/>
          </a:bodyPr>
          <a:lstStyle/>
          <a:p>
            <a:r>
              <a:rPr lang="en-US" dirty="0" smtClean="0"/>
              <a:t>Uso</a:t>
            </a:r>
            <a:endParaRPr lang="en-U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de extensión &gt; Comentarios</a:t>
            </a:r>
          </a:p>
          <a:p>
            <a:pPr marL="548640" lvl="2" indent="-274320">
              <a:buClr>
                <a:schemeClr val="accent3"/>
              </a:buClr>
              <a:buSzPct val="95000"/>
            </a:pPr>
            <a:r>
              <a:rPr lang="es-ES" b="1" dirty="0" smtClean="0"/>
              <a:t>Tienen el mismo aspecto que los métodos estáticos</a:t>
            </a:r>
            <a:r>
              <a:rPr lang="es-ES" dirty="0" smtClean="0"/>
              <a:t>, con la diferencia de que su primer argumento lleva antepuesta la palabra clave this (que en este contexto no tiene nada que ver con el this que habitualmente utilizamos).</a:t>
            </a:r>
          </a:p>
          <a:p>
            <a:pPr marL="548640" lvl="2" indent="-274320">
              <a:buClr>
                <a:schemeClr val="accent3"/>
              </a:buClr>
              <a:buSzPct val="95000"/>
            </a:pPr>
            <a:r>
              <a:rPr lang="es-ES" dirty="0" smtClean="0"/>
              <a:t>A la hora de llamar al método, no escribimos ese argumento. En su lugar, el compilador toma la instancia del objeto sobre la que estamos llamando al método.</a:t>
            </a:r>
          </a:p>
          <a:p>
            <a:pPr marL="548640" lvl="2" indent="-274320">
              <a:buClr>
                <a:schemeClr val="accent3"/>
              </a:buClr>
              <a:buSzPct val="95000"/>
            </a:pPr>
            <a:r>
              <a:rPr lang="es-ES" dirty="0" smtClean="0"/>
              <a:t>Es un mecanismo utilizado por ejemplo en Linq (System.Linq), con los métodos extendidos de la interfaz </a:t>
            </a:r>
            <a:r>
              <a:rPr lang="es-ES" b="1" dirty="0" smtClean="0"/>
              <a:t>IEnumerable</a:t>
            </a:r>
            <a:r>
              <a:rPr lang="es-ES" dirty="0" smtClean="0"/>
              <a:t> como:  </a:t>
            </a:r>
          </a:p>
          <a:p>
            <a:pPr marL="822960" lvl="3" indent="-274320">
              <a:buSzPct val="95000"/>
            </a:pPr>
            <a:r>
              <a:rPr lang="es-ES" sz="2100" dirty="0" smtClean="0"/>
              <a:t>GroupBy, OrderBy, Average, Select, Where.</a:t>
            </a:r>
          </a:p>
          <a:p>
            <a:pPr marL="274320" lvl="1"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de extensión &gt; Comentarios</a:t>
            </a:r>
          </a:p>
          <a:p>
            <a:pPr marL="548640" lvl="2" indent="-274320">
              <a:buClr>
                <a:schemeClr val="accent3"/>
              </a:buClr>
              <a:buSzPct val="95000"/>
            </a:pPr>
            <a:r>
              <a:rPr lang="es-ES" dirty="0" smtClean="0"/>
              <a:t>Se trata de un método estático definido dentro de una clase estática. </a:t>
            </a:r>
            <a:r>
              <a:rPr lang="es-ES" b="1" dirty="0" smtClean="0"/>
              <a:t>Para que funcione el método de extensión es obligatorio que tanto el método como la clase sean static.</a:t>
            </a:r>
          </a:p>
          <a:p>
            <a:pPr marL="548640" lvl="2" indent="-274320">
              <a:buClr>
                <a:schemeClr val="accent3"/>
              </a:buClr>
              <a:buSzPct val="95000"/>
            </a:pPr>
            <a:r>
              <a:rPr lang="es-ES" dirty="0" smtClean="0"/>
              <a:t>Para llamar al método, lo invocamos desde cualquier cadena, como si el método formase parte de la clase String (el tipo de argumento que va detrás del this en la declaración).</a:t>
            </a:r>
          </a:p>
          <a:p>
            <a:pPr marL="548640" lvl="2" indent="-274320">
              <a:buClr>
                <a:schemeClr val="accent3"/>
              </a:buClr>
              <a:buSzPct val="95000"/>
            </a:pPr>
            <a:endParaRPr lang="es-ES" sz="2200" dirty="0" smtClean="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Métodos de extensión &gt; Comentarios</a:t>
            </a:r>
          </a:p>
          <a:p>
            <a:pPr lvl="1" fontAlgn="base"/>
            <a:r>
              <a:rPr lang="es-ES" sz="2100" dirty="0" smtClean="0"/>
              <a:t>No solo se pueden generar métodos de extensión sobre una clase, sino también sobre una interfaz. De esta manera, todas las demás clases que hereden de esa clase, o que implementen esa interfaz, recibirán el método de extensión.</a:t>
            </a:r>
          </a:p>
          <a:p>
            <a:pPr lvl="1" fontAlgn="base"/>
            <a:r>
              <a:rPr lang="es-ES" sz="2100" dirty="0" smtClean="0"/>
              <a:t>Los métodos de extensión también pueden ser genéricos</a:t>
            </a:r>
          </a:p>
          <a:p>
            <a:pPr marL="548640" lvl="2" indent="-274320">
              <a:buClr>
                <a:schemeClr val="accent3"/>
              </a:buClr>
              <a:buSzPct val="95000"/>
            </a:pPr>
            <a:endParaRPr lang="es-ES" sz="2200" dirty="0" smtClean="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Clases Parciales</a:t>
            </a:r>
          </a:p>
          <a:p>
            <a:pPr lvl="1" fontAlgn="base"/>
            <a:r>
              <a:rPr lang="es-ES" sz="2100" dirty="0" smtClean="0"/>
              <a:t>Es posible dividir la definición de una clase, struct, interfaz o método en dos o mas archivos de código fuente.</a:t>
            </a:r>
          </a:p>
          <a:p>
            <a:pPr lvl="1" fontAlgn="base"/>
            <a:r>
              <a:rPr lang="es-ES" sz="2100" dirty="0" smtClean="0"/>
              <a:t>Cada archivo de código fuente  contiene una sección de la definición de tipos o métodos, y todas las partes se combinan cuando se compila la aplicación.</a:t>
            </a:r>
          </a:p>
          <a:p>
            <a:pPr lvl="1" fontAlgn="base"/>
            <a:r>
              <a:rPr lang="es-ES" sz="2100" dirty="0" smtClean="0"/>
              <a:t>Son usadas para facilitar el trabajo colaborativo sobre una misma clase y además para facilitar comprensión y el mantenimiento de clases complejas.</a:t>
            </a:r>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Clases Parciales</a:t>
            </a:r>
          </a:p>
          <a:p>
            <a:pPr lvl="1" fontAlgn="base"/>
            <a:r>
              <a:rPr lang="es-ES" sz="2100" dirty="0" smtClean="0"/>
              <a:t>Dos “Clases Parciales” son dos clases de un mismo proyecto, que tienen el mismo nombre, que están en el mismo Namespace y que han sido definidas con la palabra clave “partial”.</a:t>
            </a:r>
          </a:p>
          <a:p>
            <a:pPr lvl="1" fontAlgn="base"/>
            <a:r>
              <a:rPr lang="es-ES" sz="2100" b="1" dirty="0" smtClean="0"/>
              <a:t>Son usadas por ejemplo en:</a:t>
            </a:r>
          </a:p>
          <a:p>
            <a:pPr lvl="2" fontAlgn="base"/>
            <a:r>
              <a:rPr lang="es-ES" dirty="0" smtClean="0"/>
              <a:t>Clases autogeneradas para dividir  código propio del fwk de lógica de negocios. </a:t>
            </a:r>
          </a:p>
          <a:p>
            <a:pPr lvl="3" fontAlgn="base"/>
            <a:r>
              <a:rPr lang="es-ES" sz="2100" dirty="0" smtClean="0"/>
              <a:t>Ej.: Entity Fwk, ASP.NET, Winforms</a:t>
            </a:r>
          </a:p>
          <a:p>
            <a:pPr lvl="2" fontAlgn="base"/>
            <a:endParaRPr lang="es-ES" dirty="0" smtClean="0"/>
          </a:p>
          <a:p>
            <a:pPr marL="548640" lvl="2" indent="-274320">
              <a:buClr>
                <a:schemeClr val="accent3"/>
              </a:buClr>
              <a:buSzPct val="95000"/>
              <a:buNone/>
            </a:pPr>
            <a:endParaRPr lang="es-ES" sz="2200" dirty="0" smtClean="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Clases Parciales &gt; Consideraciones</a:t>
            </a:r>
          </a:p>
          <a:p>
            <a:pPr lvl="1" fontAlgn="base"/>
            <a:r>
              <a:rPr lang="es-ES" sz="2100" dirty="0" smtClean="0"/>
              <a:t>Los atributos y métodos de la clase serán la combinación de los definidos en cada una de las partes.</a:t>
            </a:r>
          </a:p>
          <a:p>
            <a:pPr lvl="1" fontAlgn="base"/>
            <a:r>
              <a:rPr lang="es-ES" sz="2100" dirty="0" smtClean="0"/>
              <a:t>El tipo base de los distintos fragmentos debe ser el mismo, o aparecer sólo en una de las declaraciones parciales.</a:t>
            </a:r>
          </a:p>
          <a:p>
            <a:pPr lvl="1" fontAlgn="base"/>
            <a:r>
              <a:rPr lang="es-ES" sz="2100" dirty="0" smtClean="0"/>
              <a:t>Si se trata de una clase genérica, los parámetros deben coincidir en todas las partes.</a:t>
            </a:r>
          </a:p>
          <a:p>
            <a:pPr lvl="1" fontAlgn="base"/>
            <a:r>
              <a:rPr lang="es-ES" sz="2100" dirty="0" smtClean="0"/>
              <a:t>Deben poseer todas las “partes” el mismo tipo de modificador de acceso.</a:t>
            </a:r>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1844824"/>
            <a:ext cx="8928992" cy="1656184"/>
          </a:xfrm>
        </p:spPr>
        <p:txBody>
          <a:bodyPr>
            <a:normAutofit fontScale="90000"/>
          </a:bodyPr>
          <a:lstStyle/>
          <a:p>
            <a:pPr algn="ctr"/>
            <a:r>
              <a:rPr lang="es-ES" sz="4800" dirty="0" smtClean="0"/>
              <a:t/>
            </a:r>
            <a:br>
              <a:rPr lang="es-ES" sz="4800" dirty="0" smtClean="0"/>
            </a:br>
            <a:r>
              <a:rPr lang="es-ES" sz="9800" dirty="0" smtClean="0"/>
              <a:t>Clase 1</a:t>
            </a:r>
            <a:endParaRPr lang="es-ES" sz="8900" dirty="0"/>
          </a:p>
        </p:txBody>
      </p:sp>
      <p:sp>
        <p:nvSpPr>
          <p:cNvPr id="3" name="2 Subtítulo"/>
          <p:cNvSpPr>
            <a:spLocks noGrp="1"/>
          </p:cNvSpPr>
          <p:nvPr>
            <p:ph type="subTitle" idx="1"/>
          </p:nvPr>
        </p:nvSpPr>
        <p:spPr>
          <a:xfrm>
            <a:off x="683568" y="3501008"/>
            <a:ext cx="7854696" cy="1064560"/>
          </a:xfrm>
        </p:spPr>
        <p:txBody>
          <a:bodyPr>
            <a:normAutofit/>
          </a:bodyPr>
          <a:lstStyle/>
          <a:p>
            <a:pPr algn="ctr"/>
            <a:r>
              <a:rPr lang="es-ES" dirty="0" smtClean="0"/>
              <a:t>Utilización de Clases  y Métodos Genéricos</a:t>
            </a:r>
          </a:p>
        </p:txBody>
      </p:sp>
    </p:spTree>
    <p:extLst>
      <p:ext uri="{BB962C8B-B14F-4D97-AF65-F5344CB8AC3E}">
        <p14:creationId xmlns:p14="http://schemas.microsoft.com/office/powerpoint/2010/main" val="1323702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Inicializadores de Objetos y colección</a:t>
            </a:r>
          </a:p>
          <a:p>
            <a:pPr marL="548640" lvl="2" indent="-274320">
              <a:buClr>
                <a:schemeClr val="accent3"/>
              </a:buClr>
              <a:buSzPct val="95000"/>
            </a:pPr>
            <a:r>
              <a:rPr lang="es-ES" dirty="0" smtClean="0"/>
              <a:t>Permiten asignar valores a campo o propiedad (accesible) en el momento de su creación sin tener que invocar un constructor seguido de líneas de instrucciones de asignaciones.</a:t>
            </a:r>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1172723" y="3987725"/>
            <a:ext cx="7023948" cy="1186805"/>
          </a:xfrm>
          <a:prstGeom prst="rect">
            <a:avLst/>
          </a:prstGeom>
          <a:noFill/>
          <a:ln w="9525">
            <a:noFill/>
            <a:miter lim="800000"/>
            <a:headEnd/>
            <a:tailEnd/>
          </a:ln>
        </p:spPr>
      </p:pic>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Inicializadores de Objetos y colección</a:t>
            </a:r>
          </a:p>
          <a:p>
            <a:pPr marL="548640" lvl="2" indent="-274320">
              <a:buClr>
                <a:schemeClr val="accent3"/>
              </a:buClr>
              <a:buSzPct val="95000"/>
            </a:pPr>
            <a:r>
              <a:rPr lang="es-ES" dirty="0" smtClean="0"/>
              <a:t>Aunque los inicializadores de objeto se pueden usar en cualquier contexto, son especialmente útiles en las expresiones de consulta LINQ.</a:t>
            </a:r>
          </a:p>
          <a:p>
            <a:pPr marL="548640" lvl="2" indent="-274320">
              <a:buClr>
                <a:schemeClr val="accent3"/>
              </a:buClr>
              <a:buSzPct val="95000"/>
            </a:pPr>
            <a:r>
              <a:rPr lang="es-ES" dirty="0" smtClean="0"/>
              <a:t>Las expresiones de consulta usan con frecuencia </a:t>
            </a:r>
            <a:r>
              <a:rPr lang="es-ES" dirty="0" smtClean="0">
                <a:hlinkClick r:id="rId2"/>
              </a:rPr>
              <a:t>tipos anónimos</a:t>
            </a:r>
            <a:r>
              <a:rPr lang="es-ES" dirty="0" smtClean="0"/>
              <a:t>, que solo se pueden inicializar con un inicializador de objeto, como se muestra en la siguiente declaración.</a:t>
            </a: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Inicializadores de Objetos y colección</a:t>
            </a:r>
          </a:p>
          <a:p>
            <a:pPr marL="548640" lvl="2" indent="-274320">
              <a:buClr>
                <a:schemeClr val="accent3"/>
              </a:buClr>
              <a:buSzPct val="95000"/>
            </a:pPr>
            <a:r>
              <a:rPr lang="es-ES" sz="2400" b="1" dirty="0" smtClean="0"/>
              <a:t>Ejemplo practico</a:t>
            </a:r>
          </a:p>
          <a:p>
            <a:pPr marL="822960" lvl="3" indent="-274320">
              <a:buSzPct val="95000"/>
            </a:pPr>
            <a:r>
              <a:rPr lang="es-ES" sz="2100" dirty="0" smtClean="0"/>
              <a:t>Crear Clase Persona que contenga atributos “Id” y descripción.</a:t>
            </a:r>
          </a:p>
          <a:p>
            <a:pPr marL="822960" lvl="3" indent="-274320">
              <a:buSzPct val="95000"/>
            </a:pPr>
            <a:r>
              <a:rPr lang="es-ES" sz="2100" dirty="0" smtClean="0"/>
              <a:t>Crear una colección List&lt;Persona&gt;.</a:t>
            </a:r>
          </a:p>
          <a:p>
            <a:pPr marL="822960" lvl="3" indent="-274320">
              <a:buSzPct val="95000"/>
            </a:pPr>
            <a:r>
              <a:rPr lang="es-ES" sz="2100" dirty="0" smtClean="0"/>
              <a:t>Comparar forma tradicional de agregado de objetos a la colección contra la forma que hemos aprendido.</a:t>
            </a:r>
            <a:endParaRPr lang="es-ES" sz="2100"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Tree>
    <p:extLst>
      <p:ext uri="{BB962C8B-B14F-4D97-AF65-F5344CB8AC3E}">
        <p14:creationId xmlns:p14="http://schemas.microsoft.com/office/powerpoint/2010/main" val="599106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Inferencia de tipos</a:t>
            </a:r>
          </a:p>
          <a:p>
            <a:pPr marL="548640" lvl="2" indent="-274320">
              <a:buClr>
                <a:schemeClr val="accent3"/>
              </a:buClr>
              <a:buSzPct val="95000"/>
            </a:pPr>
            <a:r>
              <a:rPr lang="es-ES" dirty="0" smtClean="0"/>
              <a:t>Permite definir variables sin declarar su tipo.</a:t>
            </a:r>
          </a:p>
          <a:p>
            <a:pPr marL="548640" lvl="2" indent="-274320">
              <a:buClr>
                <a:schemeClr val="accent3"/>
              </a:buClr>
              <a:buSzPct val="95000"/>
            </a:pPr>
            <a:r>
              <a:rPr lang="es-ES" dirty="0" smtClean="0"/>
              <a:t>Permite el uso de objetos dinámicos sin necesidad de definir una clase previamente.</a:t>
            </a:r>
          </a:p>
          <a:p>
            <a:pPr marL="548640" lvl="2" indent="-274320">
              <a:buClr>
                <a:schemeClr val="accent3"/>
              </a:buClr>
              <a:buSzPct val="95000"/>
            </a:pPr>
            <a:r>
              <a:rPr lang="es-ES" dirty="0" smtClean="0"/>
              <a:t>Es utilizado generalmente con Tipos Anónimos.</a:t>
            </a:r>
          </a:p>
          <a:p>
            <a:pPr marL="548640" lvl="2" indent="-274320">
              <a:buClr>
                <a:schemeClr val="accent3"/>
              </a:buClr>
              <a:buSzPct val="95000"/>
            </a:pPr>
            <a:endParaRPr lang="es-ES" b="1" dirty="0" smtClean="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Tree>
    <p:extLst>
      <p:ext uri="{BB962C8B-B14F-4D97-AF65-F5344CB8AC3E}">
        <p14:creationId xmlns:p14="http://schemas.microsoft.com/office/powerpoint/2010/main" val="3277924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Inferencia de tipos</a:t>
            </a:r>
          </a:p>
          <a:p>
            <a:pPr marL="548640" lvl="2" indent="-274320">
              <a:buClr>
                <a:schemeClr val="accent3"/>
              </a:buClr>
              <a:buSzPct val="95000"/>
            </a:pPr>
            <a:r>
              <a:rPr lang="es-ES" b="1" dirty="0" smtClean="0"/>
              <a:t>Ej. Inferencia de una variable “String”</a:t>
            </a:r>
            <a:endParaRPr lang="es-ES" dirty="0"/>
          </a:p>
          <a:p>
            <a:endParaRPr lang="es-ES" b="1" dirty="0" smtClean="0"/>
          </a:p>
          <a:p>
            <a:pPr lvl="2"/>
            <a:endParaRPr lang="es-ES" dirty="0" smtClean="0"/>
          </a:p>
          <a:p>
            <a:pPr lvl="1"/>
            <a:endParaRPr lang="es-ES" dirty="0" smtClean="0"/>
          </a:p>
          <a:p>
            <a:pPr lvl="1"/>
            <a:endParaRPr lang="es-ES" dirty="0"/>
          </a:p>
          <a:p>
            <a:pPr lvl="1"/>
            <a:endParaRPr lang="es-ES" dirty="0" smtClean="0"/>
          </a:p>
          <a:p>
            <a:pPr lvl="1"/>
            <a:r>
              <a:rPr lang="es-ES" b="1" dirty="0" smtClean="0"/>
              <a:t>Preguntas</a:t>
            </a:r>
            <a:endParaRPr lang="es-ES" dirty="0"/>
          </a:p>
          <a:p>
            <a:pPr lvl="2"/>
            <a:r>
              <a:rPr lang="es-ES" sz="2000" dirty="0" smtClean="0"/>
              <a:t>¿Qué diferencía hay entre las siguientes declaraciones?</a:t>
            </a:r>
          </a:p>
          <a:p>
            <a:pPr lvl="3"/>
            <a:r>
              <a:rPr lang="es-ES" sz="1600" i="1" dirty="0" smtClean="0"/>
              <a:t>Var miVariable = “Hola” // Object miVariable = “Hola”</a:t>
            </a:r>
          </a:p>
          <a:p>
            <a:pPr lvl="3"/>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pic>
        <p:nvPicPr>
          <p:cNvPr id="1028" name="Picture 4"/>
          <p:cNvPicPr>
            <a:picLocks noChangeAspect="1" noChangeArrowheads="1"/>
          </p:cNvPicPr>
          <p:nvPr/>
        </p:nvPicPr>
        <p:blipFill>
          <a:blip r:embed="rId2" cstate="print"/>
          <a:srcRect/>
          <a:stretch>
            <a:fillRect/>
          </a:stretch>
        </p:blipFill>
        <p:spPr bwMode="auto">
          <a:xfrm>
            <a:off x="1453071" y="3284984"/>
            <a:ext cx="6163191" cy="1728192"/>
          </a:xfrm>
          <a:prstGeom prst="rect">
            <a:avLst/>
          </a:prstGeom>
          <a:noFill/>
          <a:ln w="9525">
            <a:noFill/>
            <a:miter lim="800000"/>
            <a:headEnd/>
            <a:tailEnd/>
          </a:ln>
        </p:spPr>
      </p:pic>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a:xfrm>
            <a:off x="457200" y="1935480"/>
            <a:ext cx="7715200" cy="4389120"/>
          </a:xfrm>
        </p:spPr>
        <p:txBody>
          <a:bodyPr>
            <a:normAutofit/>
          </a:bodyPr>
          <a:lstStyle/>
          <a:p>
            <a:pPr marL="274320" lvl="1" indent="-274320">
              <a:buClr>
                <a:schemeClr val="accent3"/>
              </a:buClr>
              <a:buSzPct val="95000"/>
            </a:pPr>
            <a:r>
              <a:rPr lang="es-ES" sz="3100" b="1" dirty="0" smtClean="0"/>
              <a:t>Tipos anónimos</a:t>
            </a:r>
          </a:p>
          <a:p>
            <a:pPr marL="548640" lvl="2" indent="-274320">
              <a:buClr>
                <a:schemeClr val="accent3"/>
              </a:buClr>
              <a:buSzPct val="95000"/>
            </a:pPr>
            <a:r>
              <a:rPr lang="es-ES" dirty="0" smtClean="0"/>
              <a:t>Encapsulan un conjunto de </a:t>
            </a:r>
            <a:r>
              <a:rPr lang="es-ES" u="sng" dirty="0" smtClean="0"/>
              <a:t>propiedades</a:t>
            </a:r>
            <a:r>
              <a:rPr lang="es-ES" dirty="0" smtClean="0"/>
              <a:t> de solo lectura en un único objeto sin tener que definir antes un tipo explicito.</a:t>
            </a:r>
          </a:p>
          <a:p>
            <a:pPr marL="548640" lvl="2" indent="-274320">
              <a:buClr>
                <a:schemeClr val="accent3"/>
              </a:buClr>
              <a:buSzPct val="95000"/>
            </a:pPr>
            <a:r>
              <a:rPr lang="es-ES" dirty="0" smtClean="0"/>
              <a:t>El compilador  genera el nombre de tipo y no está disponible en el nivel de código fuente. El compilador deduce el tipo de cada propiedad.</a:t>
            </a:r>
          </a:p>
          <a:p>
            <a:pPr marL="548640" lvl="2" indent="-274320">
              <a:buClr>
                <a:schemeClr val="accent3"/>
              </a:buClr>
              <a:buSzPct val="95000"/>
            </a:pPr>
            <a:r>
              <a:rPr lang="es-ES" dirty="0" smtClean="0"/>
              <a:t>Ej.. de uso con inicializadores de objetos:</a:t>
            </a: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pic>
        <p:nvPicPr>
          <p:cNvPr id="3076" name="Picture 4"/>
          <p:cNvPicPr>
            <a:picLocks noChangeAspect="1" noChangeArrowheads="1"/>
          </p:cNvPicPr>
          <p:nvPr/>
        </p:nvPicPr>
        <p:blipFill>
          <a:blip r:embed="rId2" cstate="print"/>
          <a:srcRect/>
          <a:stretch>
            <a:fillRect/>
          </a:stretch>
        </p:blipFill>
        <p:spPr bwMode="auto">
          <a:xfrm>
            <a:off x="1638809" y="4725144"/>
            <a:ext cx="5832648" cy="1882916"/>
          </a:xfrm>
          <a:prstGeom prst="rect">
            <a:avLst/>
          </a:prstGeom>
          <a:noFill/>
          <a:ln w="9525">
            <a:noFill/>
            <a:miter lim="800000"/>
            <a:headEnd/>
            <a:tailEnd/>
          </a:ln>
        </p:spPr>
      </p:pic>
    </p:spTree>
    <p:extLst>
      <p:ext uri="{BB962C8B-B14F-4D97-AF65-F5344CB8AC3E}">
        <p14:creationId xmlns:p14="http://schemas.microsoft.com/office/powerpoint/2010/main" val="2272738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996952"/>
            <a:ext cx="8229600" cy="1143000"/>
          </a:xfrm>
        </p:spPr>
        <p:txBody>
          <a:bodyPr>
            <a:normAutofit fontScale="90000"/>
          </a:bodyPr>
          <a:lstStyle/>
          <a:p>
            <a:pPr algn="ctr"/>
            <a:r>
              <a:rPr lang="es-ES" b="1" dirty="0" smtClean="0"/>
              <a:t>Fin de Clase 1</a:t>
            </a:r>
            <a:br>
              <a:rPr lang="es-ES" b="1" dirty="0" smtClean="0"/>
            </a:br>
            <a:r>
              <a:rPr lang="es-ES" b="1" dirty="0" smtClean="0"/>
              <a:t/>
            </a:r>
            <a:br>
              <a:rPr lang="es-ES" b="1" dirty="0" smtClean="0"/>
            </a:br>
            <a:r>
              <a:rPr lang="es-ES" b="1" dirty="0" smtClean="0"/>
              <a:t>¿Preguntas?</a:t>
            </a:r>
            <a:endParaRPr lang="es-ES" b="1"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srgbClr val="04617B">
                    <a:shade val="90000"/>
                  </a:srgbClr>
                </a:solidFill>
              </a:rPr>
              <a:pPr/>
              <a:t>26</a:t>
            </a:fld>
            <a:endParaRPr lang="es-ES" dirty="0">
              <a:solidFill>
                <a:srgbClr val="04617B">
                  <a:shade val="90000"/>
                </a:srgb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077072"/>
            <a:ext cx="3005336" cy="221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656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1844824"/>
            <a:ext cx="8928992" cy="1656184"/>
          </a:xfrm>
        </p:spPr>
        <p:txBody>
          <a:bodyPr>
            <a:normAutofit fontScale="90000"/>
          </a:bodyPr>
          <a:lstStyle/>
          <a:p>
            <a:pPr algn="ctr"/>
            <a:r>
              <a:rPr lang="es-ES" sz="4800" dirty="0" smtClean="0"/>
              <a:t/>
            </a:r>
            <a:br>
              <a:rPr lang="es-ES" sz="4800" dirty="0" smtClean="0"/>
            </a:br>
            <a:r>
              <a:rPr lang="es-ES" sz="9800" dirty="0" smtClean="0"/>
              <a:t>Clase 2</a:t>
            </a:r>
            <a:endParaRPr lang="es-ES" sz="8900" dirty="0"/>
          </a:p>
        </p:txBody>
      </p:sp>
      <p:sp>
        <p:nvSpPr>
          <p:cNvPr id="3" name="2 Subtítulo"/>
          <p:cNvSpPr>
            <a:spLocks noGrp="1"/>
          </p:cNvSpPr>
          <p:nvPr>
            <p:ph type="subTitle" idx="1"/>
          </p:nvPr>
        </p:nvSpPr>
        <p:spPr>
          <a:xfrm>
            <a:off x="251520" y="3501008"/>
            <a:ext cx="8640960" cy="1064560"/>
          </a:xfrm>
        </p:spPr>
        <p:txBody>
          <a:bodyPr>
            <a:normAutofit/>
          </a:bodyPr>
          <a:lstStyle/>
          <a:p>
            <a:pPr algn="ctr"/>
            <a:r>
              <a:rPr lang="es-ES" b="1" dirty="0" smtClean="0"/>
              <a:t>Delegados / Métodos anónimos / Expresiones Lambda</a:t>
            </a:r>
          </a:p>
        </p:txBody>
      </p:sp>
      <p:pic>
        <p:nvPicPr>
          <p:cNvPr id="5122" name="Picture 2" descr="C:\Users\Juani\Desktop\banner-educacion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157192"/>
            <a:ext cx="561662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83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Temario Clase 2</a:t>
            </a:r>
            <a:endParaRPr lang="es-ES" b="1" dirty="0"/>
          </a:p>
        </p:txBody>
      </p:sp>
      <p:sp>
        <p:nvSpPr>
          <p:cNvPr id="3" name="2 Marcador de contenido"/>
          <p:cNvSpPr>
            <a:spLocks noGrp="1"/>
          </p:cNvSpPr>
          <p:nvPr>
            <p:ph idx="1"/>
          </p:nvPr>
        </p:nvSpPr>
        <p:spPr/>
        <p:txBody>
          <a:bodyPr>
            <a:normAutofit/>
          </a:bodyPr>
          <a:lstStyle/>
          <a:p>
            <a:r>
              <a:rPr lang="es-ES" sz="3100" b="1" dirty="0" smtClean="0"/>
              <a:t>Repaso clase anterior</a:t>
            </a:r>
          </a:p>
          <a:p>
            <a:r>
              <a:rPr lang="es-ES" sz="3100" b="1" dirty="0" smtClean="0"/>
              <a:t>El uso de los tipos Delegados</a:t>
            </a:r>
          </a:p>
          <a:p>
            <a:r>
              <a:rPr lang="es-ES" sz="3100" b="1" dirty="0" smtClean="0"/>
              <a:t>La asignación de nuevos elementos a variables.</a:t>
            </a:r>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3040" y="3918545"/>
            <a:ext cx="28194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826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Repaso Clase anterior</a:t>
            </a:r>
          </a:p>
          <a:p>
            <a:pPr marL="548640" lvl="2" indent="-274320">
              <a:buClr>
                <a:schemeClr val="accent3"/>
              </a:buClr>
              <a:buSzPct val="95000"/>
            </a:pPr>
            <a:r>
              <a:rPr lang="es-ES" dirty="0" smtClean="0"/>
              <a:t>Clases genéricas</a:t>
            </a:r>
          </a:p>
          <a:p>
            <a:pPr marL="822960" lvl="3" indent="-274320">
              <a:buSzPct val="95000"/>
            </a:pPr>
            <a:r>
              <a:rPr lang="es-ES" sz="2100" dirty="0" smtClean="0"/>
              <a:t>ObjectList vs Generic List&lt;T&gt;</a:t>
            </a:r>
          </a:p>
          <a:p>
            <a:pPr marL="822960" lvl="3" indent="-274320">
              <a:buSzPct val="95000"/>
            </a:pPr>
            <a:r>
              <a:rPr lang="es-ES" sz="2100" dirty="0" smtClean="0"/>
              <a:t>AbstractHandler con mas de un parámetro genérico.</a:t>
            </a:r>
          </a:p>
          <a:p>
            <a:pPr marL="822960" lvl="3" indent="-274320">
              <a:buSzPct val="95000"/>
            </a:pPr>
            <a:r>
              <a:rPr lang="es-ES" sz="2100" dirty="0" smtClean="0"/>
              <a:t>Restringir alguno de los parámetros una interfaz o clase base.</a:t>
            </a:r>
          </a:p>
          <a:p>
            <a:pPr marL="548640" lvl="2" indent="-274320">
              <a:buClr>
                <a:schemeClr val="accent3"/>
              </a:buClr>
              <a:buSzPct val="95000"/>
            </a:pPr>
            <a:r>
              <a:rPr lang="es-ES" dirty="0" smtClean="0"/>
              <a:t>Clases y métodos parciales</a:t>
            </a:r>
          </a:p>
          <a:p>
            <a:pPr marL="548640" lvl="2" indent="-274320">
              <a:buClr>
                <a:schemeClr val="accent3"/>
              </a:buClr>
              <a:buSzPct val="95000"/>
            </a:pPr>
            <a:r>
              <a:rPr lang="es-ES" dirty="0" smtClean="0"/>
              <a:t>Métodos de extensión</a:t>
            </a:r>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088" y="4422601"/>
            <a:ext cx="28194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s-ES" b="1" dirty="0" smtClean="0"/>
              <a:t>Temario Clase 1</a:t>
            </a:r>
            <a:endParaRPr lang="es-ES" b="1" dirty="0"/>
          </a:p>
        </p:txBody>
      </p:sp>
      <p:sp>
        <p:nvSpPr>
          <p:cNvPr id="3" name="2 Marcador de contenido"/>
          <p:cNvSpPr>
            <a:spLocks noGrp="1"/>
          </p:cNvSpPr>
          <p:nvPr>
            <p:ph idx="1"/>
          </p:nvPr>
        </p:nvSpPr>
        <p:spPr/>
        <p:txBody>
          <a:bodyPr>
            <a:normAutofit/>
          </a:bodyPr>
          <a:lstStyle/>
          <a:p>
            <a:r>
              <a:rPr lang="es-ES" b="1" dirty="0" smtClean="0"/>
              <a:t>Introducción</a:t>
            </a:r>
          </a:p>
          <a:p>
            <a:r>
              <a:rPr lang="es-ES" b="1" dirty="0" smtClean="0"/>
              <a:t>Objetivos del curso</a:t>
            </a:r>
          </a:p>
          <a:p>
            <a:r>
              <a:rPr lang="es-ES" b="1" dirty="0" smtClean="0"/>
              <a:t>Clases y métodos genéricos</a:t>
            </a:r>
          </a:p>
          <a:p>
            <a:r>
              <a:rPr lang="es-ES" b="1" dirty="0" smtClean="0"/>
              <a:t>Inferencia de tipos de datos definidos por el usuario</a:t>
            </a:r>
          </a:p>
          <a:p>
            <a:r>
              <a:rPr lang="es-ES" b="1" dirty="0" smtClean="0"/>
              <a:t>Extensibilidad de .NET Framework</a:t>
            </a:r>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Tree>
    <p:extLst>
      <p:ext uri="{BB962C8B-B14F-4D97-AF65-F5344CB8AC3E}">
        <p14:creationId xmlns:p14="http://schemas.microsoft.com/office/powerpoint/2010/main" val="2997606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a:t>
            </a:r>
          </a:p>
          <a:p>
            <a:pPr marL="548640" lvl="2" indent="-274320">
              <a:buClr>
                <a:schemeClr val="accent3"/>
              </a:buClr>
              <a:buSzPct val="95000"/>
            </a:pPr>
            <a:r>
              <a:rPr lang="es-ES" dirty="0" smtClean="0"/>
              <a:t>Un delegado es un tipo de dato que representa la referencia a un método, con argumentos y un tipo de valor devuelto.</a:t>
            </a:r>
          </a:p>
          <a:p>
            <a:pPr marL="548640" lvl="2" indent="-274320">
              <a:buClr>
                <a:schemeClr val="accent3"/>
              </a:buClr>
              <a:buSzPct val="95000"/>
            </a:pPr>
            <a:r>
              <a:rPr lang="es-ES" dirty="0" smtClean="0"/>
              <a:t>Define una firma de método y se puede asociar a cualquier método con una firma compatible (parámetros y valor de retorno)</a:t>
            </a:r>
          </a:p>
          <a:p>
            <a:pPr marL="548640" lvl="2" indent="-274320">
              <a:buClr>
                <a:schemeClr val="accent3"/>
              </a:buClr>
              <a:buSzPct val="95000"/>
            </a:pPr>
            <a:r>
              <a:rPr lang="es-ES" dirty="0" smtClean="0"/>
              <a:t>Permite enviar un método como parámetro a otro método.</a:t>
            </a:r>
          </a:p>
          <a:p>
            <a:pPr marL="548640" lvl="2" indent="-274320">
              <a:buClr>
                <a:schemeClr val="accent3"/>
              </a:buClr>
              <a:buSzPct val="95000"/>
            </a:pPr>
            <a:r>
              <a:rPr lang="es-ES" dirty="0" smtClean="0"/>
              <a:t>Son creados para situaciones en las que se necesita llevar a cabo una acción pero no se sabe de antemano qué método llamar. Se crea un delegado y se deja que los detalles particulares sean establecidos más adelante.</a:t>
            </a:r>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&gt; Ejemplo</a:t>
            </a:r>
          </a:p>
          <a:p>
            <a:pPr marL="548640" lvl="2" indent="-274320">
              <a:buClr>
                <a:schemeClr val="accent3"/>
              </a:buClr>
              <a:buSzPct val="95000"/>
            </a:pPr>
            <a:r>
              <a:rPr lang="es-ES" dirty="0" smtClean="0"/>
              <a:t>Declaración</a:t>
            </a:r>
          </a:p>
          <a:p>
            <a:pPr marL="548640" lvl="2" indent="-274320">
              <a:buClr>
                <a:schemeClr val="accent3"/>
              </a:buClr>
              <a:buSzPct val="95000"/>
            </a:pPr>
            <a:endParaRPr lang="es-ES" dirty="0" smtClean="0"/>
          </a:p>
          <a:p>
            <a:pPr marL="548640" lvl="2" indent="-274320">
              <a:buClr>
                <a:schemeClr val="accent3"/>
              </a:buClr>
              <a:buSzPct val="95000"/>
            </a:pPr>
            <a:endParaRPr lang="es-ES" dirty="0" smtClean="0"/>
          </a:p>
          <a:p>
            <a:pPr marL="548640" lvl="2" indent="-274320">
              <a:buClr>
                <a:schemeClr val="accent3"/>
              </a:buClr>
              <a:buSzPct val="95000"/>
            </a:pPr>
            <a:endParaRPr lang="es-ES" dirty="0" smtClean="0"/>
          </a:p>
          <a:p>
            <a:pPr marL="548640" lvl="2" indent="-274320">
              <a:buClr>
                <a:schemeClr val="accent3"/>
              </a:buClr>
              <a:buSzPct val="95000"/>
            </a:pPr>
            <a:r>
              <a:rPr lang="es-ES" dirty="0" smtClean="0"/>
              <a:t>Uso</a:t>
            </a:r>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pic>
        <p:nvPicPr>
          <p:cNvPr id="1028" name="Picture 4"/>
          <p:cNvPicPr>
            <a:picLocks noChangeAspect="1" noChangeArrowheads="1"/>
          </p:cNvPicPr>
          <p:nvPr/>
        </p:nvPicPr>
        <p:blipFill>
          <a:blip r:embed="rId2" cstate="print"/>
          <a:srcRect/>
          <a:stretch>
            <a:fillRect/>
          </a:stretch>
        </p:blipFill>
        <p:spPr bwMode="auto">
          <a:xfrm>
            <a:off x="930033" y="2996952"/>
            <a:ext cx="7530399" cy="689223"/>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71600" y="4653136"/>
            <a:ext cx="7741907" cy="899914"/>
          </a:xfrm>
          <a:prstGeom prst="rect">
            <a:avLst/>
          </a:prstGeom>
          <a:noFill/>
          <a:ln w="9525">
            <a:noFill/>
            <a:miter lim="800000"/>
            <a:headEnd/>
            <a:tailEnd/>
          </a:ln>
        </p:spPr>
      </p:pic>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&gt; ¿Dónde se utilizan?</a:t>
            </a:r>
          </a:p>
          <a:p>
            <a:pPr marL="548640" lvl="2" indent="-274320">
              <a:buClr>
                <a:schemeClr val="accent3"/>
              </a:buClr>
              <a:buSzPct val="95000"/>
            </a:pPr>
            <a:r>
              <a:rPr lang="es-ES" b="1" dirty="0" smtClean="0"/>
              <a:t>Eventos: </a:t>
            </a:r>
            <a:r>
              <a:rPr lang="es-ES" dirty="0" smtClean="0"/>
              <a:t>Cuando se crea un evento Click a un botón lo que se hace es crear un método e indicarle a dicho botón que cuando se haga click sobre el, invoque dicho método.</a:t>
            </a:r>
          </a:p>
          <a:p>
            <a:pPr marL="548640" lvl="2" indent="-274320">
              <a:buClr>
                <a:schemeClr val="accent3"/>
              </a:buClr>
              <a:buSzPct val="95000"/>
            </a:pPr>
            <a:r>
              <a:rPr lang="es-ES" b="1" dirty="0" smtClean="0"/>
              <a:t>Linq: </a:t>
            </a:r>
            <a:r>
              <a:rPr lang="es-ES" dirty="0" smtClean="0"/>
              <a:t>Los métodos de extensión (Where, Select, OrderBy ) que ya veremos, esperan como parámetros delegados genéricos. Esto permite que se puedan pasar funciones anónimas en ellos.</a:t>
            </a:r>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&gt; Ej.. Evento</a:t>
            </a:r>
          </a:p>
          <a:p>
            <a:pPr marL="548640" lvl="2" indent="-274320">
              <a:buClr>
                <a:schemeClr val="accent3"/>
              </a:buClr>
              <a:buSzPct val="95000"/>
            </a:pPr>
            <a:r>
              <a:rPr lang="es-ES" b="1" dirty="0" smtClean="0"/>
              <a:t>Click de botón (WinForms)</a:t>
            </a:r>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39" y="3068960"/>
            <a:ext cx="6844673"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738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anónimos</a:t>
            </a:r>
          </a:p>
          <a:p>
            <a:pPr marL="548640" lvl="2" indent="-274320">
              <a:buClr>
                <a:schemeClr val="accent3"/>
              </a:buClr>
              <a:buSzPct val="95000"/>
            </a:pPr>
            <a:r>
              <a:rPr lang="es-ES" dirty="0" smtClean="0"/>
              <a:t>Un método anónimo es aquel que no tiene un nombre especifico.</a:t>
            </a:r>
          </a:p>
          <a:p>
            <a:pPr marL="548640" lvl="2" indent="-274320">
              <a:buClr>
                <a:schemeClr val="accent3"/>
              </a:buClr>
              <a:buSzPct val="95000"/>
            </a:pPr>
            <a:r>
              <a:rPr lang="es-ES" dirty="0"/>
              <a:t>Es una instrucción o expresión insertada que puede utilizarse en cualquier lugar donde se espere un tipo delegado</a:t>
            </a:r>
            <a:r>
              <a:rPr lang="es-ES" dirty="0" smtClean="0"/>
              <a:t>.</a:t>
            </a:r>
          </a:p>
          <a:p>
            <a:pPr marL="548640" lvl="2" indent="-274320">
              <a:buClr>
                <a:schemeClr val="accent3"/>
              </a:buClr>
              <a:buSzPct val="95000"/>
            </a:pPr>
            <a:r>
              <a:rPr lang="es-ES" dirty="0" smtClean="0"/>
              <a:t>Se reduce la sobrecarga de codificación al crear instancias de delegados sin tener que crear un método independiente. Esto es habitual cuando no se justifica crear un método para un fragmento de código. Ej.: Se llama una sola vez.</a:t>
            </a:r>
          </a:p>
          <a:p>
            <a:pPr marL="548640" lvl="2" indent="-274320">
              <a:buClr>
                <a:schemeClr val="accent3"/>
              </a:buClr>
              <a:buSzPct val="95000"/>
            </a:pPr>
            <a:r>
              <a:rPr lang="es-ES" dirty="0" smtClean="0"/>
              <a:t>Puede utilizarla para inicializar un delegado con nombre o pasarla en lugar de un tipo delegado con nombre como un parámetro de método.</a:t>
            </a:r>
          </a:p>
          <a:p>
            <a:pPr marL="548640" lvl="2" indent="-274320">
              <a:buClr>
                <a:schemeClr val="accent3"/>
              </a:buClr>
              <a:buSzPct val="95000"/>
            </a:pPr>
            <a:endParaRPr lang="es-ES" dirty="0" smtClean="0"/>
          </a:p>
          <a:p>
            <a:pPr marL="548640" lvl="2" indent="-274320">
              <a:buClr>
                <a:schemeClr val="accent3"/>
              </a:buClr>
              <a:buSzPct val="95000"/>
            </a:pPr>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Métodos anónimos</a:t>
            </a:r>
          </a:p>
          <a:p>
            <a:pPr marL="548640" lvl="2" indent="-274320">
              <a:buClr>
                <a:schemeClr val="accent3"/>
              </a:buClr>
              <a:buSzPct val="95000"/>
            </a:pPr>
            <a:r>
              <a:rPr lang="es-ES" dirty="0" smtClean="0"/>
              <a:t>Ejemplo evento click con métodos anónimos</a:t>
            </a:r>
          </a:p>
          <a:p>
            <a:pPr marL="548640" lvl="2" indent="-274320">
              <a:buClr>
                <a:schemeClr val="accent3"/>
              </a:buClr>
              <a:buSzPct val="95000"/>
            </a:pPr>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35</a:t>
            </a:fld>
            <a:endParaRPr lang="es-ES"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3339723"/>
            <a:ext cx="6173111"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41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Expresiones Lambda</a:t>
            </a:r>
          </a:p>
          <a:p>
            <a:pPr marL="548640" lvl="2" indent="-274320">
              <a:buClr>
                <a:schemeClr val="accent3"/>
              </a:buClr>
              <a:buSzPct val="95000"/>
            </a:pPr>
            <a:r>
              <a:rPr lang="es-ES" dirty="0" smtClean="0"/>
              <a:t>Una expresión lambda es una función anónima que se puede usar para crear tipos delegados</a:t>
            </a:r>
            <a:r>
              <a:rPr lang="es-ES" dirty="0"/>
              <a:t> </a:t>
            </a:r>
            <a:r>
              <a:rPr lang="es-ES" dirty="0" smtClean="0"/>
              <a:t>(</a:t>
            </a:r>
            <a:r>
              <a:rPr lang="es-ES" u="sng" dirty="0"/>
              <a:t>Pueden utilizarse en todos los lugares donde se espere un </a:t>
            </a:r>
            <a:r>
              <a:rPr lang="es-ES" u="sng" dirty="0" smtClean="0"/>
              <a:t>delegado</a:t>
            </a:r>
            <a:r>
              <a:rPr lang="es-ES" dirty="0" smtClean="0"/>
              <a:t>).</a:t>
            </a:r>
          </a:p>
          <a:p>
            <a:pPr marL="548640" lvl="2" indent="-274320">
              <a:buClr>
                <a:schemeClr val="accent3"/>
              </a:buClr>
              <a:buSzPct val="95000"/>
            </a:pPr>
            <a:r>
              <a:rPr lang="es-ES" dirty="0" smtClean="0"/>
              <a:t>Haciendo uso de ellas puede escribir funciones locales que se pueden enviar como argumentos o devolverse como valor de llamadas a funciones.</a:t>
            </a:r>
          </a:p>
          <a:p>
            <a:pPr marL="548640" lvl="2" indent="-274320">
              <a:buClr>
                <a:schemeClr val="accent3"/>
              </a:buClr>
              <a:buSzPct val="95000"/>
            </a:pPr>
            <a:r>
              <a:rPr lang="es-ES" dirty="0" smtClean="0"/>
              <a:t>Permiten definir variables sin declarar su tipo, escribiendo en la mayoría de los casos menor cantidad de código. </a:t>
            </a:r>
          </a:p>
          <a:p>
            <a:pPr lvl="1"/>
            <a:r>
              <a:rPr lang="es-ES" sz="2100" dirty="0"/>
              <a:t>Son especialmente útiles para escribir expresiones de consulta </a:t>
            </a:r>
            <a:r>
              <a:rPr lang="es-ES" sz="2100" dirty="0" smtClean="0"/>
              <a:t>Linq </a:t>
            </a:r>
            <a:r>
              <a:rPr lang="es-ES" sz="2100" dirty="0"/>
              <a:t>que se verá mas adelante.</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36</a:t>
            </a:fld>
            <a:endParaRPr lang="es-ES"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Expresiones Lambda</a:t>
            </a:r>
          </a:p>
          <a:p>
            <a:pPr marL="548640" lvl="2" indent="-274320">
              <a:buClr>
                <a:schemeClr val="accent3"/>
              </a:buClr>
              <a:buSzPct val="95000"/>
            </a:pPr>
            <a:r>
              <a:rPr lang="es-ES" dirty="0" smtClean="0"/>
              <a:t>En versiones anteriores de .NET, la única manera de declarar un delegado era utilizar métodos con nombre. </a:t>
            </a:r>
          </a:p>
          <a:p>
            <a:pPr marL="548640" lvl="2" indent="-274320">
              <a:buClr>
                <a:schemeClr val="accent3"/>
              </a:buClr>
              <a:buSzPct val="95000"/>
            </a:pPr>
            <a:r>
              <a:rPr lang="es-ES" dirty="0" smtClean="0"/>
              <a:t>Luego se introdujeron los métodos anónimos para reemplazar la anterior limitación.</a:t>
            </a:r>
          </a:p>
          <a:p>
            <a:pPr marL="548640" lvl="2" indent="-274320">
              <a:buClr>
                <a:schemeClr val="accent3"/>
              </a:buClr>
              <a:buSzPct val="95000"/>
            </a:pPr>
            <a:r>
              <a:rPr lang="es-ES" dirty="0" smtClean="0"/>
              <a:t>En las versiones actuales, las expresiones lamda reemplazan a los métodos anónimos, lo que ahorra aún mas la cantidad de líneas de código.</a:t>
            </a:r>
          </a:p>
          <a:p>
            <a:pPr marL="548640" lvl="2" indent="-274320">
              <a:buClr>
                <a:schemeClr val="accent3"/>
              </a:buClr>
              <a:buSzPct val="95000"/>
            </a:pPr>
            <a:r>
              <a:rPr lang="es-ES" dirty="0" smtClean="0"/>
              <a:t>Estas aportan una sintaxis mas concisa y funcional para escribir métodos anónimos y pasar los mismos de una forma mas compacta como argumentos.</a:t>
            </a:r>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Tree>
    <p:extLst>
      <p:ext uri="{BB962C8B-B14F-4D97-AF65-F5344CB8AC3E}">
        <p14:creationId xmlns:p14="http://schemas.microsoft.com/office/powerpoint/2010/main" val="1849432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Expresiones Lambda &gt; Notación</a:t>
            </a:r>
          </a:p>
          <a:p>
            <a:pPr marL="548640" lvl="2" indent="-274320">
              <a:buClr>
                <a:schemeClr val="accent3"/>
              </a:buClr>
              <a:buSzPct val="95000"/>
            </a:pPr>
            <a:r>
              <a:rPr lang="es-ES" dirty="0" smtClean="0"/>
              <a:t>Para crear una expresión lambda, especifique parámetros de entrada (si existen) a la izquierda del operador “=&gt;” y coloque la expresión o bloque de instrucciones del lado derecho.</a:t>
            </a:r>
          </a:p>
          <a:p>
            <a:pPr marL="548640" lvl="2" indent="-274320">
              <a:buClr>
                <a:schemeClr val="accent3"/>
              </a:buClr>
              <a:buSzPct val="95000"/>
            </a:pPr>
            <a:r>
              <a:rPr lang="es-ES" dirty="0" smtClean="0"/>
              <a:t>Ej.:  (x=&gt;x*x)  Se especifica un parámetro denominado x y se devuelve el mismo elevado al cuadrado.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38</a:t>
            </a:fld>
            <a:endParaRPr lang="es-ES" dirty="0"/>
          </a:p>
        </p:txBody>
      </p:sp>
    </p:spTree>
    <p:extLst>
      <p:ext uri="{BB962C8B-B14F-4D97-AF65-F5344CB8AC3E}">
        <p14:creationId xmlns:p14="http://schemas.microsoft.com/office/powerpoint/2010/main" val="1909810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Expresiones Lambda </a:t>
            </a:r>
          </a:p>
          <a:p>
            <a:pPr marL="548640" lvl="2" indent="-274320">
              <a:buClr>
                <a:schemeClr val="accent3"/>
              </a:buClr>
              <a:buSzPct val="95000"/>
            </a:pPr>
            <a:r>
              <a:rPr lang="es-ES" b="1" dirty="0" smtClean="0"/>
              <a:t>Ejemplo con eventos</a:t>
            </a:r>
          </a:p>
          <a:p>
            <a:pPr marL="548640" lvl="2" indent="-274320">
              <a:buClr>
                <a:schemeClr val="accent3"/>
              </a:buClr>
              <a:buSzPct val="95000"/>
            </a:pPr>
            <a:endParaRPr lang="es-ES" sz="2800" b="1" dirty="0" smtClean="0"/>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39</a:t>
            </a:fld>
            <a:endParaRPr lang="es-E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654" y="4869160"/>
            <a:ext cx="6172572"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9022" y="3284984"/>
            <a:ext cx="5549837" cy="138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834648" y="3796170"/>
            <a:ext cx="950197" cy="369332"/>
          </a:xfrm>
          <a:prstGeom prst="rect">
            <a:avLst/>
          </a:prstGeom>
          <a:noFill/>
        </p:spPr>
        <p:txBody>
          <a:bodyPr wrap="none" rtlCol="0">
            <a:spAutoFit/>
          </a:bodyPr>
          <a:lstStyle/>
          <a:p>
            <a:r>
              <a:rPr lang="es-AR" dirty="0" smtClean="0"/>
              <a:t>Forma 1</a:t>
            </a:r>
            <a:endParaRPr lang="es-AR" dirty="0"/>
          </a:p>
        </p:txBody>
      </p:sp>
      <p:sp>
        <p:nvSpPr>
          <p:cNvPr id="6" name="5 CuadroTexto"/>
          <p:cNvSpPr txBox="1"/>
          <p:nvPr/>
        </p:nvSpPr>
        <p:spPr>
          <a:xfrm>
            <a:off x="467544" y="5080538"/>
            <a:ext cx="990271" cy="369332"/>
          </a:xfrm>
          <a:prstGeom prst="rect">
            <a:avLst/>
          </a:prstGeom>
          <a:noFill/>
        </p:spPr>
        <p:txBody>
          <a:bodyPr wrap="none" rtlCol="0">
            <a:spAutoFit/>
          </a:bodyPr>
          <a:lstStyle/>
          <a:p>
            <a:r>
              <a:rPr lang="es-AR" dirty="0" smtClean="0"/>
              <a:t>Forma 2</a:t>
            </a:r>
            <a:endParaRPr lang="es-AR" dirty="0"/>
          </a:p>
        </p:txBody>
      </p:sp>
    </p:spTree>
    <p:extLst>
      <p:ext uri="{BB962C8B-B14F-4D97-AF65-F5344CB8AC3E}">
        <p14:creationId xmlns:p14="http://schemas.microsoft.com/office/powerpoint/2010/main" val="325822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Introducción</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Recomendaciones antes de comenzar</a:t>
            </a:r>
          </a:p>
          <a:p>
            <a:pPr lvl="1"/>
            <a:r>
              <a:rPr lang="es-ES" sz="2100" dirty="0" smtClean="0"/>
              <a:t>Revisar </a:t>
            </a:r>
            <a:r>
              <a:rPr lang="es-ES" sz="2100" dirty="0"/>
              <a:t>mail enviado por el instituto.</a:t>
            </a:r>
          </a:p>
          <a:p>
            <a:pPr lvl="1"/>
            <a:r>
              <a:rPr lang="es-ES" sz="2100" dirty="0" smtClean="0"/>
              <a:t>Verificar </a:t>
            </a:r>
            <a:r>
              <a:rPr lang="es-ES" sz="2100" dirty="0"/>
              <a:t>acceso a Alumni</a:t>
            </a:r>
            <a:r>
              <a:rPr lang="es-ES" sz="2100" dirty="0" smtClean="0"/>
              <a:t>.</a:t>
            </a:r>
          </a:p>
          <a:p>
            <a:pPr lvl="1"/>
            <a:r>
              <a:rPr lang="es-ES" sz="2100" dirty="0" smtClean="0"/>
              <a:t>Descargar herramientas necesarias.</a:t>
            </a:r>
            <a:endParaRPr lang="es-ES" sz="2100" dirty="0"/>
          </a:p>
          <a:p>
            <a:pPr marL="274320" lvl="1" indent="-274320">
              <a:buClr>
                <a:schemeClr val="accent3"/>
              </a:buClr>
              <a:buSzPct val="95000"/>
            </a:pPr>
            <a:endParaRPr lang="es-ES" sz="2200" dirty="0" smtClean="0"/>
          </a:p>
          <a:p>
            <a:pPr marL="274320" lvl="1"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Tree>
    <p:extLst>
      <p:ext uri="{BB962C8B-B14F-4D97-AF65-F5344CB8AC3E}">
        <p14:creationId xmlns:p14="http://schemas.microsoft.com/office/powerpoint/2010/main" val="29648754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genéricos</a:t>
            </a:r>
          </a:p>
          <a:p>
            <a:pPr marL="548640" lvl="2" indent="-274320">
              <a:buClr>
                <a:schemeClr val="accent3"/>
              </a:buClr>
              <a:buSzPct val="95000"/>
            </a:pPr>
            <a:r>
              <a:rPr lang="es-ES" dirty="0" smtClean="0"/>
              <a:t>Son delegados que provee el .NET Framework. </a:t>
            </a:r>
          </a:p>
          <a:p>
            <a:pPr marL="822960" lvl="3" indent="-274320">
              <a:buSzPct val="95000"/>
            </a:pPr>
            <a:r>
              <a:rPr lang="es-ES" dirty="0" smtClean="0"/>
              <a:t>Ej.: Func y Action.</a:t>
            </a:r>
          </a:p>
          <a:p>
            <a:pPr marL="548640" lvl="2" indent="-274320">
              <a:buClr>
                <a:schemeClr val="accent3"/>
              </a:buClr>
              <a:buSzPct val="95000"/>
            </a:pPr>
            <a:r>
              <a:rPr lang="es-ES" dirty="0" smtClean="0"/>
              <a:t>Se pueden usar para pasar un método cómo parámetro sin declarar explícitamente un delegado definido por el usuario.</a:t>
            </a:r>
          </a:p>
          <a:p>
            <a:pPr marL="548640" lvl="2" indent="-274320">
              <a:buClr>
                <a:schemeClr val="accent3"/>
              </a:buClr>
              <a:buSzPct val="95000"/>
            </a:pPr>
            <a:r>
              <a:rPr lang="es-ES" dirty="0" smtClean="0"/>
              <a:t>Las expresiones </a:t>
            </a:r>
            <a:r>
              <a:rPr lang="es-ES" dirty="0"/>
              <a:t>L</a:t>
            </a:r>
            <a:r>
              <a:rPr lang="es-ES" dirty="0" smtClean="0"/>
              <a:t>amda son las que se utilizan con delegados genéricos.</a:t>
            </a:r>
          </a:p>
          <a:p>
            <a:pPr marL="548640" lvl="2" indent="-274320">
              <a:buClr>
                <a:schemeClr val="accent3"/>
              </a:buClr>
              <a:buSzPct val="95000"/>
            </a:pPr>
            <a:endParaRPr lang="es-ES" dirty="0"/>
          </a:p>
          <a:p>
            <a:pPr marL="548640" lvl="2" indent="-274320">
              <a:buClr>
                <a:schemeClr val="accent3"/>
              </a:buClr>
              <a:buSzPct val="95000"/>
            </a:pPr>
            <a:endParaRPr lang="es-ES" dirty="0" smtClean="0"/>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40</a:t>
            </a:fld>
            <a:endParaRPr lang="es-ES" dirty="0"/>
          </a:p>
        </p:txBody>
      </p:sp>
    </p:spTree>
    <p:extLst>
      <p:ext uri="{BB962C8B-B14F-4D97-AF65-F5344CB8AC3E}">
        <p14:creationId xmlns:p14="http://schemas.microsoft.com/office/powerpoint/2010/main" val="893554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genéricos: Action&lt;&gt;</a:t>
            </a:r>
          </a:p>
          <a:p>
            <a:pPr marL="548640" lvl="2" indent="-274320">
              <a:buClr>
                <a:schemeClr val="accent3"/>
              </a:buClr>
              <a:buSzPct val="95000"/>
            </a:pPr>
            <a:r>
              <a:rPr lang="es-ES" dirty="0" smtClean="0"/>
              <a:t>Encapsula un método que tiene solo parámetros, no tiene valor de retorno. Puede pasarse a través de este delegado cualquier método anónimo que cumpla con la compatibilidad de la firma.</a:t>
            </a:r>
          </a:p>
          <a:p>
            <a:pPr marL="548640" lvl="2" indent="-274320">
              <a:buClr>
                <a:schemeClr val="accent3"/>
              </a:buClr>
              <a:buSzPct val="95000"/>
            </a:pPr>
            <a:r>
              <a:rPr lang="es-ES" dirty="0" smtClean="0"/>
              <a:t>Definición:</a:t>
            </a:r>
          </a:p>
          <a:p>
            <a:pPr marL="548640" lvl="2" indent="-274320">
              <a:buClr>
                <a:schemeClr val="accent3"/>
              </a:buClr>
              <a:buSzPct val="95000"/>
            </a:pPr>
            <a:endParaRPr lang="es-ES" dirty="0"/>
          </a:p>
          <a:p>
            <a:pPr marL="548640" lvl="2" indent="-274320">
              <a:buClr>
                <a:schemeClr val="accent3"/>
              </a:buClr>
              <a:buSzPct val="95000"/>
            </a:pPr>
            <a:endParaRPr lang="es-ES" dirty="0" smtClean="0"/>
          </a:p>
          <a:p>
            <a:pPr marL="548640" lvl="2" indent="-274320">
              <a:buClr>
                <a:schemeClr val="accent3"/>
              </a:buClr>
              <a:buSzPct val="95000"/>
            </a:pPr>
            <a:endParaRPr lang="es-ES" dirty="0"/>
          </a:p>
          <a:p>
            <a:pPr marL="274320" lvl="2" indent="0">
              <a:buClr>
                <a:schemeClr val="accent3"/>
              </a:buClr>
              <a:buSzPct val="95000"/>
              <a:buNone/>
            </a:pPr>
            <a:endParaRPr lang="es-ES" dirty="0" smtClean="0"/>
          </a:p>
          <a:p>
            <a:pPr marL="548640" lvl="2" indent="-274320">
              <a:buClr>
                <a:schemeClr val="accent3"/>
              </a:buClr>
              <a:buSzPct val="95000"/>
            </a:pPr>
            <a:endParaRPr lang="es-ES" dirty="0" smtClean="0"/>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41</a:t>
            </a:fld>
            <a:endParaRPr lang="es-ES" dirty="0"/>
          </a:p>
        </p:txBody>
      </p:sp>
      <p:pic>
        <p:nvPicPr>
          <p:cNvPr id="3074" name="Picture 2"/>
          <p:cNvPicPr>
            <a:picLocks noChangeAspect="1" noChangeArrowheads="1"/>
          </p:cNvPicPr>
          <p:nvPr/>
        </p:nvPicPr>
        <p:blipFill>
          <a:blip r:embed="rId2" cstate="print"/>
          <a:srcRect/>
          <a:stretch>
            <a:fillRect/>
          </a:stretch>
        </p:blipFill>
        <p:spPr bwMode="auto">
          <a:xfrm>
            <a:off x="889400" y="4149080"/>
            <a:ext cx="7873385" cy="1152128"/>
          </a:xfrm>
          <a:prstGeom prst="rect">
            <a:avLst/>
          </a:prstGeom>
          <a:noFill/>
          <a:ln w="9525">
            <a:noFill/>
            <a:miter lim="800000"/>
            <a:headEnd/>
            <a:tailEnd/>
          </a:ln>
        </p:spPr>
      </p:pic>
    </p:spTree>
    <p:extLst>
      <p:ext uri="{BB962C8B-B14F-4D97-AF65-F5344CB8AC3E}">
        <p14:creationId xmlns:p14="http://schemas.microsoft.com/office/powerpoint/2010/main" val="8935546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genéricos: Action&lt;&gt;</a:t>
            </a:r>
          </a:p>
          <a:p>
            <a:pPr marL="548640" lvl="2" indent="-274320">
              <a:buClr>
                <a:schemeClr val="accent3"/>
              </a:buClr>
              <a:buSzPct val="95000"/>
            </a:pPr>
            <a:r>
              <a:rPr lang="es-ES" dirty="0" smtClean="0"/>
              <a:t>Ej.: Action&lt;string,bool&gt; obtendría dos argumentos de tipo string y bool respectivamente.</a:t>
            </a:r>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42</a:t>
            </a:fld>
            <a:endParaRPr lang="es-E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70" y="3429000"/>
            <a:ext cx="7715578" cy="243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888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genéricos: Func&lt;&gt;</a:t>
            </a:r>
          </a:p>
          <a:p>
            <a:pPr marL="548640" lvl="2" indent="-274320">
              <a:buClr>
                <a:schemeClr val="accent3"/>
              </a:buClr>
              <a:buSzPct val="95000"/>
            </a:pPr>
            <a:r>
              <a:rPr lang="es-ES" dirty="0" smtClean="0"/>
              <a:t>Similar a Action&lt;&gt; , encapsula un método pero en este caso permite retornar un tipo de valor  especificado.</a:t>
            </a:r>
          </a:p>
          <a:p>
            <a:pPr marL="548640" lvl="2" indent="-274320">
              <a:buClr>
                <a:schemeClr val="accent3"/>
              </a:buClr>
              <a:buSzPct val="95000"/>
            </a:pPr>
            <a:r>
              <a:rPr lang="es-ES" dirty="0" smtClean="0"/>
              <a:t>Definición:</a:t>
            </a:r>
          </a:p>
          <a:p>
            <a:pPr marL="548640" lvl="2" indent="-274320">
              <a:buClr>
                <a:schemeClr val="accent3"/>
              </a:buClr>
              <a:buSzPct val="95000"/>
            </a:pPr>
            <a:endParaRPr lang="es-ES" dirty="0"/>
          </a:p>
          <a:p>
            <a:pPr marL="548640" lvl="2" indent="-274320">
              <a:buClr>
                <a:schemeClr val="accent3"/>
              </a:buClr>
              <a:buSzPct val="95000"/>
            </a:pPr>
            <a:endParaRPr lang="es-ES" dirty="0" smtClean="0"/>
          </a:p>
          <a:p>
            <a:pPr marL="548640" lvl="2" indent="-274320">
              <a:buClr>
                <a:schemeClr val="accent3"/>
              </a:buClr>
              <a:buSzPct val="95000"/>
            </a:pPr>
            <a:endParaRPr lang="es-ES" dirty="0"/>
          </a:p>
          <a:p>
            <a:pPr marL="548640" lvl="2" indent="-274320">
              <a:buClr>
                <a:schemeClr val="accent3"/>
              </a:buClr>
              <a:buSzPct val="95000"/>
            </a:pPr>
            <a:endParaRPr lang="es-ES" dirty="0" smtClean="0"/>
          </a:p>
          <a:p>
            <a:pPr marL="548640" lvl="2" indent="-274320">
              <a:buClr>
                <a:schemeClr val="accent3"/>
              </a:buClr>
              <a:buSzPct val="95000"/>
            </a:pPr>
            <a:r>
              <a:rPr lang="es-ES" dirty="0" smtClean="0"/>
              <a:t>Uso:</a:t>
            </a:r>
            <a:endParaRPr lang="es-ES" dirty="0"/>
          </a:p>
          <a:p>
            <a:pPr marL="548640" lvl="2" indent="-274320">
              <a:buClr>
                <a:schemeClr val="accent3"/>
              </a:buClr>
              <a:buSzPct val="95000"/>
            </a:pPr>
            <a:endParaRPr lang="es-ES" dirty="0" smtClean="0"/>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43</a:t>
            </a:fld>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1187624" y="3573016"/>
            <a:ext cx="6603625" cy="132072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129" y="5229200"/>
            <a:ext cx="5230614"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554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Delegados genéricos</a:t>
            </a:r>
          </a:p>
          <a:p>
            <a:pPr marL="548640" lvl="2" indent="-274320">
              <a:buClr>
                <a:schemeClr val="accent3"/>
              </a:buClr>
              <a:buSzPct val="95000"/>
            </a:pPr>
            <a:r>
              <a:rPr lang="es-ES" dirty="0" smtClean="0"/>
              <a:t>Ej.: Utilización dentro de clase “Enumerable”</a:t>
            </a:r>
          </a:p>
          <a:p>
            <a:pPr marL="548640" lvl="2" indent="-274320">
              <a:buClr>
                <a:schemeClr val="accent3"/>
              </a:buClr>
              <a:buSzPct val="95000"/>
            </a:pP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44</a:t>
            </a:fld>
            <a:endParaRPr lang="es-E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608" y="3068960"/>
            <a:ext cx="7264130" cy="3264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355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Interfaz IEnumerable&lt;T&gt;</a:t>
            </a:r>
          </a:p>
          <a:p>
            <a:pPr marL="548640" lvl="2" indent="-274320">
              <a:buClr>
                <a:schemeClr val="accent3"/>
              </a:buClr>
              <a:buSzPct val="95000"/>
            </a:pPr>
            <a:r>
              <a:rPr lang="es-ES" dirty="0" smtClean="0"/>
              <a:t>Es la interfaz base para las colecciones System.Collections.Generic, espacio de nombre como List&lt;T&gt;,Stack&lt;T&gt;,Queue&lt;T&gt;.</a:t>
            </a:r>
          </a:p>
          <a:p>
            <a:pPr marL="548640" lvl="2" indent="-274320">
              <a:buClr>
                <a:schemeClr val="accent3"/>
              </a:buClr>
              <a:buSzPct val="95000"/>
            </a:pPr>
            <a:r>
              <a:rPr lang="es-ES" dirty="0" smtClean="0"/>
              <a:t>Contiene un método único que se debe implementar: GetEnumerator, que devuelve un IEnumerator&lt;T&gt; objeto. El valor devuelto proporciona la capacidad para recorrer en una iteración, mediante la propiedad Current y MoveNext.</a:t>
            </a:r>
          </a:p>
          <a:p>
            <a:pPr marL="548640" lvl="2" indent="-274320">
              <a:buClr>
                <a:schemeClr val="accent3"/>
              </a:buClr>
              <a:buSzPct val="95000"/>
            </a:pPr>
            <a:r>
              <a:rPr lang="es-ES" u="sng" dirty="0" smtClean="0"/>
              <a:t>Las colecciones que implementan esta interfaz se pueden enumerar utilizando la instrucción foreach.</a:t>
            </a:r>
          </a:p>
          <a:p>
            <a:pPr marL="548640" lvl="2" indent="-274320">
              <a:buClr>
                <a:schemeClr val="accent3"/>
              </a:buClr>
              <a:buSzPct val="95000"/>
            </a:pPr>
            <a:r>
              <a:rPr lang="es-ES" u="sng" dirty="0" smtClean="0"/>
              <a:t>Para que una colección pueda ser consultada por Linq, debe implementar  IEnumerable.</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45</a:t>
            </a:fld>
            <a:endParaRPr lang="es-ES" dirty="0"/>
          </a:p>
        </p:txBody>
      </p:sp>
    </p:spTree>
    <p:extLst>
      <p:ext uri="{BB962C8B-B14F-4D97-AF65-F5344CB8AC3E}">
        <p14:creationId xmlns:p14="http://schemas.microsoft.com/office/powerpoint/2010/main" val="2203981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Interfaz IEnumerable&lt;T&gt;</a:t>
            </a:r>
          </a:p>
          <a:p>
            <a:pPr marL="548640" lvl="2" indent="-274320">
              <a:buClr>
                <a:schemeClr val="accent3"/>
              </a:buClr>
              <a:buSzPct val="95000"/>
            </a:pPr>
            <a:r>
              <a:rPr lang="es-ES" dirty="0" smtClean="0"/>
              <a:t>Los proveedores locales utilizan esta interfaz, las consultas se realizan en memoria.  Su implementación es a través de delegados anónimos.</a:t>
            </a:r>
          </a:p>
          <a:p>
            <a:pPr marL="548640" lvl="2" indent="-274320">
              <a:buClr>
                <a:schemeClr val="accent3"/>
              </a:buClr>
              <a:buSzPct val="95000"/>
            </a:pPr>
            <a:r>
              <a:rPr lang="es-ES" dirty="0" smtClean="0"/>
              <a:t>Es optima para la manipulación de colecciones en memoria, pero insuficiente para hacerlo contra orígenes basados en base de datos. </a:t>
            </a:r>
          </a:p>
          <a:p>
            <a:pPr marL="548640" lvl="2" indent="-274320">
              <a:buClr>
                <a:schemeClr val="accent3"/>
              </a:buClr>
              <a:buSzPct val="95000"/>
            </a:pPr>
            <a:r>
              <a:rPr lang="es-ES" u="sng" dirty="0" smtClean="0"/>
              <a:t>De ahí que IQueryable&lt;T&gt; no es más que una extensión de IEnumerable, que además implementa otra interfaz no genérica IQueryable.</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46</a:t>
            </a:fld>
            <a:endParaRPr lang="es-ES" dirty="0"/>
          </a:p>
        </p:txBody>
      </p:sp>
    </p:spTree>
    <p:extLst>
      <p:ext uri="{BB962C8B-B14F-4D97-AF65-F5344CB8AC3E}">
        <p14:creationId xmlns:p14="http://schemas.microsoft.com/office/powerpoint/2010/main" val="35861406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Interfaz IQueryable&lt;T&gt;</a:t>
            </a:r>
          </a:p>
          <a:p>
            <a:pPr marL="548640" lvl="2" indent="-274320">
              <a:buClr>
                <a:schemeClr val="accent3"/>
              </a:buClr>
              <a:buSzPct val="95000"/>
            </a:pPr>
            <a:r>
              <a:rPr lang="es-ES" dirty="0" smtClean="0"/>
              <a:t>Es una extensión de IQueryable&lt;T&gt; y está íntimamente relacionada a los proveedores LINQ con base de datos o proveedores externos como “Linq To SQL” o “Linq To Entities”.</a:t>
            </a:r>
          </a:p>
          <a:p>
            <a:pPr marL="548640" lvl="2" indent="-274320">
              <a:buClr>
                <a:schemeClr val="accent3"/>
              </a:buClr>
              <a:buSzPct val="95000"/>
            </a:pPr>
            <a:r>
              <a:rPr lang="es-ES" dirty="0" smtClean="0"/>
              <a:t>Estos proveedores remotos utilizan IQueryable y se ejecutan generalmente de forma remota. Ej.: Directamente en la base de datos.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47</a:t>
            </a:fld>
            <a:endParaRPr lang="es-ES" dirty="0"/>
          </a:p>
        </p:txBody>
      </p:sp>
    </p:spTree>
    <p:extLst>
      <p:ext uri="{BB962C8B-B14F-4D97-AF65-F5344CB8AC3E}">
        <p14:creationId xmlns:p14="http://schemas.microsoft.com/office/powerpoint/2010/main" val="2940252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2</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IEnumerable vs IQueryable&lt;T&gt;</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48</a:t>
            </a:fld>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4291274132"/>
              </p:ext>
            </p:extLst>
          </p:nvPr>
        </p:nvGraphicFramePr>
        <p:xfrm>
          <a:off x="395536" y="2924944"/>
          <a:ext cx="8496944" cy="2836324"/>
        </p:xfrm>
        <a:graphic>
          <a:graphicData uri="http://schemas.openxmlformats.org/drawingml/2006/table">
            <a:tbl>
              <a:tblPr firstRow="1" bandRow="1">
                <a:tableStyleId>{5C22544A-7EE6-4342-B048-85BDC9FD1C3A}</a:tableStyleId>
              </a:tblPr>
              <a:tblGrid>
                <a:gridCol w="4248472"/>
                <a:gridCol w="4248472"/>
              </a:tblGrid>
              <a:tr h="468052">
                <a:tc>
                  <a:txBody>
                    <a:bodyPr/>
                    <a:lstStyle/>
                    <a:p>
                      <a:pPr algn="ctr"/>
                      <a:r>
                        <a:rPr lang="es-AR" sz="1200" dirty="0" smtClean="0"/>
                        <a:t>IEnumerable&lt;T&gt;</a:t>
                      </a:r>
                      <a:endParaRPr lang="es-AR" sz="1200" dirty="0"/>
                    </a:p>
                  </a:txBody>
                  <a:tcPr/>
                </a:tc>
                <a:tc>
                  <a:txBody>
                    <a:bodyPr/>
                    <a:lstStyle/>
                    <a:p>
                      <a:pPr algn="ctr"/>
                      <a:r>
                        <a:rPr lang="es-AR" sz="1200" dirty="0" smtClean="0"/>
                        <a:t>IQueryable&lt;T&gt;</a:t>
                      </a:r>
                      <a:endParaRPr lang="es-AR" sz="1200" dirty="0"/>
                    </a:p>
                  </a:txBody>
                  <a:tcPr/>
                </a:tc>
              </a:tr>
              <a:tr h="324036">
                <a:tc>
                  <a:txBody>
                    <a:bodyPr/>
                    <a:lstStyle/>
                    <a:p>
                      <a:r>
                        <a:rPr lang="es-AR" sz="1200" dirty="0" smtClean="0"/>
                        <a:t>Proviene de System.Collections</a:t>
                      </a:r>
                      <a:endParaRPr lang="es-AR" sz="1200" dirty="0"/>
                    </a:p>
                  </a:txBody>
                  <a:tcPr/>
                </a:tc>
                <a:tc>
                  <a:txBody>
                    <a:bodyPr/>
                    <a:lstStyle/>
                    <a:p>
                      <a:r>
                        <a:rPr lang="es-AR" sz="1200" dirty="0" smtClean="0"/>
                        <a:t>Proviene</a:t>
                      </a:r>
                      <a:r>
                        <a:rPr lang="es-AR" sz="1200" baseline="0" dirty="0" smtClean="0"/>
                        <a:t> de System.LinQ</a:t>
                      </a:r>
                      <a:endParaRPr lang="es-AR" sz="1200" dirty="0"/>
                    </a:p>
                  </a:txBody>
                  <a:tcPr/>
                </a:tc>
              </a:tr>
              <a:tr h="504056">
                <a:tc>
                  <a:txBody>
                    <a:bodyPr/>
                    <a:lstStyle/>
                    <a:p>
                      <a:r>
                        <a:rPr lang="es-AR" sz="1200" dirty="0" smtClean="0"/>
                        <a:t>Requiere que se implemente </a:t>
                      </a:r>
                      <a:r>
                        <a:rPr lang="es-AR" sz="1200" baseline="0" dirty="0" smtClean="0"/>
                        <a:t> </a:t>
                      </a:r>
                      <a:r>
                        <a:rPr lang="es-AR" sz="1200" b="1" baseline="0" dirty="0" smtClean="0"/>
                        <a:t>GetEnumerable()</a:t>
                      </a:r>
                      <a:endParaRPr lang="es-AR" sz="1200" b="1" dirty="0"/>
                    </a:p>
                  </a:txBody>
                  <a:tcPr/>
                </a:tc>
                <a:tc>
                  <a:txBody>
                    <a:bodyPr/>
                    <a:lstStyle/>
                    <a:p>
                      <a:r>
                        <a:rPr lang="es-AR" sz="1200" dirty="0" smtClean="0"/>
                        <a:t>Requiere</a:t>
                      </a:r>
                      <a:r>
                        <a:rPr lang="es-AR" sz="1200" baseline="0" dirty="0" smtClean="0"/>
                        <a:t> que se implemente </a:t>
                      </a:r>
                      <a:r>
                        <a:rPr lang="es-AR" sz="1200" b="1" baseline="0" dirty="0" smtClean="0"/>
                        <a:t>ElementType</a:t>
                      </a:r>
                      <a:r>
                        <a:rPr lang="es-AR" sz="1200" baseline="0" dirty="0" smtClean="0"/>
                        <a:t>, </a:t>
                      </a:r>
                      <a:r>
                        <a:rPr lang="es-AR" sz="1200" b="1" baseline="0" dirty="0" smtClean="0"/>
                        <a:t>Expresión</a:t>
                      </a:r>
                      <a:r>
                        <a:rPr lang="es-AR" sz="1200" baseline="0" dirty="0" smtClean="0"/>
                        <a:t> y </a:t>
                      </a:r>
                      <a:r>
                        <a:rPr lang="es-AR" sz="1200" b="1" baseline="0" dirty="0" smtClean="0"/>
                        <a:t>Provider</a:t>
                      </a:r>
                      <a:r>
                        <a:rPr lang="es-AR" sz="1200" baseline="0" dirty="0" smtClean="0"/>
                        <a:t>  (además </a:t>
                      </a:r>
                      <a:r>
                        <a:rPr lang="es-AR" sz="1200" b="1" i="0" baseline="0" dirty="0" smtClean="0"/>
                        <a:t>GetEnumerable</a:t>
                      </a:r>
                      <a:r>
                        <a:rPr lang="es-AR" sz="1200" baseline="0" dirty="0" smtClean="0"/>
                        <a:t> por derivar de IEnumerable).</a:t>
                      </a:r>
                      <a:endParaRPr lang="es-AR" sz="1200" dirty="0"/>
                    </a:p>
                  </a:txBody>
                  <a:tcPr/>
                </a:tc>
              </a:tr>
              <a:tr h="468052">
                <a:tc>
                  <a:txBody>
                    <a:bodyPr/>
                    <a:lstStyle/>
                    <a:p>
                      <a:r>
                        <a:rPr lang="es-AR" sz="1200" dirty="0" smtClean="0"/>
                        <a:t>Es mejor para consultar datos en memoria. </a:t>
                      </a:r>
                      <a:endParaRPr lang="es-AR" sz="1200" dirty="0"/>
                    </a:p>
                  </a:txBody>
                  <a:tcPr/>
                </a:tc>
                <a:tc>
                  <a:txBody>
                    <a:bodyPr/>
                    <a:lstStyle/>
                    <a:p>
                      <a:r>
                        <a:rPr lang="es-AR" sz="1200" dirty="0" smtClean="0"/>
                        <a:t>Es mejor para consultar y filtrar datos desde una fuente</a:t>
                      </a:r>
                      <a:r>
                        <a:rPr lang="es-AR" sz="1200" baseline="0" dirty="0" smtClean="0"/>
                        <a:t> de datos.</a:t>
                      </a:r>
                      <a:endParaRPr lang="es-AR" sz="1200" dirty="0"/>
                    </a:p>
                  </a:txBody>
                  <a:tcPr/>
                </a:tc>
              </a:tr>
              <a:tr h="468052">
                <a:tc>
                  <a:txBody>
                    <a:bodyPr/>
                    <a:lstStyle/>
                    <a:p>
                      <a:r>
                        <a:rPr lang="es-AR" sz="1200" dirty="0" smtClean="0"/>
                        <a:t>Adecuado para “Linq To Objects”,</a:t>
                      </a:r>
                      <a:r>
                        <a:rPr lang="es-AR" sz="1200" baseline="0" dirty="0" smtClean="0"/>
                        <a:t> “Linq To XML”.</a:t>
                      </a:r>
                      <a:endParaRPr lang="es-AR" sz="1200" dirty="0"/>
                    </a:p>
                  </a:txBody>
                  <a:tcPr/>
                </a:tc>
                <a:tc>
                  <a:txBody>
                    <a:bodyPr/>
                    <a:lstStyle/>
                    <a:p>
                      <a:r>
                        <a:rPr lang="es-AR" sz="1200" dirty="0" smtClean="0"/>
                        <a:t>Adecuado para consultas “Linq To Sql”.</a:t>
                      </a:r>
                      <a:endParaRPr lang="es-AR" sz="1200" dirty="0"/>
                    </a:p>
                  </a:txBody>
                  <a:tcPr/>
                </a:tc>
              </a:tr>
              <a:tr h="468052">
                <a:tc>
                  <a:txBody>
                    <a:bodyPr/>
                    <a:lstStyle/>
                    <a:p>
                      <a:r>
                        <a:rPr lang="es-AR" sz="1200" dirty="0" smtClean="0"/>
                        <a:t>No</a:t>
                      </a:r>
                      <a:r>
                        <a:rPr lang="es-AR" sz="1200" baseline="0" dirty="0" smtClean="0"/>
                        <a:t> soporta “Lazy Loading”.</a:t>
                      </a:r>
                      <a:endParaRPr lang="es-AR" sz="1200" dirty="0"/>
                    </a:p>
                  </a:txBody>
                  <a:tcPr/>
                </a:tc>
                <a:tc>
                  <a:txBody>
                    <a:bodyPr/>
                    <a:lstStyle/>
                    <a:p>
                      <a:r>
                        <a:rPr lang="es-AR" sz="1200" dirty="0" smtClean="0"/>
                        <a:t>Soporta “Lazy Loading”.</a:t>
                      </a:r>
                      <a:endParaRPr lang="es-AR" sz="1200" dirty="0"/>
                    </a:p>
                  </a:txBody>
                  <a:tcPr/>
                </a:tc>
              </a:tr>
            </a:tbl>
          </a:graphicData>
        </a:graphic>
      </p:graphicFrame>
    </p:spTree>
    <p:extLst>
      <p:ext uri="{BB962C8B-B14F-4D97-AF65-F5344CB8AC3E}">
        <p14:creationId xmlns:p14="http://schemas.microsoft.com/office/powerpoint/2010/main" val="551021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996952"/>
            <a:ext cx="8229600" cy="1143000"/>
          </a:xfrm>
        </p:spPr>
        <p:txBody>
          <a:bodyPr>
            <a:normAutofit fontScale="90000"/>
          </a:bodyPr>
          <a:lstStyle/>
          <a:p>
            <a:pPr algn="ctr"/>
            <a:r>
              <a:rPr lang="es-ES" b="1" dirty="0" smtClean="0"/>
              <a:t>Fin de Clase 2</a:t>
            </a:r>
            <a:br>
              <a:rPr lang="es-ES" b="1" dirty="0" smtClean="0"/>
            </a:br>
            <a:r>
              <a:rPr lang="es-ES" b="1" dirty="0" smtClean="0"/>
              <a:t/>
            </a:r>
            <a:br>
              <a:rPr lang="es-ES" b="1" dirty="0" smtClean="0"/>
            </a:br>
            <a:r>
              <a:rPr lang="es-ES" b="1" dirty="0" smtClean="0"/>
              <a:t>¿Preguntas?</a:t>
            </a:r>
            <a:endParaRPr lang="es-ES" b="1"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srgbClr val="04617B">
                    <a:shade val="90000"/>
                  </a:srgbClr>
                </a:solidFill>
              </a:rPr>
              <a:pPr/>
              <a:t>49</a:t>
            </a:fld>
            <a:endParaRPr lang="es-ES" dirty="0">
              <a:solidFill>
                <a:srgbClr val="04617B">
                  <a:shade val="90000"/>
                </a:srgb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077072"/>
            <a:ext cx="3005336" cy="221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141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Introducción</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Links de interes</a:t>
            </a:r>
          </a:p>
          <a:p>
            <a:pPr lvl="1"/>
            <a:r>
              <a:rPr lang="es-ES" dirty="0" smtClean="0"/>
              <a:t>Alumni</a:t>
            </a:r>
            <a:r>
              <a:rPr lang="es-ES" dirty="0"/>
              <a:t>: </a:t>
            </a:r>
            <a:r>
              <a:rPr lang="es-ES" dirty="0">
                <a:hlinkClick r:id="rId2"/>
              </a:rPr>
              <a:t>https://alumni.educacionit.com/user/login/</a:t>
            </a:r>
            <a:endParaRPr lang="es-ES" dirty="0"/>
          </a:p>
          <a:p>
            <a:pPr lvl="1"/>
            <a:r>
              <a:rPr lang="es-ES" dirty="0"/>
              <a:t>Descargas: </a:t>
            </a:r>
            <a:r>
              <a:rPr lang="es-ES" dirty="0">
                <a:hlinkClick r:id="rId3"/>
              </a:rPr>
              <a:t>www.educacionit.com.ar/descargas</a:t>
            </a:r>
            <a:r>
              <a:rPr lang="es-ES" dirty="0"/>
              <a:t>.</a:t>
            </a:r>
          </a:p>
          <a:p>
            <a:pPr lvl="1"/>
            <a:r>
              <a:rPr lang="es-ES" dirty="0"/>
              <a:t>Visual Studio: </a:t>
            </a:r>
            <a:r>
              <a:rPr lang="es-ES" dirty="0">
                <a:hlinkClick r:id="rId4"/>
              </a:rPr>
              <a:t>http://</a:t>
            </a:r>
            <a:r>
              <a:rPr lang="es-ES" dirty="0" smtClean="0">
                <a:hlinkClick r:id="rId4"/>
              </a:rPr>
              <a:t>www.microsoft.com/es-ar/download/details.aspx?id=30678</a:t>
            </a:r>
            <a:endParaRPr lang="es-ES" dirty="0" smtClean="0"/>
          </a:p>
          <a:p>
            <a:pPr lvl="1"/>
            <a:endParaRPr lang="es-ES" sz="2200" dirty="0" smtClean="0"/>
          </a:p>
          <a:p>
            <a:pPr marL="274320" lvl="1" indent="-274320">
              <a:buClr>
                <a:schemeClr val="accent3"/>
              </a:buClr>
              <a:buSzPct val="95000"/>
            </a:pPr>
            <a:endParaRPr lang="es-ES" sz="2200" dirty="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Tree>
    <p:extLst>
      <p:ext uri="{BB962C8B-B14F-4D97-AF65-F5344CB8AC3E}">
        <p14:creationId xmlns:p14="http://schemas.microsoft.com/office/powerpoint/2010/main" val="39841521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1844824"/>
            <a:ext cx="8928992" cy="1656184"/>
          </a:xfrm>
        </p:spPr>
        <p:txBody>
          <a:bodyPr>
            <a:normAutofit fontScale="90000"/>
          </a:bodyPr>
          <a:lstStyle/>
          <a:p>
            <a:pPr algn="ctr"/>
            <a:r>
              <a:rPr lang="es-ES" sz="4800" dirty="0" smtClean="0"/>
              <a:t/>
            </a:r>
            <a:br>
              <a:rPr lang="es-ES" sz="4800" dirty="0" smtClean="0"/>
            </a:br>
            <a:r>
              <a:rPr lang="es-ES" sz="9800" dirty="0" smtClean="0"/>
              <a:t>Clase 3</a:t>
            </a:r>
            <a:endParaRPr lang="es-ES" sz="8900" dirty="0"/>
          </a:p>
        </p:txBody>
      </p:sp>
      <p:sp>
        <p:nvSpPr>
          <p:cNvPr id="3" name="2 Subtítulo"/>
          <p:cNvSpPr>
            <a:spLocks noGrp="1"/>
          </p:cNvSpPr>
          <p:nvPr>
            <p:ph type="subTitle" idx="1"/>
          </p:nvPr>
        </p:nvSpPr>
        <p:spPr>
          <a:xfrm>
            <a:off x="251520" y="3501008"/>
            <a:ext cx="8640960" cy="1064560"/>
          </a:xfrm>
        </p:spPr>
        <p:txBody>
          <a:bodyPr>
            <a:normAutofit/>
          </a:bodyPr>
          <a:lstStyle/>
          <a:p>
            <a:pPr algn="ctr"/>
            <a:r>
              <a:rPr lang="es-ES" b="1" dirty="0" smtClean="0"/>
              <a:t>Introducción a Linq</a:t>
            </a:r>
          </a:p>
        </p:txBody>
      </p:sp>
      <p:pic>
        <p:nvPicPr>
          <p:cNvPr id="5122" name="Picture 2" descr="C:\Users\Juani\Desktop\banner-educacion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157192"/>
            <a:ext cx="561662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740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Temario Clase 3</a:t>
            </a:r>
            <a:endParaRPr lang="es-ES" b="1" dirty="0"/>
          </a:p>
        </p:txBody>
      </p:sp>
      <p:sp>
        <p:nvSpPr>
          <p:cNvPr id="3" name="2 Marcador de contenido"/>
          <p:cNvSpPr>
            <a:spLocks noGrp="1"/>
          </p:cNvSpPr>
          <p:nvPr>
            <p:ph idx="1"/>
          </p:nvPr>
        </p:nvSpPr>
        <p:spPr/>
        <p:txBody>
          <a:bodyPr>
            <a:normAutofit/>
          </a:bodyPr>
          <a:lstStyle/>
          <a:p>
            <a:r>
              <a:rPr lang="es-ES" sz="3100" b="1" dirty="0" smtClean="0"/>
              <a:t>Repaso clase anterior</a:t>
            </a:r>
          </a:p>
          <a:p>
            <a:r>
              <a:rPr lang="es-ES" sz="3100" b="1" dirty="0" smtClean="0"/>
              <a:t>Introducción a Linq</a:t>
            </a:r>
          </a:p>
          <a:p>
            <a:r>
              <a:rPr lang="es-ES" sz="3100" b="1" dirty="0" smtClean="0"/>
              <a:t>Tipo de sintaxis para consultas.</a:t>
            </a:r>
          </a:p>
          <a:p>
            <a:r>
              <a:rPr lang="es-ES" sz="3100" b="1" dirty="0" smtClean="0"/>
              <a:t>Introducción a ORMS</a:t>
            </a:r>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51</a:t>
            </a:fld>
            <a:endParaRPr lang="es-ES" dirty="0"/>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3040" y="3918545"/>
            <a:ext cx="28194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742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3</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Repaso Clase anterior</a:t>
            </a:r>
          </a:p>
          <a:p>
            <a:pPr marL="548640" lvl="2" indent="-274320">
              <a:buClr>
                <a:schemeClr val="accent3"/>
              </a:buClr>
              <a:buSzPct val="95000"/>
            </a:pPr>
            <a:r>
              <a:rPr lang="es-ES" dirty="0" smtClean="0"/>
              <a:t>Tipos delegados</a:t>
            </a:r>
          </a:p>
          <a:p>
            <a:pPr marL="548640" lvl="2" indent="-274320">
              <a:buClr>
                <a:schemeClr val="accent3"/>
              </a:buClr>
              <a:buSzPct val="95000"/>
            </a:pPr>
            <a:r>
              <a:rPr lang="es-ES" dirty="0" smtClean="0"/>
              <a:t>Delegados genéricos Func&lt;&gt; y Action&lt;&gt;</a:t>
            </a:r>
          </a:p>
          <a:p>
            <a:pPr marL="548640" lvl="2" indent="-274320">
              <a:buClr>
                <a:schemeClr val="accent3"/>
              </a:buClr>
              <a:buSzPct val="95000"/>
            </a:pPr>
            <a:r>
              <a:rPr lang="es-ES" dirty="0" smtClean="0"/>
              <a:t>Interfaces IEnumerable&lt;T&gt; / IQueryable&lt;T&gt;</a:t>
            </a:r>
          </a:p>
          <a:p>
            <a:pPr marL="548640" lvl="2" indent="-274320">
              <a:buClr>
                <a:schemeClr val="accent3"/>
              </a:buClr>
              <a:buSzPct val="95000"/>
            </a:pPr>
            <a:r>
              <a:rPr lang="es-ES" dirty="0" smtClean="0"/>
              <a:t>Métodos extendidos de las interfaces</a:t>
            </a:r>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52</a:t>
            </a:fld>
            <a:endParaRPr lang="es-ES" dirty="0"/>
          </a:p>
        </p:txBody>
      </p:sp>
    </p:spTree>
    <p:extLst>
      <p:ext uri="{BB962C8B-B14F-4D97-AF65-F5344CB8AC3E}">
        <p14:creationId xmlns:p14="http://schemas.microsoft.com/office/powerpoint/2010/main" val="1998949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3</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Linq (Language</a:t>
            </a:r>
            <a:r>
              <a:rPr lang="es-ES" sz="3100" b="1" dirty="0"/>
              <a:t> </a:t>
            </a:r>
            <a:r>
              <a:rPr lang="es-ES" sz="3100" b="1" dirty="0" smtClean="0"/>
              <a:t>Integrated Query)</a:t>
            </a:r>
          </a:p>
          <a:p>
            <a:pPr marL="548640" lvl="2" indent="-274320">
              <a:buClr>
                <a:schemeClr val="accent3"/>
              </a:buClr>
              <a:buSzPct val="95000"/>
            </a:pPr>
            <a:r>
              <a:rPr lang="es-ES" dirty="0" smtClean="0"/>
              <a:t>Es un mecanismo introducido a partir de .NET 3,5 que elimina la distancia que separa el mundo de los objetos y el mundo de los datos.</a:t>
            </a:r>
          </a:p>
          <a:p>
            <a:pPr marL="548640" lvl="2" indent="-274320">
              <a:buClr>
                <a:schemeClr val="accent3"/>
              </a:buClr>
              <a:buSzPct val="95000"/>
            </a:pPr>
            <a:r>
              <a:rPr lang="es-ES" dirty="0" smtClean="0"/>
              <a:t>Agrega capacidades de consulta eficaces  a la sintaxis de C# y VB.NET.</a:t>
            </a:r>
          </a:p>
          <a:p>
            <a:pPr marL="548640" lvl="2" indent="-274320">
              <a:buClr>
                <a:schemeClr val="accent3"/>
              </a:buClr>
              <a:buSzPct val="95000"/>
            </a:pPr>
            <a:r>
              <a:rPr lang="es-ES" dirty="0" smtClean="0"/>
              <a:t>Incorpora patrones fáciles y estándar para consultar y actualizar datos de cualquier tipo (Objetos, Entidades, XML, etc).</a:t>
            </a:r>
          </a:p>
          <a:p>
            <a:pPr marL="548640" lvl="2" indent="-274320">
              <a:buClr>
                <a:schemeClr val="accent3"/>
              </a:buClr>
              <a:buSzPct val="95000"/>
            </a:pPr>
            <a:r>
              <a:rPr lang="es-ES" dirty="0" smtClean="0"/>
              <a:t>Permiten recorrer , filtrar, ordenar y proyectar colecciones de forma muy sencilla.</a:t>
            </a:r>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53</a:t>
            </a:fld>
            <a:endParaRPr lang="es-ES" dirty="0"/>
          </a:p>
        </p:txBody>
      </p:sp>
    </p:spTree>
    <p:extLst>
      <p:ext uri="{BB962C8B-B14F-4D97-AF65-F5344CB8AC3E}">
        <p14:creationId xmlns:p14="http://schemas.microsoft.com/office/powerpoint/2010/main" val="23553552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3</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Linq  - Arquitectura</a:t>
            </a:r>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54</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636912"/>
            <a:ext cx="5633090" cy="35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8016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3</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Linq  - Tipos de sintaxis</a:t>
            </a:r>
          </a:p>
          <a:p>
            <a:pPr marL="548640" lvl="2" indent="-274320">
              <a:buClr>
                <a:schemeClr val="accent3"/>
              </a:buClr>
              <a:buSzPct val="95000"/>
            </a:pPr>
            <a:r>
              <a:rPr lang="es-ES" b="1" dirty="0" smtClean="0"/>
              <a:t>Sintaxis de consulta</a:t>
            </a:r>
          </a:p>
          <a:p>
            <a:pPr marL="548640" lvl="2" indent="-274320">
              <a:buClr>
                <a:schemeClr val="accent3"/>
              </a:buClr>
              <a:buSzPct val="95000"/>
            </a:pPr>
            <a:endParaRPr lang="es-ES" sz="2400" b="1" dirty="0"/>
          </a:p>
          <a:p>
            <a:pPr marL="548640" lvl="2" indent="-274320">
              <a:buClr>
                <a:schemeClr val="accent3"/>
              </a:buClr>
              <a:buSzPct val="95000"/>
            </a:pPr>
            <a:endParaRPr lang="es-ES" sz="2400" b="1" dirty="0" smtClean="0"/>
          </a:p>
          <a:p>
            <a:pPr marL="548640" lvl="2" indent="-274320">
              <a:buClr>
                <a:schemeClr val="accent3"/>
              </a:buClr>
              <a:buSzPct val="95000"/>
            </a:pPr>
            <a:endParaRPr lang="es-ES" sz="2400" b="1" dirty="0" smtClean="0"/>
          </a:p>
          <a:p>
            <a:pPr marL="548640" lvl="2" indent="-274320">
              <a:buClr>
                <a:schemeClr val="accent3"/>
              </a:buClr>
              <a:buSzPct val="95000"/>
            </a:pPr>
            <a:r>
              <a:rPr lang="es-ES" b="1" dirty="0" smtClean="0"/>
              <a:t>Sintaxis  con métodos de extensión</a:t>
            </a:r>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55</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19" y="3068960"/>
            <a:ext cx="41243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779269"/>
            <a:ext cx="49530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531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996952"/>
            <a:ext cx="8229600" cy="1143000"/>
          </a:xfrm>
        </p:spPr>
        <p:txBody>
          <a:bodyPr>
            <a:normAutofit fontScale="90000"/>
          </a:bodyPr>
          <a:lstStyle/>
          <a:p>
            <a:pPr algn="ctr"/>
            <a:r>
              <a:rPr lang="es-ES" b="1" dirty="0" smtClean="0"/>
              <a:t>Fin de Clase 3</a:t>
            </a:r>
            <a:br>
              <a:rPr lang="es-ES" b="1" dirty="0" smtClean="0"/>
            </a:br>
            <a:r>
              <a:rPr lang="es-ES" b="1" dirty="0" smtClean="0"/>
              <a:t/>
            </a:r>
            <a:br>
              <a:rPr lang="es-ES" b="1" dirty="0" smtClean="0"/>
            </a:br>
            <a:r>
              <a:rPr lang="es-ES" b="1" dirty="0" smtClean="0"/>
              <a:t>¿Preguntas?</a:t>
            </a:r>
            <a:endParaRPr lang="es-ES" b="1"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srgbClr val="04617B">
                    <a:shade val="90000"/>
                  </a:srgbClr>
                </a:solidFill>
              </a:rPr>
              <a:pPr/>
              <a:t>56</a:t>
            </a:fld>
            <a:endParaRPr lang="es-ES" dirty="0">
              <a:solidFill>
                <a:srgbClr val="04617B">
                  <a:shade val="90000"/>
                </a:srgb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077072"/>
            <a:ext cx="3005336" cy="221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6960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1844824"/>
            <a:ext cx="8928992" cy="1656184"/>
          </a:xfrm>
        </p:spPr>
        <p:txBody>
          <a:bodyPr>
            <a:normAutofit fontScale="90000"/>
          </a:bodyPr>
          <a:lstStyle/>
          <a:p>
            <a:pPr algn="ctr"/>
            <a:r>
              <a:rPr lang="es-ES" sz="4800" dirty="0" smtClean="0"/>
              <a:t/>
            </a:r>
            <a:br>
              <a:rPr lang="es-ES" sz="4800" dirty="0" smtClean="0"/>
            </a:br>
            <a:r>
              <a:rPr lang="es-ES" sz="9800" dirty="0" smtClean="0"/>
              <a:t>Clase 4</a:t>
            </a:r>
            <a:endParaRPr lang="es-ES" sz="8900" dirty="0"/>
          </a:p>
        </p:txBody>
      </p:sp>
      <p:sp>
        <p:nvSpPr>
          <p:cNvPr id="3" name="2 Subtítulo"/>
          <p:cNvSpPr>
            <a:spLocks noGrp="1"/>
          </p:cNvSpPr>
          <p:nvPr>
            <p:ph type="subTitle" idx="1"/>
          </p:nvPr>
        </p:nvSpPr>
        <p:spPr>
          <a:xfrm>
            <a:off x="251520" y="3501008"/>
            <a:ext cx="8640960" cy="1064560"/>
          </a:xfrm>
        </p:spPr>
        <p:txBody>
          <a:bodyPr>
            <a:normAutofit/>
          </a:bodyPr>
          <a:lstStyle/>
          <a:p>
            <a:pPr algn="ctr"/>
            <a:r>
              <a:rPr lang="es-ES" b="1" dirty="0" smtClean="0"/>
              <a:t>ORMS  / Entity Framework</a:t>
            </a:r>
          </a:p>
        </p:txBody>
      </p:sp>
      <p:pic>
        <p:nvPicPr>
          <p:cNvPr id="5122" name="Picture 2" descr="C:\Users\Juani\Desktop\banner-educacion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157192"/>
            <a:ext cx="561662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934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Temario Clase 4</a:t>
            </a:r>
            <a:endParaRPr lang="es-ES" b="1" dirty="0"/>
          </a:p>
        </p:txBody>
      </p:sp>
      <p:sp>
        <p:nvSpPr>
          <p:cNvPr id="3" name="2 Marcador de contenido"/>
          <p:cNvSpPr>
            <a:spLocks noGrp="1"/>
          </p:cNvSpPr>
          <p:nvPr>
            <p:ph idx="1"/>
          </p:nvPr>
        </p:nvSpPr>
        <p:spPr/>
        <p:txBody>
          <a:bodyPr>
            <a:normAutofit/>
          </a:bodyPr>
          <a:lstStyle/>
          <a:p>
            <a:r>
              <a:rPr lang="es-ES" b="1" dirty="0" smtClean="0"/>
              <a:t>Repaso clase anterior</a:t>
            </a:r>
          </a:p>
          <a:p>
            <a:r>
              <a:rPr lang="es-ES" b="1" dirty="0" smtClean="0"/>
              <a:t>Introducción a ORMS</a:t>
            </a:r>
          </a:p>
          <a:p>
            <a:r>
              <a:rPr lang="es-ES" b="1" dirty="0" smtClean="0"/>
              <a:t>Entity Framework</a:t>
            </a:r>
          </a:p>
          <a:p>
            <a:r>
              <a:rPr lang="es-ES" b="1" dirty="0" smtClean="0"/>
              <a:t>Enfoques EF</a:t>
            </a:r>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3040" y="3918545"/>
            <a:ext cx="28194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3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Repaso Clase anterior</a:t>
            </a:r>
          </a:p>
          <a:p>
            <a:pPr marL="548640" lvl="2" indent="-274320">
              <a:buClr>
                <a:schemeClr val="accent3"/>
              </a:buClr>
              <a:buSzPct val="95000"/>
            </a:pPr>
            <a:r>
              <a:rPr lang="es-ES" sz="2800" dirty="0" err="1" smtClean="0"/>
              <a:t>Linq</a:t>
            </a:r>
            <a:endParaRPr lang="es-ES" sz="2800" dirty="0" smtClean="0"/>
          </a:p>
          <a:p>
            <a:pPr marL="548640" lvl="2" indent="-274320">
              <a:buClr>
                <a:schemeClr val="accent3"/>
              </a:buClr>
              <a:buSzPct val="95000"/>
            </a:pPr>
            <a:r>
              <a:rPr lang="es-ES" sz="2800" dirty="0" smtClean="0"/>
              <a:t>Modos de consultas</a:t>
            </a:r>
          </a:p>
          <a:p>
            <a:pPr marL="548640" lvl="2" indent="-274320">
              <a:buClr>
                <a:schemeClr val="accent3"/>
              </a:buClr>
              <a:buSzPct val="95000"/>
            </a:pPr>
            <a:r>
              <a:rPr lang="es-ES" sz="2800" dirty="0" smtClean="0"/>
              <a:t>Sintaxis</a:t>
            </a:r>
          </a:p>
          <a:p>
            <a:pPr marL="548640" lvl="2" indent="-274320">
              <a:buClr>
                <a:schemeClr val="accent3"/>
              </a:buClr>
              <a:buSzPct val="95000"/>
            </a:pPr>
            <a:r>
              <a:rPr lang="es-ES" sz="2800" dirty="0" smtClean="0"/>
              <a:t>Ejercicios Prácticos</a:t>
            </a:r>
          </a:p>
          <a:p>
            <a:pPr marL="548640" lvl="2" indent="-274320">
              <a:buClr>
                <a:schemeClr val="accent3"/>
              </a:buClr>
              <a:buSzPct val="95000"/>
            </a:pPr>
            <a:endParaRPr lang="es-ES" dirty="0" smtClean="0"/>
          </a:p>
          <a:p>
            <a:pPr marL="548640" lvl="2" indent="-274320">
              <a:buClr>
                <a:schemeClr val="accent3"/>
              </a:buClr>
              <a:buSzPct val="95000"/>
            </a:pP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Tree>
    <p:extLst>
      <p:ext uri="{BB962C8B-B14F-4D97-AF65-F5344CB8AC3E}">
        <p14:creationId xmlns:p14="http://schemas.microsoft.com/office/powerpoint/2010/main" val="2548364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Objetivos del curso</a:t>
            </a:r>
            <a:endParaRPr lang="es-ES" b="1" dirty="0"/>
          </a:p>
        </p:txBody>
      </p:sp>
      <p:sp>
        <p:nvSpPr>
          <p:cNvPr id="3" name="2 Marcador de contenido"/>
          <p:cNvSpPr>
            <a:spLocks noGrp="1"/>
          </p:cNvSpPr>
          <p:nvPr>
            <p:ph idx="1"/>
          </p:nvPr>
        </p:nvSpPr>
        <p:spPr/>
        <p:txBody>
          <a:bodyPr>
            <a:normAutofit/>
          </a:bodyPr>
          <a:lstStyle/>
          <a:p>
            <a:r>
              <a:rPr lang="es-ES" sz="2400" b="1" dirty="0" smtClean="0"/>
              <a:t>Comprender que es Entity Framework y para que se utiliza.</a:t>
            </a:r>
          </a:p>
          <a:p>
            <a:r>
              <a:rPr lang="es-ES" sz="2400" b="1" dirty="0" smtClean="0"/>
              <a:t>Acceder  </a:t>
            </a:r>
            <a:r>
              <a:rPr lang="es-ES" sz="2400" b="1" dirty="0"/>
              <a:t>a bases de datos a través de un ORM</a:t>
            </a:r>
            <a:r>
              <a:rPr lang="es-ES" sz="2400" b="1" dirty="0" smtClean="0"/>
              <a:t>.</a:t>
            </a:r>
          </a:p>
          <a:p>
            <a:r>
              <a:rPr lang="es-ES" sz="2400" b="1" dirty="0" smtClean="0"/>
              <a:t>Aprender a manipular datos con ayuda de Linq</a:t>
            </a:r>
            <a:r>
              <a:rPr lang="es-ES" sz="2400" b="1" dirty="0"/>
              <a:t> </a:t>
            </a:r>
            <a:r>
              <a:rPr lang="es-ES" sz="2400" b="1" dirty="0" smtClean="0"/>
              <a:t>y expresiones Lamda.</a:t>
            </a:r>
          </a:p>
          <a:p>
            <a:r>
              <a:rPr lang="es-ES" sz="2400" b="1" dirty="0" smtClean="0"/>
              <a:t>Aprender a mejorar la calidad de código mediante las técnicas que se verán en el curso.</a:t>
            </a:r>
            <a:endParaRPr lang="es-ES" sz="2400" b="1" dirty="0"/>
          </a:p>
          <a:p>
            <a:endParaRPr lang="es-ES" dirty="0" smtClean="0"/>
          </a:p>
          <a:p>
            <a:pPr>
              <a:buNone/>
            </a:pPr>
            <a:endParaRPr lang="es-ES" dirty="0" smtClean="0"/>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Tree>
    <p:extLst>
      <p:ext uri="{BB962C8B-B14F-4D97-AF65-F5344CB8AC3E}">
        <p14:creationId xmlns:p14="http://schemas.microsoft.com/office/powerpoint/2010/main" val="1614157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9120"/>
            <a:ext cx="1827014" cy="2189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ORMs</a:t>
            </a:r>
          </a:p>
          <a:p>
            <a:pPr marL="548640" lvl="2" indent="-274320">
              <a:buClr>
                <a:schemeClr val="accent3"/>
              </a:buClr>
              <a:buSzPct val="95000"/>
            </a:pPr>
            <a:r>
              <a:rPr lang="es-ES" dirty="0" smtClean="0"/>
              <a:t>Object-Relational mapping, es un modelo de programación que consiste en la transformación de las tablas de una base de datos, en una serie de entidades que simplifiquen las tareas básicas de acceso a los datos para el programador.</a:t>
            </a:r>
          </a:p>
          <a:p>
            <a:pPr marL="548640" lvl="2" indent="-274320">
              <a:buClr>
                <a:schemeClr val="accent3"/>
              </a:buClr>
              <a:buSzPct val="95000"/>
            </a:pPr>
            <a:r>
              <a:rPr lang="es-ES" sz="2100" dirty="0" smtClean="0"/>
              <a:t>Antes de la aparición de este modelo, las consultas se debían que realizar de forma manual dentro de las propias aplicaciones, con lo cual, la ventaja de los lenguajes orientados a objetos se perdía.</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Tree>
    <p:extLst>
      <p:ext uri="{BB962C8B-B14F-4D97-AF65-F5344CB8AC3E}">
        <p14:creationId xmlns:p14="http://schemas.microsoft.com/office/powerpoint/2010/main" val="50738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a:t>ORMs &gt; Ventajas</a:t>
            </a:r>
          </a:p>
          <a:p>
            <a:pPr marL="548640" lvl="2" indent="-274320">
              <a:buClr>
                <a:schemeClr val="accent3"/>
              </a:buClr>
              <a:buSzPct val="95000"/>
            </a:pPr>
            <a:r>
              <a:rPr lang="es-ES" dirty="0"/>
              <a:t>Independizar la aplicación del motor de la base de datos.</a:t>
            </a:r>
          </a:p>
          <a:p>
            <a:pPr marL="548640" lvl="2" indent="-274320">
              <a:buClr>
                <a:schemeClr val="accent3"/>
              </a:buClr>
              <a:buSzPct val="95000"/>
            </a:pPr>
            <a:r>
              <a:rPr lang="es-ES" dirty="0"/>
              <a:t>Rapidez en el desarrollo de aplicaciones.</a:t>
            </a:r>
          </a:p>
          <a:p>
            <a:pPr marL="548640" lvl="2" indent="-274320">
              <a:buClr>
                <a:schemeClr val="accent3"/>
              </a:buClr>
              <a:buSzPct val="95000"/>
            </a:pPr>
            <a:r>
              <a:rPr lang="es-ES" dirty="0"/>
              <a:t>Abstracción de la base de datos.</a:t>
            </a:r>
          </a:p>
          <a:p>
            <a:pPr marL="548640" lvl="2" indent="-274320">
              <a:buClr>
                <a:schemeClr val="accent3"/>
              </a:buClr>
              <a:buSzPct val="95000"/>
            </a:pPr>
            <a:r>
              <a:rPr lang="es-ES" dirty="0" smtClean="0"/>
              <a:t>Seguridad.</a:t>
            </a:r>
            <a:endParaRPr lang="es-ES" dirty="0"/>
          </a:p>
          <a:p>
            <a:pPr marL="548640" lvl="2" indent="-274320">
              <a:buClr>
                <a:schemeClr val="accent3"/>
              </a:buClr>
              <a:buSzPct val="95000"/>
            </a:pPr>
            <a:r>
              <a:rPr lang="es-ES" dirty="0" smtClean="0"/>
              <a:t>Mantenibilidad.</a:t>
            </a:r>
          </a:p>
          <a:p>
            <a:pPr marL="548640" lvl="2" indent="-274320">
              <a:buClr>
                <a:schemeClr val="accent3"/>
              </a:buClr>
              <a:buSzPct val="95000"/>
            </a:pPr>
            <a:endParaRPr lang="es-ES" dirty="0"/>
          </a:p>
          <a:p>
            <a:pPr marL="274320" lvl="1" indent="-274320">
              <a:buClr>
                <a:schemeClr val="accent3"/>
              </a:buClr>
              <a:buSzPct val="95000"/>
            </a:pPr>
            <a:r>
              <a:rPr lang="es-ES" sz="3100" b="1" dirty="0" smtClean="0"/>
              <a:t>ORMs &gt; Desventajas</a:t>
            </a:r>
          </a:p>
          <a:p>
            <a:pPr marL="548640" lvl="2" indent="-274320">
              <a:buClr>
                <a:schemeClr val="accent3"/>
              </a:buClr>
              <a:buSzPct val="95000"/>
            </a:pPr>
            <a:r>
              <a:rPr lang="es-ES" dirty="0" smtClean="0"/>
              <a:t>Para gran cantidad de datos, la utilización </a:t>
            </a:r>
          </a:p>
          <a:p>
            <a:pPr marL="274320" lvl="2" indent="0">
              <a:buClr>
                <a:schemeClr val="accent3"/>
              </a:buClr>
              <a:buSzPct val="95000"/>
              <a:buNone/>
            </a:pPr>
            <a:r>
              <a:rPr lang="es-ES" dirty="0" smtClean="0"/>
              <a:t>    de un ORM puede mermar el rendimiento.</a:t>
            </a:r>
          </a:p>
          <a:p>
            <a:pPr marL="548640" lvl="2" indent="-274320">
              <a:buClr>
                <a:schemeClr val="accent3"/>
              </a:buClr>
              <a:buSzPct val="95000"/>
            </a:pPr>
            <a:endParaRPr lang="es-ES" sz="21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61</a:t>
            </a:fld>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933056"/>
            <a:ext cx="23431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681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a:t>ORMs &gt; Ventajas</a:t>
            </a:r>
          </a:p>
          <a:p>
            <a:pPr marL="548640" lvl="2" indent="-274320">
              <a:buClr>
                <a:schemeClr val="accent3"/>
              </a:buClr>
              <a:buSzPct val="95000"/>
            </a:pPr>
            <a:r>
              <a:rPr lang="es-ES" dirty="0"/>
              <a:t>Independizar la aplicación del motor de la base de datos.</a:t>
            </a:r>
          </a:p>
          <a:p>
            <a:pPr marL="548640" lvl="2" indent="-274320">
              <a:buClr>
                <a:schemeClr val="accent3"/>
              </a:buClr>
              <a:buSzPct val="95000"/>
            </a:pPr>
            <a:r>
              <a:rPr lang="es-ES" dirty="0"/>
              <a:t>Rapidez en el desarrollo de aplicaciones.</a:t>
            </a:r>
          </a:p>
          <a:p>
            <a:pPr marL="548640" lvl="2" indent="-274320">
              <a:buClr>
                <a:schemeClr val="accent3"/>
              </a:buClr>
              <a:buSzPct val="95000"/>
            </a:pPr>
            <a:r>
              <a:rPr lang="es-ES" dirty="0"/>
              <a:t>Abstracción de la base de datos.</a:t>
            </a:r>
          </a:p>
          <a:p>
            <a:pPr marL="548640" lvl="2" indent="-274320">
              <a:buClr>
                <a:schemeClr val="accent3"/>
              </a:buClr>
              <a:buSzPct val="95000"/>
            </a:pPr>
            <a:r>
              <a:rPr lang="es-ES" dirty="0" smtClean="0"/>
              <a:t>Seguridad.</a:t>
            </a:r>
            <a:endParaRPr lang="es-ES" dirty="0"/>
          </a:p>
          <a:p>
            <a:pPr marL="548640" lvl="2" indent="-274320">
              <a:buClr>
                <a:schemeClr val="accent3"/>
              </a:buClr>
              <a:buSzPct val="95000"/>
            </a:pPr>
            <a:r>
              <a:rPr lang="es-ES" dirty="0" smtClean="0"/>
              <a:t>Mantenibilidad.</a:t>
            </a:r>
          </a:p>
          <a:p>
            <a:pPr marL="548640" lvl="2" indent="-274320">
              <a:buClr>
                <a:schemeClr val="accent3"/>
              </a:buClr>
              <a:buSzPct val="95000"/>
            </a:pPr>
            <a:endParaRPr lang="es-ES" dirty="0"/>
          </a:p>
          <a:p>
            <a:pPr marL="274320" lvl="1" indent="-274320">
              <a:buClr>
                <a:schemeClr val="accent3"/>
              </a:buClr>
              <a:buSzPct val="95000"/>
            </a:pPr>
            <a:r>
              <a:rPr lang="es-ES" sz="3100" b="1" dirty="0" smtClean="0"/>
              <a:t>ORMs &gt; Desventajas</a:t>
            </a:r>
          </a:p>
          <a:p>
            <a:pPr marL="548640" lvl="2" indent="-274320">
              <a:buClr>
                <a:schemeClr val="accent3"/>
              </a:buClr>
              <a:buSzPct val="95000"/>
            </a:pPr>
            <a:r>
              <a:rPr lang="es-ES" dirty="0" smtClean="0"/>
              <a:t>Para gran cantidad de datos, la utilización </a:t>
            </a:r>
          </a:p>
          <a:p>
            <a:pPr marL="274320" lvl="2" indent="0">
              <a:buClr>
                <a:schemeClr val="accent3"/>
              </a:buClr>
              <a:buSzPct val="95000"/>
              <a:buNone/>
            </a:pPr>
            <a:r>
              <a:rPr lang="es-ES" dirty="0" smtClean="0"/>
              <a:t>    de un ORM puede mermar el rendimiento.</a:t>
            </a:r>
          </a:p>
          <a:p>
            <a:pPr marL="548640" lvl="2" indent="-274320">
              <a:buClr>
                <a:schemeClr val="accent3"/>
              </a:buClr>
              <a:buSzPct val="95000"/>
            </a:pPr>
            <a:endParaRPr lang="es-ES" sz="21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62</a:t>
            </a:fld>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933056"/>
            <a:ext cx="23431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335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a:t>
            </a:r>
          </a:p>
          <a:p>
            <a:pPr marL="548640" lvl="2" indent="-274320">
              <a:buClr>
                <a:schemeClr val="accent3"/>
              </a:buClr>
              <a:buSzPct val="95000"/>
            </a:pPr>
            <a:r>
              <a:rPr lang="es-ES" dirty="0" smtClean="0"/>
              <a:t>Es un conjunto de APIS de acceso de datos para .NET que se incluye a partir de la versión 3.5</a:t>
            </a:r>
          </a:p>
          <a:p>
            <a:pPr marL="548640" lvl="2" indent="-274320">
              <a:buClr>
                <a:schemeClr val="accent3"/>
              </a:buClr>
              <a:buSzPct val="95000"/>
            </a:pPr>
            <a:r>
              <a:rPr lang="es-ES" sz="2100" dirty="0" smtClean="0"/>
              <a:t>Es la evolución natural de ADO.NET hacia el tratamiento de los datos almacenados en una base de datos relacional a través del paradigma de objetos.</a:t>
            </a:r>
          </a:p>
          <a:p>
            <a:pPr marL="548640" lvl="2" indent="-274320">
              <a:buClr>
                <a:schemeClr val="accent3"/>
              </a:buClr>
              <a:buSzPct val="95000"/>
            </a:pPr>
            <a:r>
              <a:rPr lang="es-ES" dirty="0" smtClean="0"/>
              <a:t>Convierte en entidades las tablas de un modelo de base de datos relacional.</a:t>
            </a:r>
          </a:p>
          <a:p>
            <a:pPr marL="548640" lvl="2" indent="-274320">
              <a:buClr>
                <a:schemeClr val="accent3"/>
              </a:buClr>
              <a:buSzPct val="95000"/>
            </a:pPr>
            <a:r>
              <a:rPr lang="es-ES" sz="2100" dirty="0" smtClean="0"/>
              <a:t>Esta “Entidad” no es mas que un objeto persistente, que cumple con las condiciones de unicidad e identida</a:t>
            </a:r>
            <a:r>
              <a:rPr lang="es-ES" dirty="0" smtClean="0"/>
              <a:t>d.</a:t>
            </a:r>
            <a:endParaRPr lang="es-ES" sz="21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63</a:t>
            </a:fld>
            <a:endParaRPr lang="es-ES" dirty="0"/>
          </a:p>
        </p:txBody>
      </p:sp>
    </p:spTree>
    <p:extLst>
      <p:ext uri="{BB962C8B-B14F-4D97-AF65-F5344CB8AC3E}">
        <p14:creationId xmlns:p14="http://schemas.microsoft.com/office/powerpoint/2010/main" val="1418885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Mapeo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64</a:t>
            </a:fld>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780928"/>
            <a:ext cx="490537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8397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vs ADO.NET</a:t>
            </a:r>
          </a:p>
          <a:p>
            <a:pPr marL="548640" lvl="2" indent="-274320">
              <a:buClr>
                <a:schemeClr val="accent3"/>
              </a:buClr>
              <a:buSzPct val="95000"/>
            </a:pPr>
            <a:r>
              <a:rPr lang="es-ES" dirty="0" smtClean="0"/>
              <a:t>Consulta ADO.NET</a:t>
            </a:r>
            <a:endParaRPr lang="es-ES" sz="21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65</a:t>
            </a:fld>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63" y="2880320"/>
            <a:ext cx="7458769" cy="3933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0685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vs ADO.NET</a:t>
            </a:r>
          </a:p>
          <a:p>
            <a:pPr marL="548640" lvl="2" indent="-274320">
              <a:buClr>
                <a:schemeClr val="accent3"/>
              </a:buClr>
              <a:buSzPct val="95000"/>
            </a:pPr>
            <a:r>
              <a:rPr lang="es-ES" dirty="0" smtClean="0"/>
              <a:t>Consulta en Entity Framework</a:t>
            </a:r>
            <a:endParaRPr lang="es-ES" sz="21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66</a:t>
            </a:fld>
            <a:endParaRPr lang="es-E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966" y="2924944"/>
            <a:ext cx="690175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27475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Arquitectura</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67</a:t>
            </a:fld>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1" y="2636912"/>
            <a:ext cx="3543657" cy="404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4791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Componentes</a:t>
            </a:r>
          </a:p>
          <a:p>
            <a:pPr marL="548640" lvl="2" indent="-274320">
              <a:buClr>
                <a:schemeClr val="accent3"/>
              </a:buClr>
              <a:buSzPct val="95000"/>
            </a:pPr>
            <a:r>
              <a:rPr lang="es-ES" b="1" dirty="0"/>
              <a:t>Entity Data Model (EDM): </a:t>
            </a:r>
            <a:r>
              <a:rPr lang="es-ES" dirty="0"/>
              <a:t>Es el modelo que permite: </a:t>
            </a:r>
          </a:p>
          <a:p>
            <a:pPr marL="822960" lvl="3" indent="-274320">
              <a:buSzPct val="95000"/>
            </a:pPr>
            <a:r>
              <a:rPr lang="es-ES" dirty="0"/>
              <a:t>Definir los conjuntos de entidades y relaciones entre las entidades de nuestros modelos conceptuales.</a:t>
            </a:r>
          </a:p>
          <a:p>
            <a:pPr marL="822960" lvl="3" indent="-274320">
              <a:buSzPct val="95000"/>
            </a:pPr>
            <a:r>
              <a:rPr lang="es-ES" dirty="0"/>
              <a:t>Especificar como estas entidades se mapearan a la estructura de la fuente de almacenamiento.</a:t>
            </a:r>
          </a:p>
          <a:p>
            <a:pPr marL="548640" lvl="2" indent="-274320">
              <a:buClr>
                <a:schemeClr val="accent3"/>
              </a:buClr>
              <a:buSzPct val="95000"/>
            </a:pPr>
            <a:r>
              <a:rPr lang="es-ES" b="1" dirty="0" smtClean="0"/>
              <a:t>Entity Connection: </a:t>
            </a:r>
            <a:r>
              <a:rPr lang="es-ES" dirty="0" smtClean="0"/>
              <a:t>EF se basa en proveedores de datos ADO.NET específicos del almacenamiento proporcionando este objeto a un proveedor de datos subyacente y una base de datos relacional.</a:t>
            </a:r>
          </a:p>
          <a:p>
            <a:pPr marL="548640" lvl="3" indent="0">
              <a:buSzPct val="95000"/>
              <a:buNone/>
            </a:pPr>
            <a:r>
              <a:rPr lang="es-ES" dirty="0" smtClean="0"/>
              <a:t>Una vez activado este objeto, se puede tener acceso a las entidades a través de las clases generadas desde el modelo conceptual.</a:t>
            </a:r>
          </a:p>
          <a:p>
            <a:pPr marL="822960" lvl="3" indent="-274320">
              <a:buSzPct val="95000"/>
            </a:pPr>
            <a:endParaRPr lang="es-ES" dirty="0"/>
          </a:p>
          <a:p>
            <a:pPr marL="822960" lvl="3" indent="-274320">
              <a:buSzPct val="95000"/>
            </a:pP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68</a:t>
            </a:fld>
            <a:endParaRPr lang="es-ES" dirty="0"/>
          </a:p>
        </p:txBody>
      </p:sp>
    </p:spTree>
    <p:extLst>
      <p:ext uri="{BB962C8B-B14F-4D97-AF65-F5344CB8AC3E}">
        <p14:creationId xmlns:p14="http://schemas.microsoft.com/office/powerpoint/2010/main" val="42813093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Componentes</a:t>
            </a:r>
          </a:p>
          <a:p>
            <a:pPr marL="274320" lvl="2" indent="0">
              <a:buClr>
                <a:schemeClr val="accent3"/>
              </a:buClr>
              <a:buSzPct val="95000"/>
              <a:buNone/>
            </a:pPr>
            <a:r>
              <a:rPr lang="es-ES" b="1" dirty="0" smtClean="0"/>
              <a:t>Entities</a:t>
            </a:r>
          </a:p>
          <a:p>
            <a:pPr marL="548640" lvl="2" indent="-274320">
              <a:buClr>
                <a:schemeClr val="accent3"/>
              </a:buClr>
              <a:buSzPct val="95000"/>
            </a:pPr>
            <a:r>
              <a:rPr lang="es-ES" dirty="0" smtClean="0"/>
              <a:t>Una entidad es un objeto que tiene una clave representando la clave primaria de una entidad lógica de datastore.</a:t>
            </a:r>
          </a:p>
          <a:p>
            <a:pPr marL="548640" lvl="2" indent="-274320">
              <a:buClr>
                <a:schemeClr val="accent3"/>
              </a:buClr>
              <a:buSzPct val="95000"/>
            </a:pPr>
            <a:r>
              <a:rPr lang="es-ES" dirty="0" smtClean="0"/>
              <a:t>Un modelo conceptual Entity Data Model es mapeado a un modelo de esquema de datastore.</a:t>
            </a:r>
          </a:p>
          <a:p>
            <a:pPr marL="548640" lvl="2" indent="-274320">
              <a:buClr>
                <a:schemeClr val="accent3"/>
              </a:buClr>
              <a:buSzPct val="95000"/>
            </a:pPr>
            <a:r>
              <a:rPr lang="es-ES" dirty="0" smtClean="0"/>
              <a:t>Utilizando Entity Data Model, el Framework permite  crear estas entidades independientemente de sus representaciones del datastore subyacente.</a:t>
            </a:r>
          </a:p>
          <a:p>
            <a:pPr marL="548640" lvl="2" indent="-274320">
              <a:buClr>
                <a:schemeClr val="accent3"/>
              </a:buClr>
              <a:buSzPct val="95000"/>
            </a:pPr>
            <a:endParaRPr lang="es-ES" dirty="0"/>
          </a:p>
          <a:p>
            <a:pPr marL="822960" lvl="3" indent="-274320">
              <a:buSzPct val="95000"/>
            </a:pP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69</a:t>
            </a:fld>
            <a:endParaRPr lang="es-ES" dirty="0"/>
          </a:p>
        </p:txBody>
      </p:sp>
    </p:spTree>
    <p:extLst>
      <p:ext uri="{BB962C8B-B14F-4D97-AF65-F5344CB8AC3E}">
        <p14:creationId xmlns:p14="http://schemas.microsoft.com/office/powerpoint/2010/main" val="3806030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Clases Genéricas</a:t>
            </a:r>
          </a:p>
          <a:p>
            <a:pPr marL="548640" lvl="2" indent="-274320">
              <a:buClr>
                <a:schemeClr val="accent3"/>
              </a:buClr>
              <a:buSzPct val="95000"/>
            </a:pPr>
            <a:r>
              <a:rPr lang="es-ES" dirty="0" smtClean="0"/>
              <a:t>Las clases genéricas encapsulan operaciones que no son especificas  de un tipo de datos concreto.</a:t>
            </a:r>
          </a:p>
          <a:p>
            <a:pPr marL="548640" lvl="2" indent="-274320">
              <a:buClr>
                <a:schemeClr val="accent3"/>
              </a:buClr>
              <a:buSzPct val="95000"/>
            </a:pPr>
            <a:r>
              <a:rPr lang="es-ES" dirty="0" smtClean="0"/>
              <a:t>Un ejemplo de clase genérica que podría ser alguna de las clases de tipo “Colección de objetos” como List&lt;T&gt;, Stack&lt;T&gt;, Queue&lt;T&gt;.</a:t>
            </a:r>
          </a:p>
          <a:p>
            <a:pPr marL="548640" lvl="2" indent="-274320">
              <a:buClr>
                <a:schemeClr val="accent3"/>
              </a:buClr>
              <a:buSzPct val="95000"/>
            </a:pPr>
            <a:r>
              <a:rPr lang="es-ES" dirty="0" smtClean="0"/>
              <a:t>Las operaciones de estas clases genéricas no tienen que ver con el tipo de objeto que almacenan, ya que para cualquier tipo se comportan igual (Add, Remove, ElementAt, etc).  </a:t>
            </a: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Tree>
    <p:extLst>
      <p:ext uri="{BB962C8B-B14F-4D97-AF65-F5344CB8AC3E}">
        <p14:creationId xmlns:p14="http://schemas.microsoft.com/office/powerpoint/2010/main" val="6150816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Componentes</a:t>
            </a:r>
          </a:p>
          <a:p>
            <a:pPr marL="274320" lvl="2" indent="0">
              <a:buClr>
                <a:schemeClr val="accent3"/>
              </a:buClr>
              <a:buSzPct val="95000"/>
              <a:buNone/>
            </a:pPr>
            <a:r>
              <a:rPr lang="es-ES" b="1" dirty="0" smtClean="0"/>
              <a:t>DbContext</a:t>
            </a:r>
            <a:endParaRPr lang="es-ES" b="1" dirty="0"/>
          </a:p>
          <a:p>
            <a:pPr marL="548640" lvl="2" indent="-274320">
              <a:buClr>
                <a:schemeClr val="accent3"/>
              </a:buClr>
              <a:buSzPct val="95000"/>
            </a:pPr>
            <a:r>
              <a:rPr lang="es-ES" dirty="0" smtClean="0"/>
              <a:t>Es la clase base de la cual heredará nuestro “repositorio” que contendrá las entidades. </a:t>
            </a:r>
          </a:p>
          <a:p>
            <a:pPr marL="548640" lvl="2" indent="-274320">
              <a:buClr>
                <a:schemeClr val="accent3"/>
              </a:buClr>
              <a:buSzPct val="95000"/>
            </a:pPr>
            <a:r>
              <a:rPr lang="es-ES" dirty="0" smtClean="0"/>
              <a:t>Permite realizar consultas y abstraernos del acceso al origen de una forma más elegante que como se hacía con ADO.NET.</a:t>
            </a:r>
          </a:p>
          <a:p>
            <a:pPr marL="548640" lvl="2" indent="-274320">
              <a:buClr>
                <a:schemeClr val="accent3"/>
              </a:buClr>
              <a:buSzPct val="95000"/>
            </a:pPr>
            <a:r>
              <a:rPr lang="es-ES" dirty="0" smtClean="0"/>
              <a:t>Una instancia de DbContext representa una combinación de los modelos Unit of Work y Repository, de modo que pueda emplearse para consultar una base de datos y agrupar los cambios que se volverán a escribir en el almacenamiento.</a:t>
            </a:r>
          </a:p>
          <a:p>
            <a:pPr marL="822960" lvl="3" indent="-274320">
              <a:buSzPct val="95000"/>
            </a:pP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70</a:t>
            </a:fld>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5661248"/>
            <a:ext cx="4392488"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574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Componentes</a:t>
            </a:r>
          </a:p>
          <a:p>
            <a:pPr marL="274320" lvl="2" indent="0">
              <a:buClr>
                <a:schemeClr val="accent3"/>
              </a:buClr>
              <a:buSzPct val="95000"/>
              <a:buNone/>
            </a:pPr>
            <a:r>
              <a:rPr lang="es-ES" b="1" dirty="0" smtClean="0"/>
              <a:t>Planilla T4</a:t>
            </a:r>
            <a:endParaRPr lang="es-ES" dirty="0" smtClean="0"/>
          </a:p>
          <a:p>
            <a:pPr marL="548640" lvl="2" indent="-274320">
              <a:buClr>
                <a:schemeClr val="accent3"/>
              </a:buClr>
              <a:buSzPct val="95000"/>
            </a:pPr>
            <a:r>
              <a:rPr lang="es-ES" dirty="0" smtClean="0"/>
              <a:t>Es una combinación de bloques de texto y lógica de control.</a:t>
            </a:r>
          </a:p>
          <a:p>
            <a:pPr marL="548640" lvl="2" indent="-274320">
              <a:buClr>
                <a:schemeClr val="accent3"/>
              </a:buClr>
              <a:buSzPct val="95000"/>
            </a:pPr>
            <a:r>
              <a:rPr lang="es-ES" dirty="0" smtClean="0"/>
              <a:t>Dicha lógica de control se escribe como fragmentos de código </a:t>
            </a:r>
            <a:r>
              <a:rPr lang="es-ES" dirty="0"/>
              <a:t>C</a:t>
            </a:r>
            <a:r>
              <a:rPr lang="es-ES" dirty="0" smtClean="0"/>
              <a:t>#.</a:t>
            </a:r>
          </a:p>
          <a:p>
            <a:pPr marL="548640" lvl="2" indent="-274320">
              <a:buClr>
                <a:schemeClr val="accent3"/>
              </a:buClr>
              <a:buSzPct val="95000"/>
            </a:pPr>
            <a:r>
              <a:rPr lang="es-ES" dirty="0" smtClean="0"/>
              <a:t>EF las utiliza para generar las clases obtenidas a partir del mapeo de objetos con las tablas de la base de datos y la clase DbContext.</a:t>
            </a:r>
          </a:p>
          <a:p>
            <a:pPr marL="548640" lvl="2" indent="-274320">
              <a:buClr>
                <a:schemeClr val="accent3"/>
              </a:buClr>
              <a:buSzPct val="95000"/>
            </a:pPr>
            <a:r>
              <a:rPr lang="es-ES" dirty="0" smtClean="0"/>
              <a:t>Podemos modificar dichas plantillas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71</a:t>
            </a:fld>
            <a:endParaRPr lang="es-ES" dirty="0"/>
          </a:p>
        </p:txBody>
      </p:sp>
    </p:spTree>
    <p:extLst>
      <p:ext uri="{BB962C8B-B14F-4D97-AF65-F5344CB8AC3E}">
        <p14:creationId xmlns:p14="http://schemas.microsoft.com/office/powerpoint/2010/main" val="38509805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Enfoques</a:t>
            </a:r>
          </a:p>
          <a:p>
            <a:pPr marL="274320" lvl="2" indent="0">
              <a:buClr>
                <a:schemeClr val="accent3"/>
              </a:buClr>
              <a:buSzPct val="95000"/>
              <a:buNone/>
            </a:pPr>
            <a:endParaRPr lang="es-ES" dirty="0" smtClean="0"/>
          </a:p>
          <a:p>
            <a:pPr marL="822960" lvl="3" indent="-274320">
              <a:buSzPct val="95000"/>
            </a:pP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72</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564904"/>
            <a:ext cx="5976664"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1819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Enfoques</a:t>
            </a:r>
          </a:p>
          <a:p>
            <a:pPr marL="274320" lvl="2" indent="0">
              <a:buClr>
                <a:schemeClr val="accent3"/>
              </a:buClr>
              <a:buSzPct val="95000"/>
              <a:buNone/>
            </a:pPr>
            <a:endParaRPr lang="es-ES" dirty="0" smtClean="0"/>
          </a:p>
          <a:p>
            <a:pPr marL="822960" lvl="3" indent="-274320">
              <a:buSzPct val="95000"/>
            </a:pP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73</a:t>
            </a:fld>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636912"/>
            <a:ext cx="389572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8411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fontScale="92500"/>
          </a:bodyPr>
          <a:lstStyle/>
          <a:p>
            <a:pPr marL="274320" lvl="1" indent="-274320">
              <a:buClr>
                <a:schemeClr val="accent3"/>
              </a:buClr>
              <a:buSzPct val="95000"/>
            </a:pPr>
            <a:r>
              <a:rPr lang="es-ES" sz="3400" b="1" dirty="0" smtClean="0"/>
              <a:t>Entity Framework &gt; Enfoques</a:t>
            </a:r>
          </a:p>
          <a:p>
            <a:pPr marL="274320" lvl="2" indent="0">
              <a:buClr>
                <a:schemeClr val="accent3"/>
              </a:buClr>
              <a:buSzPct val="95000"/>
              <a:buNone/>
            </a:pPr>
            <a:r>
              <a:rPr lang="es-ES" b="1" dirty="0" smtClean="0"/>
              <a:t>DataBase First</a:t>
            </a:r>
            <a:endParaRPr lang="es-ES" dirty="0" smtClean="0"/>
          </a:p>
          <a:p>
            <a:pPr marL="548640" lvl="2" indent="-274320">
              <a:buClr>
                <a:schemeClr val="accent3"/>
              </a:buClr>
              <a:buSzPct val="95000"/>
            </a:pPr>
            <a:r>
              <a:rPr lang="es-ES" dirty="0" smtClean="0"/>
              <a:t>Se parte de una base de datos existente, a partir de la cual se crean las entidades mediante el Wizzard de Visual Studio.</a:t>
            </a:r>
          </a:p>
          <a:p>
            <a:pPr marL="274320" lvl="2" indent="0">
              <a:buClr>
                <a:schemeClr val="accent3"/>
              </a:buClr>
              <a:buSzPct val="95000"/>
              <a:buNone/>
            </a:pPr>
            <a:r>
              <a:rPr lang="es-ES" b="1" dirty="0" smtClean="0"/>
              <a:t>Model First</a:t>
            </a:r>
          </a:p>
          <a:p>
            <a:pPr marL="548640" lvl="2" indent="-274320">
              <a:buClr>
                <a:schemeClr val="accent3"/>
              </a:buClr>
              <a:buSzPct val="95000"/>
            </a:pPr>
            <a:r>
              <a:rPr lang="es-ES" dirty="0" smtClean="0"/>
              <a:t>Consiste en crear un modelo .edmx vacío, he ir agregando las diversas entidades, sus atributos y relaciones (también con el Wizzard). Luego mediante la opción “Generate Database from model” se genera un script que crea la base de datos.</a:t>
            </a:r>
          </a:p>
          <a:p>
            <a:pPr marL="274320" lvl="2" indent="0">
              <a:buClr>
                <a:schemeClr val="accent3"/>
              </a:buClr>
              <a:buSzPct val="95000"/>
              <a:buNone/>
            </a:pPr>
            <a:r>
              <a:rPr lang="es-ES" b="1" dirty="0" smtClean="0"/>
              <a:t>Code First</a:t>
            </a:r>
          </a:p>
          <a:p>
            <a:pPr marL="617220" lvl="2" indent="-342900">
              <a:buClr>
                <a:schemeClr val="accent3"/>
              </a:buClr>
              <a:buSzPct val="95000"/>
            </a:pPr>
            <a:r>
              <a:rPr lang="es-ES" dirty="0" smtClean="0"/>
              <a:t>Se crean las entidades a partir de objetos “POCO”, donde por medio de DataAnnotations o Fluent API se setean las características que tendrá cada tabla mapeada al objeto y sus relaciones.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74</a:t>
            </a:fld>
            <a:endParaRPr lang="es-ES" dirty="0"/>
          </a:p>
        </p:txBody>
      </p:sp>
    </p:spTree>
    <p:extLst>
      <p:ext uri="{BB962C8B-B14F-4D97-AF65-F5344CB8AC3E}">
        <p14:creationId xmlns:p14="http://schemas.microsoft.com/office/powerpoint/2010/main" val="6713862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Data Annotattions</a:t>
            </a:r>
          </a:p>
          <a:p>
            <a:pPr marL="548640" lvl="2" indent="-274320">
              <a:buClr>
                <a:schemeClr val="accent3"/>
              </a:buClr>
              <a:buSzPct val="95000"/>
            </a:pPr>
            <a:r>
              <a:rPr lang="es-ES" sz="2000" dirty="0" smtClean="0"/>
              <a:t>El espacio de nombres </a:t>
            </a:r>
            <a:r>
              <a:rPr lang="es-ES" sz="2000" b="1" dirty="0" err="1" smtClean="0"/>
              <a:t>System.ComponentModel.DataAnnotations</a:t>
            </a:r>
            <a:r>
              <a:rPr lang="es-ES" sz="2000" b="1" dirty="0" smtClean="0"/>
              <a:t> / .</a:t>
            </a:r>
            <a:r>
              <a:rPr lang="es-ES" sz="2000" b="1" dirty="0" err="1" smtClean="0"/>
              <a:t>Schema</a:t>
            </a:r>
            <a:r>
              <a:rPr lang="es-ES" sz="2000" dirty="0" smtClean="0"/>
              <a:t> proporciona clases de atributos que utiliza Entity Framework en su enfoque Code First para mapear los clases contra las tablas de la base de datos.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75</a:t>
            </a:fld>
            <a:endParaRPr lang="es-E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05064"/>
            <a:ext cx="4824536" cy="251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4110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Data Annotattions</a:t>
            </a:r>
          </a:p>
          <a:p>
            <a:pPr marL="548640" lvl="2" indent="-274320">
              <a:buClr>
                <a:schemeClr val="accent3"/>
              </a:buClr>
              <a:buSzPct val="95000"/>
            </a:pPr>
            <a:r>
              <a:rPr lang="es-ES" b="1" dirty="0" smtClean="0"/>
              <a:t>Listado de annotations soportados por EF</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76</a:t>
            </a:fld>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30" y="2996952"/>
            <a:ext cx="85915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2022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Data Annotattions</a:t>
            </a:r>
          </a:p>
          <a:p>
            <a:pPr marL="548640" lvl="2" indent="-274320">
              <a:buClr>
                <a:schemeClr val="accent3"/>
              </a:buClr>
              <a:buSzPct val="95000"/>
            </a:pPr>
            <a:r>
              <a:rPr lang="es-ES" b="1" dirty="0" smtClean="0"/>
              <a:t>Listado de annotations soportados por EF</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77</a:t>
            </a:fld>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24944"/>
            <a:ext cx="86010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2458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4</a:t>
            </a:r>
            <a:endParaRPr lang="es-ES" b="1" dirty="0"/>
          </a:p>
        </p:txBody>
      </p:sp>
      <p:sp>
        <p:nvSpPr>
          <p:cNvPr id="3" name="2 Marcador de contenido"/>
          <p:cNvSpPr>
            <a:spLocks noGrp="1"/>
          </p:cNvSpPr>
          <p:nvPr>
            <p:ph idx="1"/>
          </p:nvPr>
        </p:nvSpPr>
        <p:spPr/>
        <p:txBody>
          <a:bodyPr>
            <a:normAutofit lnSpcReduction="10000"/>
          </a:bodyPr>
          <a:lstStyle/>
          <a:p>
            <a:pPr marL="274320" lvl="1" indent="-274320">
              <a:buClr>
                <a:schemeClr val="accent3"/>
              </a:buClr>
              <a:buSzPct val="95000"/>
            </a:pPr>
            <a:r>
              <a:rPr lang="es-ES" sz="3200" b="1" dirty="0" smtClean="0"/>
              <a:t>Entity Framework &gt; Manejo de cambios</a:t>
            </a:r>
          </a:p>
          <a:p>
            <a:pPr marL="274320" lvl="2" indent="0">
              <a:buClr>
                <a:schemeClr val="accent3"/>
              </a:buClr>
              <a:buSzPct val="95000"/>
              <a:buNone/>
            </a:pPr>
            <a:r>
              <a:rPr lang="es-ES" b="1" dirty="0" smtClean="0"/>
              <a:t>DataBase First</a:t>
            </a:r>
            <a:endParaRPr lang="es-ES" dirty="0" smtClean="0"/>
          </a:p>
          <a:p>
            <a:pPr marL="548640" lvl="2" indent="-274320">
              <a:buClr>
                <a:schemeClr val="accent3"/>
              </a:buClr>
              <a:buSzPct val="95000"/>
            </a:pPr>
            <a:r>
              <a:rPr lang="es-ES" sz="2000" dirty="0" smtClean="0"/>
              <a:t>Modelo EDMX </a:t>
            </a:r>
            <a:r>
              <a:rPr lang="es-ES" sz="2000" dirty="0" smtClean="0">
                <a:sym typeface="Wingdings" panose="05000000000000000000" pitchFamily="2" charset="2"/>
              </a:rPr>
              <a:t> </a:t>
            </a:r>
            <a:r>
              <a:rPr lang="es-ES" sz="2000" dirty="0" err="1" smtClean="0"/>
              <a:t>Update</a:t>
            </a:r>
            <a:r>
              <a:rPr lang="es-ES" sz="2000" dirty="0" smtClean="0"/>
              <a:t> Model </a:t>
            </a:r>
            <a:r>
              <a:rPr lang="es-ES" sz="2000" dirty="0" err="1" smtClean="0"/>
              <a:t>From</a:t>
            </a:r>
            <a:r>
              <a:rPr lang="es-ES" sz="2000" dirty="0" smtClean="0"/>
              <a:t> </a:t>
            </a:r>
            <a:r>
              <a:rPr lang="es-ES" sz="2000" dirty="0" err="1" smtClean="0"/>
              <a:t>DataBase</a:t>
            </a:r>
            <a:r>
              <a:rPr lang="es-ES" sz="2000" dirty="0" smtClean="0"/>
              <a:t> </a:t>
            </a:r>
          </a:p>
          <a:p>
            <a:pPr marL="274320" lvl="2" indent="0">
              <a:buClr>
                <a:schemeClr val="accent3"/>
              </a:buClr>
              <a:buSzPct val="95000"/>
              <a:buNone/>
            </a:pPr>
            <a:r>
              <a:rPr lang="es-ES" b="1" dirty="0" err="1" smtClean="0"/>
              <a:t>Code</a:t>
            </a:r>
            <a:r>
              <a:rPr lang="es-ES" b="1" dirty="0" smtClean="0"/>
              <a:t> First</a:t>
            </a:r>
          </a:p>
          <a:p>
            <a:pPr marL="617220" lvl="2" indent="-342900">
              <a:buClr>
                <a:schemeClr val="accent3"/>
              </a:buClr>
              <a:buSzPct val="95000"/>
            </a:pPr>
            <a:r>
              <a:rPr lang="es-ES" sz="2000" dirty="0" smtClean="0"/>
              <a:t>Habilitar migraciones: Tools </a:t>
            </a:r>
            <a:r>
              <a:rPr lang="es-ES" sz="2000" dirty="0" smtClean="0">
                <a:sym typeface="Wingdings" panose="05000000000000000000" pitchFamily="2" charset="2"/>
              </a:rPr>
              <a:t> Library </a:t>
            </a:r>
            <a:r>
              <a:rPr lang="es-ES" sz="2000" dirty="0" err="1" smtClean="0">
                <a:sym typeface="Wingdings" panose="05000000000000000000" pitchFamily="2" charset="2"/>
              </a:rPr>
              <a:t>Package</a:t>
            </a:r>
            <a:r>
              <a:rPr lang="es-ES" sz="2000" dirty="0" smtClean="0">
                <a:sym typeface="Wingdings" panose="05000000000000000000" pitchFamily="2" charset="2"/>
              </a:rPr>
              <a:t> Manager  </a:t>
            </a:r>
            <a:r>
              <a:rPr lang="es-ES" sz="2000" dirty="0" err="1" smtClean="0">
                <a:sym typeface="Wingdings" panose="05000000000000000000" pitchFamily="2" charset="2"/>
              </a:rPr>
              <a:t>Package</a:t>
            </a:r>
            <a:r>
              <a:rPr lang="es-ES" sz="2000" dirty="0" smtClean="0">
                <a:sym typeface="Wingdings" panose="05000000000000000000" pitchFamily="2" charset="2"/>
              </a:rPr>
              <a:t> Manager </a:t>
            </a:r>
            <a:r>
              <a:rPr lang="es-ES" sz="2000" dirty="0" err="1" smtClean="0">
                <a:sym typeface="Wingdings" panose="05000000000000000000" pitchFamily="2" charset="2"/>
              </a:rPr>
              <a:t>Console</a:t>
            </a:r>
            <a:endParaRPr lang="es-ES" sz="2000" dirty="0" smtClean="0">
              <a:sym typeface="Wingdings" panose="05000000000000000000" pitchFamily="2" charset="2"/>
            </a:endParaRPr>
          </a:p>
          <a:p>
            <a:pPr marL="274320" lvl="2" indent="0">
              <a:buClr>
                <a:schemeClr val="accent3"/>
              </a:buClr>
              <a:buSzPct val="95000"/>
              <a:buNone/>
            </a:pPr>
            <a:r>
              <a:rPr lang="es-ES" b="1" dirty="0" smtClean="0">
                <a:sym typeface="Wingdings" panose="05000000000000000000" pitchFamily="2" charset="2"/>
              </a:rPr>
              <a:t>Comandos DF</a:t>
            </a:r>
          </a:p>
          <a:p>
            <a:pPr marL="617220" lvl="2" indent="-342900">
              <a:buClr>
                <a:schemeClr val="accent3"/>
              </a:buClr>
              <a:buSzPct val="95000"/>
            </a:pPr>
            <a:r>
              <a:rPr lang="es-ES" sz="2000" dirty="0" err="1" smtClean="0">
                <a:sym typeface="Wingdings" panose="05000000000000000000" pitchFamily="2" charset="2"/>
              </a:rPr>
              <a:t>EnableMigrations</a:t>
            </a:r>
            <a:r>
              <a:rPr lang="es-ES" sz="2000" dirty="0" smtClean="0">
                <a:sym typeface="Wingdings" panose="05000000000000000000" pitchFamily="2" charset="2"/>
              </a:rPr>
              <a:t> / </a:t>
            </a:r>
            <a:r>
              <a:rPr lang="es-ES" sz="2000" dirty="0" err="1" smtClean="0">
                <a:sym typeface="Wingdings" panose="05000000000000000000" pitchFamily="2" charset="2"/>
              </a:rPr>
              <a:t>EnableAutomaticMigrations</a:t>
            </a:r>
            <a:endParaRPr lang="es-ES" sz="2000" dirty="0" smtClean="0">
              <a:sym typeface="Wingdings" panose="05000000000000000000" pitchFamily="2" charset="2"/>
            </a:endParaRPr>
          </a:p>
          <a:p>
            <a:pPr marL="617220" lvl="2" indent="-342900">
              <a:buClr>
                <a:schemeClr val="accent3"/>
              </a:buClr>
              <a:buSzPct val="95000"/>
            </a:pPr>
            <a:r>
              <a:rPr lang="es-ES" sz="2000" dirty="0" err="1" smtClean="0">
                <a:sym typeface="Wingdings" panose="05000000000000000000" pitchFamily="2" charset="2"/>
              </a:rPr>
              <a:t>Add-Migration</a:t>
            </a:r>
            <a:r>
              <a:rPr lang="es-ES" sz="2000" dirty="0" smtClean="0">
                <a:sym typeface="Wingdings" panose="05000000000000000000" pitchFamily="2" charset="2"/>
              </a:rPr>
              <a:t> &lt;</a:t>
            </a:r>
            <a:r>
              <a:rPr lang="es-ES" sz="2000" dirty="0" err="1" smtClean="0">
                <a:sym typeface="Wingdings" panose="05000000000000000000" pitchFamily="2" charset="2"/>
              </a:rPr>
              <a:t>NombreCambio</a:t>
            </a:r>
            <a:r>
              <a:rPr lang="es-ES" sz="2000" dirty="0" smtClean="0">
                <a:sym typeface="Wingdings" panose="05000000000000000000" pitchFamily="2" charset="2"/>
              </a:rPr>
              <a:t>&gt;</a:t>
            </a:r>
          </a:p>
          <a:p>
            <a:pPr marL="617220" lvl="2" indent="-342900">
              <a:buClr>
                <a:schemeClr val="accent3"/>
              </a:buClr>
              <a:buSzPct val="95000"/>
            </a:pPr>
            <a:r>
              <a:rPr lang="es-ES" sz="2000" dirty="0" err="1" smtClean="0">
                <a:sym typeface="Wingdings" panose="05000000000000000000" pitchFamily="2" charset="2"/>
              </a:rPr>
              <a:t>Update-Database</a:t>
            </a:r>
            <a:r>
              <a:rPr lang="es-ES" sz="2000" dirty="0" smtClean="0">
                <a:sym typeface="Wingdings" panose="05000000000000000000" pitchFamily="2" charset="2"/>
              </a:rPr>
              <a:t> (-</a:t>
            </a:r>
            <a:r>
              <a:rPr lang="es-ES" sz="2000" dirty="0" err="1" smtClean="0">
                <a:sym typeface="Wingdings" panose="05000000000000000000" pitchFamily="2" charset="2"/>
              </a:rPr>
              <a:t>Verbose</a:t>
            </a:r>
            <a:r>
              <a:rPr lang="es-ES" sz="2000" dirty="0" smtClean="0">
                <a:sym typeface="Wingdings" panose="05000000000000000000" pitchFamily="2" charset="2"/>
              </a:rPr>
              <a:t>) (-</a:t>
            </a:r>
            <a:r>
              <a:rPr lang="es-ES" sz="2000" dirty="0" err="1" smtClean="0">
                <a:sym typeface="Wingdings" panose="05000000000000000000" pitchFamily="2" charset="2"/>
              </a:rPr>
              <a:t>Force</a:t>
            </a:r>
            <a:r>
              <a:rPr lang="es-ES" sz="2000" dirty="0" smtClean="0">
                <a:sym typeface="Wingdings" panose="05000000000000000000" pitchFamily="2" charset="2"/>
              </a:rPr>
              <a:t>)</a:t>
            </a:r>
          </a:p>
          <a:p>
            <a:pPr marL="617220" lvl="2" indent="-342900">
              <a:buClr>
                <a:schemeClr val="accent3"/>
              </a:buClr>
              <a:buSzPct val="95000"/>
            </a:pPr>
            <a:r>
              <a:rPr lang="es-ES" sz="2000" dirty="0" err="1" smtClean="0">
                <a:sym typeface="Wingdings" panose="05000000000000000000" pitchFamily="2" charset="2"/>
              </a:rPr>
              <a:t>Get-Migrations</a:t>
            </a:r>
            <a:endParaRPr lang="es-ES" sz="2000" dirty="0" smtClean="0">
              <a:sym typeface="Wingdings" panose="05000000000000000000" pitchFamily="2" charset="2"/>
            </a:endParaRPr>
          </a:p>
          <a:p>
            <a:pPr marL="617220" lvl="2" indent="-342900">
              <a:buClr>
                <a:schemeClr val="accent3"/>
              </a:buClr>
              <a:buSzPct val="95000"/>
            </a:pPr>
            <a:r>
              <a:rPr lang="es-ES" sz="2000" dirty="0" err="1" smtClean="0">
                <a:sym typeface="Wingdings" panose="05000000000000000000" pitchFamily="2" charset="2"/>
              </a:rPr>
              <a:t>Update-database</a:t>
            </a:r>
            <a:r>
              <a:rPr lang="es-ES" sz="2000" dirty="0" smtClean="0">
                <a:sym typeface="Wingdings" panose="05000000000000000000" pitchFamily="2" charset="2"/>
              </a:rPr>
              <a:t> </a:t>
            </a:r>
            <a:r>
              <a:rPr lang="es-AR" sz="2000" dirty="0" smtClean="0"/>
              <a:t>-</a:t>
            </a:r>
            <a:r>
              <a:rPr lang="es-AR" sz="2000" dirty="0" err="1" smtClean="0"/>
              <a:t>targetMigration</a:t>
            </a:r>
            <a:r>
              <a:rPr lang="es-AR" sz="2000" dirty="0" smtClean="0"/>
              <a:t> </a:t>
            </a:r>
            <a:r>
              <a:rPr lang="es-AR" sz="2000" dirty="0" err="1" smtClean="0"/>
              <a:t>name</a:t>
            </a:r>
            <a:r>
              <a:rPr lang="es-AR" sz="2000" dirty="0" smtClean="0"/>
              <a:t> (-</a:t>
            </a:r>
            <a:r>
              <a:rPr lang="es-AR" sz="2000" dirty="0" err="1" smtClean="0"/>
              <a:t>force</a:t>
            </a:r>
            <a:r>
              <a:rPr lang="es-AR" sz="2000" dirty="0" smtClean="0"/>
              <a:t>)</a:t>
            </a:r>
            <a:endParaRPr lang="es-ES" sz="2000"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78</a:t>
            </a:fld>
            <a:endParaRPr lang="es-ES" dirty="0"/>
          </a:p>
        </p:txBody>
      </p:sp>
    </p:spTree>
    <p:extLst>
      <p:ext uri="{BB962C8B-B14F-4D97-AF65-F5344CB8AC3E}">
        <p14:creationId xmlns:p14="http://schemas.microsoft.com/office/powerpoint/2010/main" val="15844601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996952"/>
            <a:ext cx="8229600" cy="1143000"/>
          </a:xfrm>
        </p:spPr>
        <p:txBody>
          <a:bodyPr>
            <a:normAutofit fontScale="90000"/>
          </a:bodyPr>
          <a:lstStyle/>
          <a:p>
            <a:pPr algn="ctr"/>
            <a:r>
              <a:rPr lang="es-ES" b="1" dirty="0" smtClean="0"/>
              <a:t>Fin de Clase 4</a:t>
            </a:r>
            <a:br>
              <a:rPr lang="es-ES" b="1" dirty="0" smtClean="0"/>
            </a:br>
            <a:r>
              <a:rPr lang="es-ES" b="1" dirty="0" smtClean="0"/>
              <a:t/>
            </a:r>
            <a:br>
              <a:rPr lang="es-ES" b="1" dirty="0" smtClean="0"/>
            </a:br>
            <a:r>
              <a:rPr lang="es-ES" b="1" dirty="0" smtClean="0"/>
              <a:t>¿Preguntas?</a:t>
            </a:r>
            <a:endParaRPr lang="es-ES" b="1"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srgbClr val="04617B">
                    <a:shade val="90000"/>
                  </a:srgbClr>
                </a:solidFill>
              </a:rPr>
              <a:pPr/>
              <a:t>79</a:t>
            </a:fld>
            <a:endParaRPr lang="es-ES" dirty="0">
              <a:solidFill>
                <a:srgbClr val="04617B">
                  <a:shade val="90000"/>
                </a:srgb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077072"/>
            <a:ext cx="3005336" cy="221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309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Clases Genéricas &gt; Ejemplo List&lt;T&gt;</a:t>
            </a:r>
          </a:p>
          <a:p>
            <a:endParaRPr lang="es-ES" b="1" dirty="0" smtClean="0"/>
          </a:p>
          <a:p>
            <a:pPr lvl="2"/>
            <a:endParaRPr lang="es-ES" dirty="0" smtClean="0"/>
          </a:p>
          <a:p>
            <a:pPr lvl="2"/>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pic>
        <p:nvPicPr>
          <p:cNvPr id="1028" name="Picture 4"/>
          <p:cNvPicPr>
            <a:picLocks noChangeAspect="1" noChangeArrowheads="1"/>
          </p:cNvPicPr>
          <p:nvPr/>
        </p:nvPicPr>
        <p:blipFill>
          <a:blip r:embed="rId2" cstate="print"/>
          <a:srcRect/>
          <a:stretch>
            <a:fillRect/>
          </a:stretch>
        </p:blipFill>
        <p:spPr bwMode="auto">
          <a:xfrm>
            <a:off x="2123728" y="2564904"/>
            <a:ext cx="4680520" cy="191015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2123728" y="4509120"/>
            <a:ext cx="4752528" cy="2088232"/>
          </a:xfrm>
          <a:prstGeom prst="rect">
            <a:avLst/>
          </a:prstGeom>
          <a:noFill/>
          <a:ln w="9525">
            <a:noFill/>
            <a:miter lim="800000"/>
            <a:headEnd/>
            <a:tailEnd/>
          </a:ln>
        </p:spPr>
      </p:pic>
      <p:sp>
        <p:nvSpPr>
          <p:cNvPr id="10" name="TextBox 9"/>
          <p:cNvSpPr txBox="1"/>
          <p:nvPr/>
        </p:nvSpPr>
        <p:spPr>
          <a:xfrm>
            <a:off x="827584" y="3356992"/>
            <a:ext cx="1243482" cy="369332"/>
          </a:xfrm>
          <a:prstGeom prst="rect">
            <a:avLst/>
          </a:prstGeom>
          <a:noFill/>
        </p:spPr>
        <p:txBody>
          <a:bodyPr wrap="none" rtlCol="0">
            <a:spAutoFit/>
          </a:bodyPr>
          <a:lstStyle/>
          <a:p>
            <a:r>
              <a:rPr lang="en-US" dirty="0" smtClean="0"/>
              <a:t>Definición</a:t>
            </a:r>
            <a:endParaRPr lang="en-US" dirty="0"/>
          </a:p>
        </p:txBody>
      </p:sp>
      <p:sp>
        <p:nvSpPr>
          <p:cNvPr id="11" name="TextBox 10"/>
          <p:cNvSpPr txBox="1"/>
          <p:nvPr/>
        </p:nvSpPr>
        <p:spPr>
          <a:xfrm>
            <a:off x="1475656" y="5373216"/>
            <a:ext cx="569708" cy="369332"/>
          </a:xfrm>
          <a:prstGeom prst="rect">
            <a:avLst/>
          </a:prstGeom>
          <a:noFill/>
        </p:spPr>
        <p:txBody>
          <a:bodyPr wrap="none" rtlCol="0">
            <a:spAutoFit/>
          </a:bodyPr>
          <a:lstStyle/>
          <a:p>
            <a:r>
              <a:rPr lang="en-US" dirty="0" smtClean="0"/>
              <a:t>Uso</a:t>
            </a:r>
            <a:endParaRPr lang="en-US" dirty="0"/>
          </a:p>
        </p:txBody>
      </p:sp>
    </p:spTree>
    <p:extLst>
      <p:ext uri="{BB962C8B-B14F-4D97-AF65-F5344CB8AC3E}">
        <p14:creationId xmlns:p14="http://schemas.microsoft.com/office/powerpoint/2010/main" val="6150816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1844824"/>
            <a:ext cx="8928992" cy="1656184"/>
          </a:xfrm>
        </p:spPr>
        <p:txBody>
          <a:bodyPr>
            <a:normAutofit fontScale="90000"/>
          </a:bodyPr>
          <a:lstStyle/>
          <a:p>
            <a:pPr algn="ctr"/>
            <a:r>
              <a:rPr lang="es-ES" sz="4800" dirty="0" smtClean="0"/>
              <a:t/>
            </a:r>
            <a:br>
              <a:rPr lang="es-ES" sz="4800" dirty="0" smtClean="0"/>
            </a:br>
            <a:r>
              <a:rPr lang="es-ES" sz="9800" dirty="0" smtClean="0"/>
              <a:t>Clase 5</a:t>
            </a:r>
            <a:endParaRPr lang="es-ES" sz="8900" dirty="0"/>
          </a:p>
        </p:txBody>
      </p:sp>
      <p:sp>
        <p:nvSpPr>
          <p:cNvPr id="3" name="2 Subtítulo"/>
          <p:cNvSpPr>
            <a:spLocks noGrp="1"/>
          </p:cNvSpPr>
          <p:nvPr>
            <p:ph type="subTitle" idx="1"/>
          </p:nvPr>
        </p:nvSpPr>
        <p:spPr>
          <a:xfrm>
            <a:off x="251520" y="3501008"/>
            <a:ext cx="8640960" cy="1064560"/>
          </a:xfrm>
        </p:spPr>
        <p:txBody>
          <a:bodyPr>
            <a:normAutofit/>
          </a:bodyPr>
          <a:lstStyle/>
          <a:p>
            <a:pPr algn="ctr"/>
            <a:r>
              <a:rPr lang="es-ES" b="1" dirty="0" smtClean="0"/>
              <a:t>Concurrencia / Stored Procedures / Herencia</a:t>
            </a:r>
          </a:p>
        </p:txBody>
      </p:sp>
      <p:pic>
        <p:nvPicPr>
          <p:cNvPr id="5122" name="Picture 2" descr="C:\Users\Juani\Desktop\banner-educacion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013176"/>
            <a:ext cx="561662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821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Temario Clase 5</a:t>
            </a:r>
            <a:endParaRPr lang="es-ES" b="1" dirty="0"/>
          </a:p>
        </p:txBody>
      </p:sp>
      <p:sp>
        <p:nvSpPr>
          <p:cNvPr id="3" name="2 Marcador de contenido"/>
          <p:cNvSpPr>
            <a:spLocks noGrp="1"/>
          </p:cNvSpPr>
          <p:nvPr>
            <p:ph idx="1"/>
          </p:nvPr>
        </p:nvSpPr>
        <p:spPr/>
        <p:txBody>
          <a:bodyPr>
            <a:normAutofit/>
          </a:bodyPr>
          <a:lstStyle/>
          <a:p>
            <a:r>
              <a:rPr lang="es-ES" b="1" dirty="0" smtClean="0"/>
              <a:t>Repaso clase anterior</a:t>
            </a:r>
          </a:p>
          <a:p>
            <a:r>
              <a:rPr lang="es-ES" b="1" dirty="0" smtClean="0"/>
              <a:t>Manejo de concurrencia con EF</a:t>
            </a:r>
          </a:p>
          <a:p>
            <a:r>
              <a:rPr lang="es-ES" b="1" dirty="0" smtClean="0"/>
              <a:t>Stored Procedures</a:t>
            </a:r>
          </a:p>
          <a:p>
            <a:r>
              <a:rPr lang="es-ES" b="1" dirty="0" smtClean="0"/>
              <a:t>Herencia</a:t>
            </a:r>
          </a:p>
          <a:p>
            <a:r>
              <a:rPr lang="es-ES" b="1" dirty="0" smtClean="0"/>
              <a:t>Validaciones</a:t>
            </a:r>
          </a:p>
          <a:p>
            <a:r>
              <a:rPr lang="es-ES" b="1" dirty="0" smtClean="0"/>
              <a:t>Consideraciones finales</a:t>
            </a:r>
          </a:p>
          <a:p>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81</a:t>
            </a:fld>
            <a:endParaRPr lang="es-ES" dirty="0"/>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3040" y="3918545"/>
            <a:ext cx="28194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913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a:t>
            </a:r>
            <a:r>
              <a:rPr lang="es-ES" b="1" dirty="0"/>
              <a:t>5</a:t>
            </a:r>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Repaso Clase anterior</a:t>
            </a:r>
          </a:p>
          <a:p>
            <a:pPr marL="548640" lvl="2" indent="-274320">
              <a:buClr>
                <a:schemeClr val="accent3"/>
              </a:buClr>
              <a:buSzPct val="95000"/>
            </a:pPr>
            <a:r>
              <a:rPr lang="es-ES" dirty="0" smtClean="0"/>
              <a:t>Componentes de Entity Framework</a:t>
            </a:r>
          </a:p>
          <a:p>
            <a:pPr marL="548640" lvl="2" indent="-274320">
              <a:buClr>
                <a:schemeClr val="accent3"/>
              </a:buClr>
              <a:buSzPct val="95000"/>
            </a:pPr>
            <a:r>
              <a:rPr lang="es-ES" dirty="0" smtClean="0"/>
              <a:t>Configuraciones</a:t>
            </a:r>
          </a:p>
          <a:p>
            <a:pPr marL="548640" lvl="2" indent="-274320">
              <a:buClr>
                <a:schemeClr val="accent3"/>
              </a:buClr>
              <a:buSzPct val="95000"/>
            </a:pPr>
            <a:r>
              <a:rPr lang="es-ES" dirty="0" smtClean="0"/>
              <a:t>Enfoque con Entity Framework</a:t>
            </a:r>
          </a:p>
          <a:p>
            <a:pPr marL="548640" lvl="2" indent="-274320">
              <a:buClr>
                <a:schemeClr val="accent3"/>
              </a:buClr>
              <a:buSzPct val="95000"/>
            </a:pPr>
            <a:r>
              <a:rPr lang="es-ES" dirty="0" smtClean="0"/>
              <a:t>Data Annotations</a:t>
            </a: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82</a:t>
            </a:fld>
            <a:endParaRPr lang="es-ES" dirty="0"/>
          </a:p>
        </p:txBody>
      </p:sp>
    </p:spTree>
    <p:extLst>
      <p:ext uri="{BB962C8B-B14F-4D97-AF65-F5344CB8AC3E}">
        <p14:creationId xmlns:p14="http://schemas.microsoft.com/office/powerpoint/2010/main" val="21364005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a:t>
            </a:r>
            <a:r>
              <a:rPr lang="es-ES" b="1" dirty="0"/>
              <a:t>5</a:t>
            </a:r>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Entity Framework &gt; Validaciones</a:t>
            </a:r>
          </a:p>
          <a:p>
            <a:pPr marL="548640" lvl="2" indent="-274320">
              <a:buClr>
                <a:schemeClr val="accent3"/>
              </a:buClr>
              <a:buSzPct val="95000"/>
            </a:pPr>
            <a:r>
              <a:rPr lang="es-ES" dirty="0" smtClean="0"/>
              <a:t>Entity Framework propone varías formas de validar nuestras entidades sin necesidad de ir hasta la base de datos para saber que la información que se está ingresando es incorrecta o no cumple con las restricciones especificadas.</a:t>
            </a:r>
          </a:p>
          <a:p>
            <a:pPr marL="548640" lvl="2" indent="-274320">
              <a:buClr>
                <a:schemeClr val="accent3"/>
              </a:buClr>
              <a:buSzPct val="95000"/>
            </a:pPr>
            <a:endParaRPr lang="es-ES" dirty="0" smtClean="0"/>
          </a:p>
          <a:p>
            <a:pPr marL="548640" lvl="2" indent="-274320">
              <a:buClr>
                <a:schemeClr val="accent3"/>
              </a:buClr>
              <a:buSzPct val="95000"/>
            </a:pPr>
            <a:r>
              <a:rPr lang="es-ES" dirty="0" smtClean="0"/>
              <a:t>Entre varios métodos, existen:</a:t>
            </a:r>
          </a:p>
          <a:p>
            <a:pPr marL="822960" lvl="3" indent="-274320">
              <a:buSzPct val="95000"/>
            </a:pPr>
            <a:r>
              <a:rPr lang="es-ES" dirty="0" smtClean="0"/>
              <a:t>Decorar las entidades con Data Annotattions</a:t>
            </a:r>
          </a:p>
          <a:p>
            <a:pPr marL="822960" lvl="3" indent="-274320">
              <a:buSzPct val="95000"/>
            </a:pPr>
            <a:r>
              <a:rPr lang="es-ES" dirty="0" smtClean="0"/>
              <a:t>Implementar en las entidades la interfaz “IValidatableObject”</a:t>
            </a:r>
            <a:endParaRPr lang="es-ES" dirty="0"/>
          </a:p>
          <a:p>
            <a:endParaRPr lang="es-ES" b="1" dirty="0" smtClean="0"/>
          </a:p>
          <a:p>
            <a:pPr lvl="2"/>
            <a:endParaRPr lang="es-ES" dirty="0" smtClean="0"/>
          </a:p>
          <a:p>
            <a:pPr lvl="1"/>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83</a:t>
            </a:fld>
            <a:endParaRPr lang="es-ES" dirty="0"/>
          </a:p>
        </p:txBody>
      </p:sp>
    </p:spTree>
    <p:extLst>
      <p:ext uri="{BB962C8B-B14F-4D97-AF65-F5344CB8AC3E}">
        <p14:creationId xmlns:p14="http://schemas.microsoft.com/office/powerpoint/2010/main" val="13875694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5</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400" b="1" dirty="0" smtClean="0"/>
              <a:t>Entity Framework &gt; Validaciones</a:t>
            </a:r>
          </a:p>
          <a:p>
            <a:pPr marL="617220" lvl="2" indent="-342900">
              <a:buClr>
                <a:schemeClr val="accent3"/>
              </a:buClr>
              <a:buSzPct val="95000"/>
            </a:pPr>
            <a:r>
              <a:rPr lang="es-ES" b="1" dirty="0" smtClean="0"/>
              <a:t>Data </a:t>
            </a:r>
            <a:r>
              <a:rPr lang="es-ES" b="1" dirty="0" err="1" smtClean="0"/>
              <a:t>Annotations</a:t>
            </a:r>
            <a:r>
              <a:rPr lang="es-ES" b="1" dirty="0" smtClean="0"/>
              <a:t> (</a:t>
            </a:r>
            <a:r>
              <a:rPr lang="es-AR" dirty="0" err="1" smtClean="0"/>
              <a:t>DbEntityValidationException</a:t>
            </a:r>
            <a:r>
              <a:rPr lang="es-ES" b="1" dirty="0" smtClean="0"/>
              <a:t>)</a:t>
            </a:r>
          </a:p>
          <a:p>
            <a:pPr marL="891540" lvl="3" indent="-342900">
              <a:buSzPct val="95000"/>
            </a:pPr>
            <a:r>
              <a:rPr lang="es-AR" dirty="0" err="1"/>
              <a:t>System.Data.Entity.Validation</a:t>
            </a:r>
            <a:endParaRPr lang="es-ES" b="1" dirty="0" smtClean="0"/>
          </a:p>
          <a:p>
            <a:pPr marL="617220" lvl="2" indent="-342900">
              <a:buClr>
                <a:schemeClr val="accent3"/>
              </a:buClr>
              <a:buSzPct val="95000"/>
            </a:pPr>
            <a:endParaRPr lang="es-ES" b="1" dirty="0" smtClean="0"/>
          </a:p>
          <a:p>
            <a:pPr marL="617220" lvl="2" indent="-342900">
              <a:buClr>
                <a:schemeClr val="accent3"/>
              </a:buClr>
              <a:buSzPct val="95000"/>
            </a:pPr>
            <a:r>
              <a:rPr lang="es-ES" b="1" dirty="0" err="1" smtClean="0"/>
              <a:t>Metodo</a:t>
            </a:r>
            <a:r>
              <a:rPr lang="es-ES" b="1" dirty="0" smtClean="0"/>
              <a:t> </a:t>
            </a:r>
            <a:r>
              <a:rPr lang="es-ES" b="1" dirty="0" err="1" smtClean="0"/>
              <a:t>Validate</a:t>
            </a:r>
            <a:r>
              <a:rPr lang="es-ES" b="1" dirty="0" smtClean="0"/>
              <a:t> </a:t>
            </a:r>
            <a:r>
              <a:rPr lang="es-ES" dirty="0" smtClean="0"/>
              <a:t>(Interfaz Ivalidatable Object)</a:t>
            </a:r>
          </a:p>
          <a:p>
            <a:pPr marL="891540" lvl="3" indent="-342900">
              <a:buSzPct val="95000"/>
            </a:pPr>
            <a:r>
              <a:rPr lang="es-AR" dirty="0" err="1"/>
              <a:t>System.ComponentModel.DataAnnotations</a:t>
            </a:r>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84</a:t>
            </a:fld>
            <a:endParaRPr lang="es-ES" dirty="0"/>
          </a:p>
        </p:txBody>
      </p:sp>
    </p:spTree>
    <p:extLst>
      <p:ext uri="{BB962C8B-B14F-4D97-AF65-F5344CB8AC3E}">
        <p14:creationId xmlns:p14="http://schemas.microsoft.com/office/powerpoint/2010/main" val="14684459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996952"/>
            <a:ext cx="8229600" cy="1143000"/>
          </a:xfrm>
        </p:spPr>
        <p:txBody>
          <a:bodyPr>
            <a:normAutofit fontScale="90000"/>
          </a:bodyPr>
          <a:lstStyle/>
          <a:p>
            <a:pPr algn="ctr"/>
            <a:r>
              <a:rPr lang="es-ES" b="1" dirty="0" smtClean="0"/>
              <a:t>Fin de Curso.</a:t>
            </a:r>
            <a:r>
              <a:rPr lang="es-ES" b="1" dirty="0"/>
              <a:t/>
            </a:r>
            <a:br>
              <a:rPr lang="es-ES" b="1" dirty="0"/>
            </a:br>
            <a:r>
              <a:rPr lang="es-ES" b="1" dirty="0" smtClean="0"/>
              <a:t>Muchas gracias</a:t>
            </a:r>
            <a:r>
              <a:rPr lang="es-ES" b="1" dirty="0"/>
              <a:t>.</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srgbClr val="04617B">
                    <a:shade val="90000"/>
                  </a:srgbClr>
                </a:solidFill>
              </a:rPr>
              <a:pPr/>
              <a:t>85</a:t>
            </a:fld>
            <a:endParaRPr lang="es-ES" dirty="0">
              <a:solidFill>
                <a:srgbClr val="04617B">
                  <a:shade val="90000"/>
                </a:srgbClr>
              </a:solidFill>
            </a:endParaRPr>
          </a:p>
        </p:txBody>
      </p:sp>
      <p:sp>
        <p:nvSpPr>
          <p:cNvPr id="3" name="2 CuadroTexto"/>
          <p:cNvSpPr txBox="1"/>
          <p:nvPr/>
        </p:nvSpPr>
        <p:spPr>
          <a:xfrm>
            <a:off x="5364087" y="4653136"/>
            <a:ext cx="3430683" cy="738664"/>
          </a:xfrm>
          <a:prstGeom prst="rect">
            <a:avLst/>
          </a:prstGeom>
          <a:noFill/>
        </p:spPr>
        <p:txBody>
          <a:bodyPr wrap="none" rtlCol="0">
            <a:spAutoFit/>
          </a:bodyPr>
          <a:lstStyle/>
          <a:p>
            <a:r>
              <a:rPr lang="es-AR" sz="2400" b="1" dirty="0" smtClean="0"/>
              <a:t>Juan Ignacio Tellechea</a:t>
            </a:r>
          </a:p>
          <a:p>
            <a:pPr algn="r"/>
            <a:r>
              <a:rPr lang="es-AR" dirty="0" smtClean="0"/>
              <a:t>Juani_t87@hotmail.com</a:t>
            </a:r>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30316"/>
            <a:ext cx="4276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881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Clase 1</a:t>
            </a:r>
            <a:endParaRPr lang="es-ES" b="1" dirty="0"/>
          </a:p>
        </p:txBody>
      </p:sp>
      <p:sp>
        <p:nvSpPr>
          <p:cNvPr id="3" name="2 Marcador de contenido"/>
          <p:cNvSpPr>
            <a:spLocks noGrp="1"/>
          </p:cNvSpPr>
          <p:nvPr>
            <p:ph idx="1"/>
          </p:nvPr>
        </p:nvSpPr>
        <p:spPr/>
        <p:txBody>
          <a:bodyPr>
            <a:normAutofit/>
          </a:bodyPr>
          <a:lstStyle/>
          <a:p>
            <a:pPr marL="274320" lvl="1" indent="-274320">
              <a:buClr>
                <a:schemeClr val="accent3"/>
              </a:buClr>
              <a:buSzPct val="95000"/>
            </a:pPr>
            <a:r>
              <a:rPr lang="es-ES" sz="3100" b="1" dirty="0" smtClean="0"/>
              <a:t>Clases Genéricas &gt; Restricciones</a:t>
            </a:r>
          </a:p>
          <a:p>
            <a:endParaRPr lang="es-ES" b="1" dirty="0" smtClean="0"/>
          </a:p>
          <a:p>
            <a:pPr lvl="2"/>
            <a:endParaRPr lang="es-ES" dirty="0" smtClean="0"/>
          </a:p>
          <a:p>
            <a:pPr lvl="2"/>
            <a:endParaRPr lang="es-ES" dirty="0" smtClean="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467544" y="2576661"/>
            <a:ext cx="8191500" cy="3876675"/>
          </a:xfrm>
          <a:prstGeom prst="rect">
            <a:avLst/>
          </a:prstGeom>
          <a:noFill/>
          <a:ln w="9525">
            <a:noFill/>
            <a:miter lim="800000"/>
            <a:headEnd/>
            <a:tailEnd/>
          </a:ln>
        </p:spPr>
      </p:pic>
    </p:spTree>
    <p:extLst>
      <p:ext uri="{BB962C8B-B14F-4D97-AF65-F5344CB8AC3E}">
        <p14:creationId xmlns:p14="http://schemas.microsoft.com/office/powerpoint/2010/main" val="615081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23153</TotalTime>
  <Words>3371</Words>
  <Application>Microsoft Office PowerPoint</Application>
  <PresentationFormat>On-screen Show (4:3)</PresentationFormat>
  <Paragraphs>568</Paragraphs>
  <Slides>85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Calibri</vt:lpstr>
      <vt:lpstr>Constantia</vt:lpstr>
      <vt:lpstr>Wingdings</vt:lpstr>
      <vt:lpstr>Wingdings 2</vt:lpstr>
      <vt:lpstr>Flujo</vt:lpstr>
      <vt:lpstr> Microsoft Entity Framework</vt:lpstr>
      <vt:lpstr> Clase 1</vt:lpstr>
      <vt:lpstr>Temario Clase 1</vt:lpstr>
      <vt:lpstr>Introducción</vt:lpstr>
      <vt:lpstr>Introducción</vt:lpstr>
      <vt:lpstr>Objetivos del curso</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Clase 1</vt:lpstr>
      <vt:lpstr>Fin de Clase 1  ¿Preguntas?</vt:lpstr>
      <vt:lpstr> Clase 2</vt:lpstr>
      <vt:lpstr>Temario 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Clase 2</vt:lpstr>
      <vt:lpstr>Fin de Clase 2  ¿Preguntas?</vt:lpstr>
      <vt:lpstr> Clase 3</vt:lpstr>
      <vt:lpstr>Temario Clase 3</vt:lpstr>
      <vt:lpstr>Clase 3</vt:lpstr>
      <vt:lpstr>Clase 3</vt:lpstr>
      <vt:lpstr>Clase 3</vt:lpstr>
      <vt:lpstr>Clase 3</vt:lpstr>
      <vt:lpstr>Fin de Clase 3  ¿Preguntas?</vt:lpstr>
      <vt:lpstr> Clase 4</vt:lpstr>
      <vt:lpstr>Temario 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Clase 4</vt:lpstr>
      <vt:lpstr>Fin de Clase 4  ¿Preguntas?</vt:lpstr>
      <vt:lpstr> Clase 5</vt:lpstr>
      <vt:lpstr>Temario Clase 5</vt:lpstr>
      <vt:lpstr>Clase 5</vt:lpstr>
      <vt:lpstr>Clase 5</vt:lpstr>
      <vt:lpstr>Clase 5</vt:lpstr>
      <vt:lpstr>Fin de Curso. 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Trazabilidad de Requerimientos</dc:title>
  <dc:creator>Juani</dc:creator>
  <cp:lastModifiedBy>Juan I. Tellechea</cp:lastModifiedBy>
  <cp:revision>1178</cp:revision>
  <dcterms:created xsi:type="dcterms:W3CDTF">2015-09-20T14:05:49Z</dcterms:created>
  <dcterms:modified xsi:type="dcterms:W3CDTF">2019-06-25T04:22:40Z</dcterms:modified>
</cp:coreProperties>
</file>