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5" r:id="rId8"/>
    <p:sldId id="270" r:id="rId9"/>
    <p:sldId id="272" r:id="rId10"/>
    <p:sldId id="273" r:id="rId11"/>
    <p:sldId id="269" r:id="rId12"/>
    <p:sldId id="264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CA6C1-08CE-8B1B-2001-6107A0283B8F}" v="419" dt="2024-12-04T19:01:55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56312" y="1964267"/>
            <a:ext cx="8903813" cy="2421464"/>
          </a:xfrm>
        </p:spPr>
        <p:txBody>
          <a:bodyPr/>
          <a:lstStyle/>
          <a:p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ARBOL TRANSVERSAL Y JUEGO SI / NO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56312" y="4385732"/>
            <a:ext cx="8903813" cy="1405467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WITH MACHINE LEARNING IN JAVA​ (ORACLE)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257298" y="386144"/>
            <a:ext cx="4938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FFFFFF"/>
                </a:solidFill>
                <a:latin typeface="Trebuchet MS" panose="020B0603020202020204" pitchFamily="34" charset="0"/>
              </a:rPr>
              <a:t>ING. SOFTWARE CON INTELIGENCIA ARTIFICIAL</a:t>
            </a:r>
            <a:r>
              <a:rPr lang="es-ES" dirty="0">
                <a:solidFill>
                  <a:srgbClr val="000000"/>
                </a:solidFill>
                <a:latin typeface="Trebuchet MS" panose="020B0603020202020204" pitchFamily="34" charset="0"/>
              </a:rPr>
              <a:t>​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238174" y="799868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FFFFFF"/>
                </a:solidFill>
                <a:latin typeface="Trebuchet MS" panose="020B0603020202020204" pitchFamily="34" charset="0"/>
              </a:rPr>
              <a:t>IV SEMESTRE</a:t>
            </a:r>
            <a:r>
              <a:rPr lang="es-ES" dirty="0">
                <a:solidFill>
                  <a:srgbClr val="000000"/>
                </a:solidFill>
                <a:latin typeface="Trebuchet MS" panose="020B0603020202020204" pitchFamily="34" charset="0"/>
              </a:rPr>
              <a:t>​</a:t>
            </a:r>
            <a:endParaRPr lang="en-US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767" y="272556"/>
            <a:ext cx="2580952" cy="67619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98" y="6119247"/>
            <a:ext cx="551362" cy="55136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21" name="CuadroTexto 20"/>
          <p:cNvSpPr txBox="1"/>
          <p:nvPr/>
        </p:nvSpPr>
        <p:spPr>
          <a:xfrm>
            <a:off x="973311" y="6210262"/>
            <a:ext cx="298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Instr</a:t>
            </a:r>
            <a:r>
              <a:rPr lang="es-ES" dirty="0"/>
              <a:t>. Nicky Enriquez Torres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8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REGLAS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55802" y="3765770"/>
            <a:ext cx="7586278" cy="1382985"/>
          </a:xfrm>
        </p:spPr>
        <p:txBody>
          <a:bodyPr>
            <a:noAutofit/>
          </a:bodyPr>
          <a:lstStyle/>
          <a:p>
            <a:pPr>
              <a:buClr>
                <a:srgbClr val="FFFFFF"/>
              </a:buClr>
            </a:pPr>
            <a:r>
              <a:rPr lang="es-ES" sz="2800" b="1" dirty="0">
                <a:ea typeface="+mn-lt"/>
                <a:cs typeface="+mn-lt"/>
              </a:rPr>
              <a:t>Elección:</a:t>
            </a:r>
            <a:r>
              <a:rPr lang="es-ES" sz="2800" dirty="0">
                <a:ea typeface="+mn-lt"/>
                <a:cs typeface="+mn-lt"/>
              </a:rPr>
              <a:t> Un jugador selecciona un objeto mentalmente.</a:t>
            </a:r>
            <a:endParaRPr lang="es-ES" sz="2800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s-ES" sz="2800" b="1" dirty="0">
                <a:ea typeface="+mn-lt"/>
                <a:cs typeface="+mn-lt"/>
              </a:rPr>
              <a:t>Preguntas:</a:t>
            </a:r>
            <a:r>
              <a:rPr lang="es-ES" sz="2800" dirty="0">
                <a:ea typeface="+mn-lt"/>
                <a:cs typeface="+mn-lt"/>
              </a:rPr>
              <a:t> Los demás hacen preguntas </a:t>
            </a:r>
            <a:r>
              <a:rPr lang="es-ES" sz="2800" b="1" dirty="0">
                <a:ea typeface="+mn-lt"/>
                <a:cs typeface="+mn-lt"/>
              </a:rPr>
              <a:t>"sí/no"</a:t>
            </a:r>
            <a:r>
              <a:rPr lang="es-ES" sz="2800" dirty="0">
                <a:ea typeface="+mn-lt"/>
                <a:cs typeface="+mn-lt"/>
              </a:rPr>
              <a:t> para adivinar.</a:t>
            </a:r>
            <a:endParaRPr lang="es-ES" dirty="0"/>
          </a:p>
          <a:p>
            <a:pPr>
              <a:buClr>
                <a:srgbClr val="FFFFFF"/>
              </a:buClr>
            </a:pPr>
            <a:r>
              <a:rPr lang="es-ES" sz="2800" b="1" dirty="0">
                <a:ea typeface="+mn-lt"/>
                <a:cs typeface="+mn-lt"/>
              </a:rPr>
              <a:t>Respuestas:</a:t>
            </a:r>
            <a:r>
              <a:rPr lang="es-ES" sz="2800" dirty="0">
                <a:ea typeface="+mn-lt"/>
                <a:cs typeface="+mn-lt"/>
              </a:rPr>
              <a:t> El jugador responde honestamente.</a:t>
            </a:r>
            <a:endParaRPr lang="es-ES" dirty="0"/>
          </a:p>
          <a:p>
            <a:pPr>
              <a:buClr>
                <a:srgbClr val="FFFFFF"/>
              </a:buClr>
            </a:pPr>
            <a:r>
              <a:rPr lang="es-ES" sz="2800" b="1" dirty="0">
                <a:ea typeface="+mn-lt"/>
                <a:cs typeface="+mn-lt"/>
              </a:rPr>
              <a:t>Límite:</a:t>
            </a:r>
            <a:r>
              <a:rPr lang="es-ES" sz="2800" dirty="0">
                <a:ea typeface="+mn-lt"/>
                <a:cs typeface="+mn-lt"/>
              </a:rPr>
              <a:t> Se puede establecer un límite de preguntas.</a:t>
            </a:r>
            <a:endParaRPr lang="es-ES" dirty="0"/>
          </a:p>
          <a:p>
            <a:pPr>
              <a:buClr>
                <a:srgbClr val="FFFFFF"/>
              </a:buClr>
            </a:pPr>
            <a:r>
              <a:rPr lang="es-ES" sz="2800" b="1" dirty="0">
                <a:ea typeface="+mn-lt"/>
                <a:cs typeface="+mn-lt"/>
              </a:rPr>
              <a:t>Ganador:</a:t>
            </a:r>
            <a:r>
              <a:rPr lang="es-ES" sz="2800" dirty="0">
                <a:ea typeface="+mn-lt"/>
                <a:cs typeface="+mn-lt"/>
              </a:rPr>
              <a:t> Adivina el objeto con el menor número de preguntas.</a:t>
            </a:r>
            <a:endParaRPr lang="es-ES" dirty="0"/>
          </a:p>
          <a:p>
            <a:pPr>
              <a:buClr>
                <a:srgbClr val="FFFFFF"/>
              </a:buClr>
            </a:pPr>
            <a:endParaRPr lang="es-E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2281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ESTRATEGIAS</a:t>
            </a:r>
            <a:endParaRPr lang="en-US" dirty="0" err="1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89000" y="2076349"/>
            <a:ext cx="10419255" cy="306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>
              <a:buClr>
                <a:srgbClr val="FFFFFF"/>
              </a:buClr>
              <a:buFont typeface="Arial"/>
              <a:buChar char="•"/>
            </a:pPr>
            <a:r>
              <a:rPr lang="en-US" sz="2800" b="1" dirty="0" err="1">
                <a:ea typeface="+mn-lt"/>
                <a:cs typeface="+mn-lt"/>
              </a:rPr>
              <a:t>Preguntas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estratégicas</a:t>
            </a:r>
            <a:r>
              <a:rPr lang="en-US" sz="2800" b="1" dirty="0">
                <a:ea typeface="+mn-lt"/>
                <a:cs typeface="+mn-lt"/>
              </a:rPr>
              <a:t>: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Reducir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opciones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rápidamente</a:t>
            </a:r>
            <a:r>
              <a:rPr lang="en-US" sz="2800" dirty="0">
                <a:ea typeface="+mn-lt"/>
                <a:cs typeface="+mn-lt"/>
              </a:rPr>
              <a:t>. </a:t>
            </a:r>
            <a:r>
              <a:rPr lang="en-US" sz="2800" dirty="0" err="1">
                <a:ea typeface="+mn-lt"/>
                <a:cs typeface="+mn-lt"/>
              </a:rPr>
              <a:t>Ejemplo</a:t>
            </a:r>
            <a:r>
              <a:rPr lang="en-US" sz="2800" dirty="0">
                <a:ea typeface="+mn-lt"/>
                <a:cs typeface="+mn-lt"/>
              </a:rPr>
              <a:t>: "¿Es un animal?".</a:t>
            </a:r>
            <a:endParaRPr lang="en-US" dirty="0">
              <a:ea typeface="Calibri"/>
              <a:cs typeface="Calibri"/>
            </a:endParaRPr>
          </a:p>
          <a:p>
            <a:pPr defTabSz="914400">
              <a:buClr>
                <a:srgbClr val="FFFFFF"/>
              </a:buClr>
            </a:pPr>
            <a:r>
              <a:rPr lang="en-US" sz="2800" b="1" dirty="0" err="1">
                <a:ea typeface="+mn-lt"/>
                <a:cs typeface="+mn-lt"/>
              </a:rPr>
              <a:t>Descartar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opciones</a:t>
            </a:r>
            <a:r>
              <a:rPr lang="en-US" sz="2800" b="1" dirty="0">
                <a:ea typeface="+mn-lt"/>
                <a:cs typeface="+mn-lt"/>
              </a:rPr>
              <a:t>: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Basarse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respuestas</a:t>
            </a:r>
            <a:r>
              <a:rPr lang="en-US" sz="2800" dirty="0">
                <a:ea typeface="+mn-lt"/>
                <a:cs typeface="+mn-lt"/>
              </a:rPr>
              <a:t> para </a:t>
            </a:r>
            <a:r>
              <a:rPr lang="en-US" sz="2800" dirty="0" err="1">
                <a:ea typeface="+mn-lt"/>
                <a:cs typeface="+mn-lt"/>
              </a:rPr>
              <a:t>eliminar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posibilidades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defTabSz="914400">
              <a:buClr>
                <a:srgbClr val="FFFFFF"/>
              </a:buClr>
            </a:pPr>
            <a:r>
              <a:rPr lang="en-US" sz="2800" b="1" dirty="0">
                <a:ea typeface="+mn-lt"/>
                <a:cs typeface="+mn-lt"/>
              </a:rPr>
              <a:t>Registrar: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Llevar</a:t>
            </a:r>
            <a:r>
              <a:rPr lang="en-US" sz="2800" dirty="0">
                <a:ea typeface="+mn-lt"/>
                <a:cs typeface="+mn-lt"/>
              </a:rPr>
              <a:t> un </a:t>
            </a:r>
            <a:r>
              <a:rPr lang="en-US" sz="2800" dirty="0" err="1">
                <a:ea typeface="+mn-lt"/>
                <a:cs typeface="+mn-lt"/>
              </a:rPr>
              <a:t>seguimiento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preguntas</a:t>
            </a:r>
            <a:r>
              <a:rPr lang="en-US" sz="2800" dirty="0">
                <a:ea typeface="+mn-lt"/>
                <a:cs typeface="+mn-lt"/>
              </a:rPr>
              <a:t> y </a:t>
            </a:r>
            <a:r>
              <a:rPr lang="en-US" sz="2800" dirty="0" err="1">
                <a:ea typeface="+mn-lt"/>
                <a:cs typeface="+mn-lt"/>
              </a:rPr>
              <a:t>respuestas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marR="0" lvl="0" algn="l" defTabSz="914400">
              <a:lnSpc>
                <a:spcPct val="100000"/>
              </a:lnSpc>
              <a:buClrTx/>
              <a:buSzTx/>
              <a:buFont typeface="Arial"/>
              <a:buChar char="•"/>
              <a:tabLst/>
            </a:pPr>
            <a:endParaRPr lang="en-US" sz="2800" b="0" i="0" u="none" strike="noStrike" cap="none" normalizeH="0" baseline="0" dirty="0">
              <a:ln>
                <a:noFill/>
              </a:ln>
              <a:effectLst/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851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Juego</a:t>
            </a:r>
            <a:r>
              <a:rPr lang="en-US" b="1" dirty="0"/>
              <a:t> con Árbol de </a:t>
            </a:r>
            <a:r>
              <a:rPr lang="en-US" b="1" dirty="0" err="1"/>
              <a:t>Decisión</a:t>
            </a:r>
            <a:r>
              <a:rPr lang="en-US" b="1" dirty="0"/>
              <a:t>: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488446-04B4-DE17-7948-7AAB2785B2BC}"/>
              </a:ext>
            </a:extLst>
          </p:cNvPr>
          <p:cNvSpPr txBox="1"/>
          <p:nvPr/>
        </p:nvSpPr>
        <p:spPr>
          <a:xfrm>
            <a:off x="584200" y="1625600"/>
            <a:ext cx="10426700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/>
              <a:t>Creación</a:t>
            </a:r>
            <a:r>
              <a:rPr lang="en-US" sz="2800" b="1" dirty="0"/>
              <a:t> del árbol:</a:t>
            </a:r>
            <a:endParaRPr lang="en-US" sz="2800" b="1" dirty="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800" b="1" dirty="0" err="1"/>
              <a:t>Raíz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800" dirty="0" err="1"/>
              <a:t>Pregunta</a:t>
            </a:r>
            <a:r>
              <a:rPr lang="en-US" sz="2800" dirty="0"/>
              <a:t> </a:t>
            </a:r>
            <a:r>
              <a:rPr lang="en-US" sz="2800" dirty="0" err="1"/>
              <a:t>inicial</a:t>
            </a:r>
            <a:r>
              <a:rPr lang="en-US" sz="2800" dirty="0"/>
              <a:t> (Ej.: "¿Es un animal?").</a:t>
            </a:r>
            <a:endParaRPr lang="en-US" sz="2800" dirty="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800" b="1" dirty="0"/>
              <a:t>Nodos </a:t>
            </a:r>
            <a:r>
              <a:rPr lang="en-US" sz="2800" b="1" dirty="0" err="1"/>
              <a:t>intermedios</a:t>
            </a:r>
            <a:r>
              <a:rPr lang="en-US" sz="2800" b="1" dirty="0"/>
              <a:t>:</a:t>
            </a:r>
            <a:r>
              <a:rPr lang="en-US" sz="2800" dirty="0"/>
              <a:t> Más </a:t>
            </a:r>
            <a:r>
              <a:rPr lang="en-US" sz="2800" dirty="0" err="1"/>
              <a:t>preguntas</a:t>
            </a:r>
            <a:r>
              <a:rPr lang="en-US" sz="2800" dirty="0"/>
              <a:t> </a:t>
            </a:r>
            <a:r>
              <a:rPr lang="en-US" sz="2800" dirty="0" err="1"/>
              <a:t>según</a:t>
            </a:r>
            <a:r>
              <a:rPr lang="en-US" sz="2800" dirty="0"/>
              <a:t> </a:t>
            </a:r>
            <a:r>
              <a:rPr lang="en-US" sz="2800" dirty="0" err="1"/>
              <a:t>respuestas</a:t>
            </a:r>
            <a:r>
              <a:rPr lang="en-US" sz="2800" dirty="0"/>
              <a:t> ("¿</a:t>
            </a:r>
            <a:r>
              <a:rPr lang="en-US" sz="2800" dirty="0" err="1"/>
              <a:t>Vive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agua</a:t>
            </a:r>
            <a:r>
              <a:rPr lang="en-US" sz="2800" dirty="0"/>
              <a:t>?").</a:t>
            </a:r>
            <a:endParaRPr lang="en-US" sz="2800" dirty="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800" b="1" dirty="0"/>
              <a:t>Hojas:</a:t>
            </a:r>
            <a:r>
              <a:rPr lang="en-US" sz="2800" dirty="0"/>
              <a:t> Respuesta final (Ej.: "</a:t>
            </a:r>
            <a:r>
              <a:rPr lang="en-US" sz="2800" dirty="0" err="1"/>
              <a:t>pez</a:t>
            </a:r>
            <a:r>
              <a:rPr lang="en-US" sz="2800" dirty="0"/>
              <a:t>").</a:t>
            </a:r>
          </a:p>
          <a:p>
            <a:pPr>
              <a:buFont typeface="Arial"/>
              <a:buChar char="•"/>
            </a:pPr>
            <a:r>
              <a:rPr lang="en-US" sz="2800" b="1" dirty="0" err="1">
                <a:ea typeface="+mn-lt"/>
                <a:cs typeface="+mn-lt"/>
              </a:rPr>
              <a:t>Juego</a:t>
            </a:r>
            <a:r>
              <a:rPr lang="en-US" sz="2800" b="1" dirty="0">
                <a:ea typeface="+mn-lt"/>
                <a:cs typeface="+mn-lt"/>
              </a:rPr>
              <a:t>:</a:t>
            </a:r>
            <a:endParaRPr lang="en-US" sz="2800" dirty="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 sz="2800" dirty="0">
                <a:ea typeface="+mn-lt"/>
                <a:cs typeface="+mn-lt"/>
              </a:rPr>
              <a:t>Los </a:t>
            </a:r>
            <a:r>
              <a:rPr lang="en-US" sz="2800" dirty="0" err="1">
                <a:ea typeface="+mn-lt"/>
                <a:cs typeface="+mn-lt"/>
              </a:rPr>
              <a:t>jugadores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avanzan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por</a:t>
            </a:r>
            <a:r>
              <a:rPr lang="en-US" sz="2800" dirty="0">
                <a:ea typeface="+mn-lt"/>
                <a:cs typeface="+mn-lt"/>
              </a:rPr>
              <a:t> el árbol </a:t>
            </a:r>
            <a:r>
              <a:rPr lang="en-US" sz="2800" dirty="0" err="1">
                <a:ea typeface="+mn-lt"/>
                <a:cs typeface="+mn-lt"/>
              </a:rPr>
              <a:t>según</a:t>
            </a:r>
            <a:r>
              <a:rPr lang="en-US" sz="2800" dirty="0">
                <a:ea typeface="+mn-lt"/>
                <a:cs typeface="+mn-lt"/>
              </a:rPr>
              <a:t> las </a:t>
            </a:r>
            <a:r>
              <a:rPr lang="en-US" sz="2800" dirty="0" err="1">
                <a:ea typeface="+mn-lt"/>
                <a:cs typeface="+mn-lt"/>
              </a:rPr>
              <a:t>respuestas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b="1" dirty="0">
                <a:ea typeface="+mn-lt"/>
                <a:cs typeface="+mn-lt"/>
              </a:rPr>
              <a:t>"</a:t>
            </a:r>
            <a:r>
              <a:rPr lang="en-US" sz="2800" b="1" dirty="0" err="1">
                <a:ea typeface="+mn-lt"/>
                <a:cs typeface="+mn-lt"/>
              </a:rPr>
              <a:t>sí</a:t>
            </a:r>
            <a:r>
              <a:rPr lang="en-US" sz="2800" b="1" dirty="0">
                <a:ea typeface="+mn-lt"/>
                <a:cs typeface="+mn-lt"/>
              </a:rPr>
              <a:t>/no"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sz="2800" b="1" dirty="0" err="1">
                <a:ea typeface="+mn-lt"/>
                <a:cs typeface="+mn-lt"/>
              </a:rPr>
              <a:t>Ganador</a:t>
            </a:r>
            <a:r>
              <a:rPr lang="en-US" sz="2800" b="1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en-US" sz="2800" dirty="0" err="1">
                <a:ea typeface="+mn-lt"/>
                <a:cs typeface="+mn-lt"/>
              </a:rPr>
              <a:t>Adivina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correctamente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menos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preguntas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Font typeface=""/>
              <a:buChar char="•"/>
            </a:pPr>
            <a:endParaRPr lang="en-US" sz="2800" dirty="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800" dirty="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800" dirty="0">
              <a:ea typeface="Calibri"/>
              <a:cs typeface="Calibri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987056" y="6165664"/>
            <a:ext cx="5910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 : https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://arielortiz.info/apps/s201411/tc1018/examen5/</a:t>
            </a:r>
          </a:p>
        </p:txBody>
      </p:sp>
    </p:spTree>
    <p:extLst>
      <p:ext uri="{BB962C8B-B14F-4D97-AF65-F5344CB8AC3E}">
        <p14:creationId xmlns:p14="http://schemas.microsoft.com/office/powerpoint/2010/main" val="420936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Codigo</a:t>
            </a:r>
            <a:r>
              <a:rPr lang="es-ES" dirty="0" smtClean="0"/>
              <a:t> java de árbol de decisión para adivinar </a:t>
            </a:r>
            <a:r>
              <a:rPr lang="es-ES" smtClean="0"/>
              <a:t>un animal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8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¿Que un árbol TRANSVERSAL?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2" y="1708370"/>
            <a:ext cx="5693978" cy="4850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dirty="0"/>
              <a:t>Conocido como "Árbol de Recorrido" es una estructura de datos jerárquica donde los nodos puede tener cero o mas nodo hijos y comúnmente es utilizada para organizar y manipular datos.</a:t>
            </a:r>
            <a:endParaRPr lang="en-US" dirty="0"/>
          </a:p>
          <a:p>
            <a:pPr marL="0" indent="0">
              <a:buNone/>
            </a:pPr>
            <a:endParaRPr lang="es-ES" sz="2800" dirty="0">
              <a:ea typeface="Calibri"/>
              <a:cs typeface="Calibri"/>
            </a:endParaRP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786FC-8D9C-D203-3F96-5834C2119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0" y="2209800"/>
            <a:ext cx="4203700" cy="3505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9180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CARACTERISTCAS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96901" y="2068442"/>
            <a:ext cx="11295992" cy="409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buClrTx/>
              <a:buSzTx/>
              <a:buFont typeface="Arial"/>
              <a:buChar char="•"/>
            </a:pPr>
            <a:r>
              <a:rPr lang="en-US" altLang="en-US" sz="2800" b="1" dirty="0" err="1">
                <a:latin typeface="Arial"/>
                <a:cs typeface="Arial"/>
              </a:rPr>
              <a:t>Jerarquía</a:t>
            </a:r>
            <a:r>
              <a:rPr lang="en-US" altLang="en-US" sz="2800" b="1" dirty="0">
                <a:latin typeface="Arial"/>
                <a:cs typeface="Arial"/>
              </a:rPr>
              <a:t>: </a:t>
            </a:r>
            <a:r>
              <a:rPr lang="en-US" altLang="en-US" sz="2800" dirty="0">
                <a:latin typeface="Arial"/>
                <a:cs typeface="Arial"/>
              </a:rPr>
              <a:t>Nodos </a:t>
            </a:r>
            <a:r>
              <a:rPr lang="en-US" altLang="en-US" sz="2800" dirty="0" err="1">
                <a:latin typeface="Arial"/>
                <a:cs typeface="Arial"/>
              </a:rPr>
              <a:t>organizados</a:t>
            </a:r>
            <a:r>
              <a:rPr lang="en-US" altLang="en-US" sz="2800" dirty="0">
                <a:latin typeface="Arial"/>
                <a:cs typeface="Arial"/>
              </a:rPr>
              <a:t> </a:t>
            </a:r>
            <a:r>
              <a:rPr lang="en-US" altLang="en-US" sz="2800" dirty="0" err="1">
                <a:latin typeface="Arial"/>
                <a:cs typeface="Arial"/>
              </a:rPr>
              <a:t>en</a:t>
            </a:r>
            <a:r>
              <a:rPr lang="en-US" altLang="en-US" sz="2800" dirty="0">
                <a:latin typeface="Arial"/>
                <a:cs typeface="Arial"/>
              </a:rPr>
              <a:t> </a:t>
            </a:r>
            <a:r>
              <a:rPr lang="en-US" altLang="en-US" sz="2800" dirty="0" err="1">
                <a:latin typeface="Arial"/>
                <a:cs typeface="Arial"/>
              </a:rPr>
              <a:t>niveles</a:t>
            </a:r>
            <a:r>
              <a:rPr lang="en-US" altLang="en-US" sz="2800" dirty="0">
                <a:latin typeface="Arial"/>
                <a:cs typeface="Arial"/>
              </a:rPr>
              <a:t>.</a:t>
            </a:r>
            <a:endParaRPr lang="en-US" dirty="0"/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1" i="0" u="none" strike="noStrike" cap="none" normalizeH="0" baseline="0" dirty="0" err="1">
                <a:ln>
                  <a:noFill/>
                </a:ln>
                <a:effectLst/>
                <a:latin typeface="Arial"/>
                <a:cs typeface="Arial"/>
              </a:rPr>
              <a:t>Raíz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: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effectLst/>
                <a:latin typeface="Arial"/>
                <a:cs typeface="Arial"/>
              </a:rPr>
              <a:t>Nodo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principal de </a:t>
            </a:r>
            <a:r>
              <a:rPr lang="en-US" sz="2800" dirty="0" err="1">
                <a:latin typeface="Arial"/>
                <a:cs typeface="Arial"/>
              </a:rPr>
              <a:t>donde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parten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los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demás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b="1" dirty="0">
                <a:latin typeface="Arial"/>
                <a:cs typeface="Arial"/>
              </a:rPr>
              <a:t>Hojas: </a:t>
            </a:r>
            <a:r>
              <a:rPr kumimoji="0" lang="en-US" sz="280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Nodos</a:t>
            </a:r>
            <a:r>
              <a:rPr lang="en-US" sz="2800" dirty="0">
                <a:latin typeface="Arial"/>
                <a:cs typeface="Arial"/>
              </a:rPr>
              <a:t> sin </a:t>
            </a:r>
            <a:r>
              <a:rPr lang="en-US" sz="2800" dirty="0" err="1">
                <a:latin typeface="Arial"/>
                <a:cs typeface="Arial"/>
              </a:rPr>
              <a:t>hijos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ubicados</a:t>
            </a:r>
            <a:r>
              <a:rPr lang="en-US" sz="2800" dirty="0">
                <a:latin typeface="Arial"/>
                <a:cs typeface="Arial"/>
              </a:rPr>
              <a:t> al final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b="1" dirty="0" err="1">
                <a:latin typeface="Arial"/>
                <a:cs typeface="Arial"/>
              </a:rPr>
              <a:t>Subárboles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: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Cada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effectLst/>
                <a:latin typeface="Arial"/>
                <a:cs typeface="Arial"/>
              </a:rPr>
              <a:t>nodo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 y sus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effectLst/>
                <a:latin typeface="Arial"/>
                <a:cs typeface="Arial"/>
              </a:rPr>
              <a:t>descendientes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effectLst/>
                <a:latin typeface="Arial"/>
                <a:cs typeface="Arial"/>
              </a:rPr>
              <a:t>forman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 un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effectLst/>
                <a:latin typeface="Arial"/>
                <a:cs typeface="Arial"/>
              </a:rPr>
              <a:t>subárbol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b="1" dirty="0" err="1">
                <a:latin typeface="Arial"/>
                <a:cs typeface="Arial"/>
              </a:rPr>
              <a:t>Recorrido</a:t>
            </a:r>
            <a:r>
              <a:rPr lang="en-US" sz="2800" b="1" dirty="0">
                <a:latin typeface="Arial"/>
                <a:cs typeface="Arial"/>
              </a:rPr>
              <a:t>: </a:t>
            </a:r>
            <a:r>
              <a:rPr lang="en-US" sz="2800" dirty="0" err="1">
                <a:latin typeface="Arial"/>
                <a:cs typeface="Arial"/>
              </a:rPr>
              <a:t>Métodos</a:t>
            </a:r>
            <a:r>
              <a:rPr lang="en-US" sz="2800" dirty="0">
                <a:latin typeface="Arial"/>
                <a:cs typeface="Arial"/>
              </a:rPr>
              <a:t> para </a:t>
            </a:r>
            <a:r>
              <a:rPr lang="en-US" sz="2800" dirty="0" err="1">
                <a:latin typeface="Arial"/>
                <a:cs typeface="Arial"/>
              </a:rPr>
              <a:t>visitar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nodos</a:t>
            </a:r>
            <a:r>
              <a:rPr lang="en-US" sz="2800" dirty="0">
                <a:latin typeface="Arial"/>
                <a:cs typeface="Arial"/>
              </a:rPr>
              <a:t>:</a:t>
            </a:r>
            <a:endParaRPr lang="en-US" sz="2800" dirty="0">
              <a:ea typeface="Calibri"/>
              <a:cs typeface="Calibri"/>
            </a:endParaRPr>
          </a:p>
          <a:p>
            <a:pPr marL="457200" lvl="1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600" b="1" dirty="0" err="1">
                <a:latin typeface="Arial"/>
                <a:cs typeface="Arial"/>
              </a:rPr>
              <a:t>Preorden</a:t>
            </a:r>
            <a:r>
              <a:rPr lang="en-US" sz="2600" b="1" dirty="0">
                <a:latin typeface="Arial"/>
                <a:cs typeface="Arial"/>
              </a:rPr>
              <a:t>: </a:t>
            </a:r>
            <a:r>
              <a:rPr lang="en-US" sz="2600" dirty="0" err="1">
                <a:latin typeface="Arial"/>
                <a:cs typeface="Arial"/>
              </a:rPr>
              <a:t>Raíz</a:t>
            </a:r>
            <a:r>
              <a:rPr lang="en-US" sz="2600" dirty="0">
                <a:latin typeface="Arial"/>
                <a:cs typeface="Arial"/>
              </a:rPr>
              <a:t> -&gt; Izquierda -&gt; </a:t>
            </a:r>
            <a:r>
              <a:rPr lang="en-US" sz="2600" dirty="0" err="1">
                <a:latin typeface="Arial"/>
                <a:cs typeface="Arial"/>
              </a:rPr>
              <a:t>Derecha</a:t>
            </a:r>
            <a:r>
              <a:rPr lang="en-US" sz="2600" dirty="0">
                <a:latin typeface="Arial"/>
                <a:cs typeface="Arial"/>
              </a:rPr>
              <a:t>.</a:t>
            </a:r>
            <a:endParaRPr lang="en-US" sz="2600" dirty="0">
              <a:ea typeface="Calibri"/>
              <a:cs typeface="Calibri"/>
            </a:endParaRPr>
          </a:p>
          <a:p>
            <a:pPr marL="457200" lvl="1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600" b="1" dirty="0">
                <a:latin typeface="Arial"/>
                <a:cs typeface="Arial"/>
              </a:rPr>
              <a:t>En </a:t>
            </a:r>
            <a:r>
              <a:rPr lang="en-US" sz="2600" b="1" dirty="0" err="1">
                <a:latin typeface="Arial"/>
                <a:cs typeface="Arial"/>
              </a:rPr>
              <a:t>orden</a:t>
            </a:r>
            <a:r>
              <a:rPr lang="en-US" sz="2600" b="1" dirty="0">
                <a:latin typeface="Arial"/>
                <a:cs typeface="Arial"/>
              </a:rPr>
              <a:t>: </a:t>
            </a:r>
            <a:r>
              <a:rPr lang="en-US" sz="2600" dirty="0">
                <a:latin typeface="Arial"/>
                <a:cs typeface="Arial"/>
              </a:rPr>
              <a:t>Izquierda -&gt; </a:t>
            </a:r>
            <a:r>
              <a:rPr lang="en-US" sz="2600" dirty="0" err="1">
                <a:latin typeface="Arial"/>
                <a:cs typeface="Arial"/>
              </a:rPr>
              <a:t>Raíz</a:t>
            </a:r>
            <a:r>
              <a:rPr lang="en-US" sz="2600" dirty="0">
                <a:latin typeface="Arial"/>
                <a:cs typeface="Arial"/>
              </a:rPr>
              <a:t> -&gt; </a:t>
            </a:r>
            <a:r>
              <a:rPr lang="en-US" sz="2600" dirty="0" err="1">
                <a:latin typeface="Arial"/>
                <a:cs typeface="Arial"/>
              </a:rPr>
              <a:t>Derecha</a:t>
            </a:r>
            <a:r>
              <a:rPr lang="en-US" sz="2600" dirty="0">
                <a:latin typeface="Arial"/>
                <a:cs typeface="Arial"/>
              </a:rPr>
              <a:t>.</a:t>
            </a:r>
            <a:endParaRPr lang="en-US" sz="2600" dirty="0">
              <a:ea typeface="Calibri"/>
              <a:cs typeface="Calibri"/>
            </a:endParaRPr>
          </a:p>
          <a:p>
            <a:pPr marL="457200" lvl="1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600" b="1" dirty="0" err="1">
                <a:latin typeface="Arial"/>
                <a:cs typeface="Arial"/>
              </a:rPr>
              <a:t>Postorden</a:t>
            </a:r>
            <a:r>
              <a:rPr lang="en-US" sz="2600" b="1" dirty="0">
                <a:latin typeface="Arial"/>
                <a:cs typeface="Arial"/>
              </a:rPr>
              <a:t>: </a:t>
            </a:r>
            <a:r>
              <a:rPr lang="en-US" sz="2600" dirty="0">
                <a:latin typeface="Arial"/>
                <a:cs typeface="Arial"/>
              </a:rPr>
              <a:t>Izquierda -&gt; </a:t>
            </a:r>
            <a:r>
              <a:rPr lang="en-US" sz="2600" dirty="0" err="1">
                <a:latin typeface="Arial"/>
                <a:cs typeface="Arial"/>
              </a:rPr>
              <a:t>Derecha</a:t>
            </a:r>
            <a:r>
              <a:rPr lang="en-US" sz="2600" dirty="0">
                <a:latin typeface="Arial"/>
                <a:cs typeface="Arial"/>
              </a:rPr>
              <a:t> -&gt; </a:t>
            </a:r>
            <a:r>
              <a:rPr lang="en-US" sz="2600" dirty="0" err="1">
                <a:latin typeface="Arial"/>
                <a:cs typeface="Arial"/>
              </a:rPr>
              <a:t>Raíz</a:t>
            </a:r>
            <a:r>
              <a:rPr lang="en-US" sz="2600" dirty="0">
                <a:latin typeface="Arial"/>
                <a:cs typeface="Arial"/>
              </a:rPr>
              <a:t>.</a:t>
            </a:r>
            <a:endParaRPr lang="en-US" sz="2600" dirty="0">
              <a:ea typeface="Calibri"/>
              <a:cs typeface="Calibri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7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APLICACIONES: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5801" y="2066733"/>
            <a:ext cx="11096296" cy="2759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>
              <a:buClr>
                <a:srgbClr val="FFFFFF"/>
              </a:buClr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Estructuras de Datos:</a:t>
            </a:r>
            <a:r>
              <a:rPr lang="es-ES" sz="2800" dirty="0">
                <a:ea typeface="+mn-lt"/>
                <a:cs typeface="+mn-lt"/>
              </a:rPr>
              <a:t> Árboles binarios, AVL, B-</a:t>
            </a:r>
            <a:r>
              <a:rPr lang="es-ES" sz="2800" dirty="0" err="1">
                <a:ea typeface="+mn-lt"/>
                <a:cs typeface="+mn-lt"/>
              </a:rPr>
              <a:t>trees</a:t>
            </a:r>
            <a:r>
              <a:rPr lang="es-ES" sz="2800" dirty="0">
                <a:ea typeface="+mn-lt"/>
                <a:cs typeface="+mn-lt"/>
              </a:rPr>
              <a:t>.</a:t>
            </a:r>
            <a:endParaRPr lang="en-US" dirty="0"/>
          </a:p>
          <a:p>
            <a:pPr defTabSz="914400">
              <a:buClr>
                <a:srgbClr val="FFFFFF"/>
              </a:buClr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Bases de Datos:</a:t>
            </a:r>
            <a:r>
              <a:rPr lang="es-ES" sz="2800" dirty="0">
                <a:ea typeface="+mn-lt"/>
                <a:cs typeface="+mn-lt"/>
              </a:rPr>
              <a:t> Índices para búsqueda eficiente.</a:t>
            </a:r>
            <a:endParaRPr lang="es-ES" dirty="0"/>
          </a:p>
          <a:p>
            <a:pPr defTabSz="914400">
              <a:buClr>
                <a:srgbClr val="FFFFFF"/>
              </a:buClr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Compiladores:</a:t>
            </a:r>
            <a:r>
              <a:rPr lang="es-ES" sz="2800" dirty="0">
                <a:ea typeface="+mn-lt"/>
                <a:cs typeface="+mn-lt"/>
              </a:rPr>
              <a:t> Representación sintáctica de programas.</a:t>
            </a:r>
            <a:endParaRPr lang="es-ES" dirty="0">
              <a:ea typeface="+mn-lt"/>
              <a:cs typeface="+mn-lt"/>
            </a:endParaRPr>
          </a:p>
          <a:p>
            <a:pPr defTabSz="914400">
              <a:buClr>
                <a:srgbClr val="FFFFFF"/>
              </a:buClr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Visualización:</a:t>
            </a:r>
            <a:r>
              <a:rPr lang="es-ES" sz="2800" dirty="0">
                <a:ea typeface="+mn-lt"/>
                <a:cs typeface="+mn-lt"/>
              </a:rPr>
              <a:t> Organigramas y jerarquías gráficas.</a:t>
            </a:r>
            <a:endParaRPr lang="es-ES" dirty="0">
              <a:ea typeface="+mn-lt"/>
              <a:cs typeface="+mn-lt"/>
            </a:endParaRPr>
          </a:p>
          <a:p>
            <a:pPr marL="0" lv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s-E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/>
            </a:endParaRPr>
          </a:p>
        </p:txBody>
      </p:sp>
      <p:pic>
        <p:nvPicPr>
          <p:cNvPr id="1028" name="Picture 4" descr="Árboles Binarios Explicación e Implementación e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08" y="4491974"/>
            <a:ext cx="2933205" cy="194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ses de Datos Relacionales y SQL - Introducción 20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310" y="4487362"/>
            <a:ext cx="2831764" cy="195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mpiladores e intérpretes, lenguajes compilados e interpretados -  Programación desde ce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171" y="4487362"/>
            <a:ext cx="2638996" cy="197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rganigrama de una Empresa | Tipos, Ejemplos y Cómo hacerl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" r="9778"/>
          <a:stretch/>
        </p:blipFill>
        <p:spPr bwMode="auto">
          <a:xfrm>
            <a:off x="9205264" y="4487361"/>
            <a:ext cx="2778826" cy="197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60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OPERACIONES: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5801" y="1787170"/>
            <a:ext cx="11096296" cy="3318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>
              <a:buClr>
                <a:srgbClr val="FFFFFF"/>
              </a:buClr>
            </a:pPr>
            <a:r>
              <a:rPr lang="es-ES" sz="2800" b="1" dirty="0">
                <a:ea typeface="+mn-lt"/>
                <a:cs typeface="+mn-lt"/>
              </a:rPr>
              <a:t>Inserción:</a:t>
            </a:r>
            <a:r>
              <a:rPr lang="es-ES" sz="2800" dirty="0">
                <a:ea typeface="+mn-lt"/>
                <a:cs typeface="+mn-lt"/>
              </a:rPr>
              <a:t> Añadir nodos.</a:t>
            </a:r>
            <a:endParaRPr lang="en-US" dirty="0">
              <a:ea typeface="+mn-lt"/>
              <a:cs typeface="+mn-lt"/>
            </a:endParaRPr>
          </a:p>
          <a:p>
            <a:pPr defTabSz="914400">
              <a:buClr>
                <a:srgbClr val="FFFFFF"/>
              </a:buClr>
            </a:pPr>
            <a:r>
              <a:rPr lang="es-ES" sz="2800" b="1" dirty="0">
                <a:ea typeface="+mn-lt"/>
                <a:cs typeface="+mn-lt"/>
              </a:rPr>
              <a:t>Eliminación:</a:t>
            </a:r>
            <a:r>
              <a:rPr lang="es-ES" sz="2800" dirty="0">
                <a:ea typeface="+mn-lt"/>
                <a:cs typeface="+mn-lt"/>
              </a:rPr>
              <a:t> Quitar nodos.</a:t>
            </a:r>
            <a:endParaRPr lang="en-US" dirty="0">
              <a:ea typeface="+mn-lt"/>
              <a:cs typeface="+mn-lt"/>
            </a:endParaRPr>
          </a:p>
          <a:p>
            <a:pPr defTabSz="914400">
              <a:buClr>
                <a:srgbClr val="FFFFFF"/>
              </a:buClr>
            </a:pPr>
            <a:r>
              <a:rPr lang="es-ES" sz="2800" b="1" dirty="0">
                <a:ea typeface="+mn-lt"/>
                <a:cs typeface="+mn-lt"/>
              </a:rPr>
              <a:t>Búsqueda:</a:t>
            </a:r>
            <a:r>
              <a:rPr lang="es-ES" sz="2800" dirty="0">
                <a:ea typeface="+mn-lt"/>
                <a:cs typeface="+mn-lt"/>
              </a:rPr>
              <a:t> Localizar un nodo específico.</a:t>
            </a:r>
            <a:endParaRPr lang="es-ES" dirty="0">
              <a:ea typeface="+mn-lt"/>
              <a:cs typeface="+mn-lt"/>
            </a:endParaRPr>
          </a:p>
          <a:p>
            <a:pPr defTabSz="914400">
              <a:buClr>
                <a:srgbClr val="FFFFFF"/>
              </a:buClr>
            </a:pPr>
            <a:r>
              <a:rPr lang="es-ES" sz="2800" b="1" dirty="0">
                <a:ea typeface="+mn-lt"/>
                <a:cs typeface="+mn-lt"/>
              </a:rPr>
              <a:t>Altura:</a:t>
            </a:r>
            <a:r>
              <a:rPr lang="es-ES" sz="2800" dirty="0">
                <a:ea typeface="+mn-lt"/>
                <a:cs typeface="+mn-lt"/>
              </a:rPr>
              <a:t> Camino más largo desde la raíz a una hoja.</a:t>
            </a:r>
            <a:endParaRPr lang="es-ES" dirty="0">
              <a:ea typeface="+mn-lt"/>
              <a:cs typeface="+mn-lt"/>
            </a:endParaRPr>
          </a:p>
          <a:p>
            <a:pPr defTabSz="914400">
              <a:buClr>
                <a:srgbClr val="FFFFFF"/>
              </a:buClr>
            </a:pPr>
            <a:r>
              <a:rPr lang="es-ES" sz="2800" b="1" dirty="0">
                <a:ea typeface="+mn-lt"/>
                <a:cs typeface="+mn-lt"/>
              </a:rPr>
              <a:t>Balanceo:</a:t>
            </a:r>
            <a:r>
              <a:rPr lang="es-ES" sz="2800" dirty="0">
                <a:ea typeface="+mn-lt"/>
                <a:cs typeface="+mn-lt"/>
              </a:rPr>
              <a:t> Garantizar eficiencia en búsquedas.</a:t>
            </a:r>
            <a:endParaRPr lang="es-ES" dirty="0">
              <a:ea typeface="+mn-lt"/>
              <a:cs typeface="+mn-lt"/>
            </a:endParaRPr>
          </a:p>
          <a:p>
            <a:pPr lvl="0" defTabSz="914400">
              <a:buClr>
                <a:srgbClr val="FFFFFF"/>
              </a:buClr>
              <a:buFont typeface="Arial"/>
              <a:buChar char="•"/>
            </a:pPr>
            <a:endParaRPr 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288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Algortimo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recorrido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</a:t>
            </a:r>
            <a:endParaRPr lang="en-US" dirty="0"/>
          </a:p>
        </p:txBody>
      </p:sp>
      <p:pic>
        <p:nvPicPr>
          <p:cNvPr id="3" name="Picture 2" descr="A diagram of a path&#10;&#10;Description automatically generated">
            <a:extLst>
              <a:ext uri="{FF2B5EF4-FFF2-40B4-BE49-F238E27FC236}">
                <a16:creationId xmlns:a16="http://schemas.microsoft.com/office/drawing/2014/main" id="{BFC95655-E8EF-622E-383E-044C10FDF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70" y="2102031"/>
            <a:ext cx="5466272" cy="3348845"/>
          </a:xfrm>
          <a:prstGeom prst="rect">
            <a:avLst/>
          </a:prstGeom>
        </p:spPr>
      </p:pic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0CDFA4B7-4A2B-F47E-FE58-324E860C8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958" y="2073844"/>
            <a:ext cx="62865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8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1274971" cy="1456267"/>
          </a:xfrm>
        </p:spPr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recorrido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</a:t>
            </a:r>
          </a:p>
        </p:txBody>
      </p:sp>
      <p:pic>
        <p:nvPicPr>
          <p:cNvPr id="3" name="Picture 2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25AF7916-D806-EDC9-C0E6-A045C7BA8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38" y="1712433"/>
            <a:ext cx="4573618" cy="5000265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130D6E6-9568-6732-ED40-50A47EB3F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040" y="1707761"/>
            <a:ext cx="6118824" cy="499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5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1274971" cy="1456267"/>
          </a:xfrm>
        </p:spPr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recorrido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6F84EA-1705-E94B-9F3C-729526151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976" y="2054942"/>
            <a:ext cx="62865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Juego del si/no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0134" y="2065867"/>
            <a:ext cx="6356926" cy="37886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800" dirty="0">
                <a:ea typeface="+mn-lt"/>
                <a:cs typeface="+mn-lt"/>
              </a:rPr>
              <a:t> Juego en el que los participantes adivinan un objeto, animal, lugar o persona haciendo preguntas que solo pueden responderse con </a:t>
            </a:r>
            <a:r>
              <a:rPr lang="es-ES" sz="2800" b="1" dirty="0">
                <a:ea typeface="+mn-lt"/>
                <a:cs typeface="+mn-lt"/>
              </a:rPr>
              <a:t>"sí" o "no"</a:t>
            </a:r>
            <a:r>
              <a:rPr lang="es-ES" sz="2800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None/>
            </a:pPr>
            <a:endParaRPr lang="es-ES" sz="2800" dirty="0">
              <a:ea typeface="Calibri"/>
              <a:cs typeface="Calibri"/>
            </a:endParaRPr>
          </a:p>
        </p:txBody>
      </p:sp>
      <p:pic>
        <p:nvPicPr>
          <p:cNvPr id="3074" name="Picture 2" descr="Árbol binario de decisiones para el juego adivinando el anim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051" y="754470"/>
            <a:ext cx="5471268" cy="577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935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168</TotalTime>
  <Words>403</Words>
  <Application>Microsoft Office PowerPoint</Application>
  <PresentationFormat>Panorámica</PresentationFormat>
  <Paragraphs>55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Trebuchet MS</vt:lpstr>
      <vt:lpstr>Celestial</vt:lpstr>
      <vt:lpstr>ARBOL TRANSVERSAL Y JUEGO SI / NO</vt:lpstr>
      <vt:lpstr>¿Que un árbol TRANSVERSAL?</vt:lpstr>
      <vt:lpstr>CARACTERISTCAS</vt:lpstr>
      <vt:lpstr>APLICACIONES:</vt:lpstr>
      <vt:lpstr>OPERACIONES:</vt:lpstr>
      <vt:lpstr>Algortimo de recorrido java</vt:lpstr>
      <vt:lpstr>Algoritmos de recorrido en java</vt:lpstr>
      <vt:lpstr>Algoritmos de recorrido en java</vt:lpstr>
      <vt:lpstr>Juego del si/no</vt:lpstr>
      <vt:lpstr>REGLAS</vt:lpstr>
      <vt:lpstr>ESTRATEGIAS</vt:lpstr>
      <vt:lpstr>Juego con Árbol de Decisión: </vt:lpstr>
      <vt:lpstr>Codigo java de árbol de decisión para adivinar un animal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ARBOLES Y RECURSIVIDAD</dc:title>
  <dc:creator>windows10</dc:creator>
  <cp:lastModifiedBy>windows10</cp:lastModifiedBy>
  <cp:revision>135</cp:revision>
  <dcterms:created xsi:type="dcterms:W3CDTF">2024-12-03T19:52:33Z</dcterms:created>
  <dcterms:modified xsi:type="dcterms:W3CDTF">2024-12-04T19:35:50Z</dcterms:modified>
</cp:coreProperties>
</file>