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e0e2033f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e0e2033f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e0e2033f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e0e2033f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e0e2033f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e0e2033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90267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90267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0902679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0902679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0e2033f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0e2033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0902679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0902679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0902679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0902679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Search Engine Optimization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Delgado Juan Ignacio - Mastrangelo Juan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Historia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a:bodyPr>
          <a:lstStyle/>
          <a:p>
            <a:pPr indent="457200" lvl="0" marL="0" rtl="0" algn="l">
              <a:spcBef>
                <a:spcPts val="0"/>
              </a:spcBef>
              <a:spcAft>
                <a:spcPts val="0"/>
              </a:spcAft>
              <a:buNone/>
            </a:pPr>
            <a:r>
              <a:rPr lang="es-419"/>
              <a:t>.SEO comienza a ser necesario a partir de 1991 cuando las primeras páginas se crean, aunque todavía no existe el </a:t>
            </a:r>
            <a:r>
              <a:rPr lang="es-419"/>
              <a:t>término</a:t>
            </a:r>
            <a:r>
              <a:rPr lang="es-419"/>
              <a:t>. Es decididamente importante a medida que surgen los primeros motores de búsqueda a lo largo de la </a:t>
            </a:r>
            <a:r>
              <a:rPr lang="es-419"/>
              <a:t>década, especialmente en 1996 cuando surge Backrub (actual Google).</a:t>
            </a:r>
            <a:endParaRPr/>
          </a:p>
          <a:p>
            <a:pPr indent="457200" lvl="0" marL="0" rtl="0" algn="l">
              <a:spcBef>
                <a:spcPts val="1200"/>
              </a:spcBef>
              <a:spcAft>
                <a:spcPts val="0"/>
              </a:spcAft>
              <a:buNone/>
            </a:pPr>
            <a:r>
              <a:rPr lang="es-419"/>
              <a:t>.En los primeros años estos motores eran vulnerables a técnicas de marketing poco correctas como spam de links, etc. Así se llegó a la conclusión de que necesitaban atraer tráfico. ¿Cuál era el mejor método de atraer tráfico? Los motores de búsqueda justamente. </a:t>
            </a:r>
            <a:endParaRPr/>
          </a:p>
          <a:p>
            <a:pPr indent="457200" lvl="0" marL="0" rtl="0" algn="l">
              <a:spcBef>
                <a:spcPts val="1200"/>
              </a:spcBef>
              <a:spcAft>
                <a:spcPts val="0"/>
              </a:spcAft>
              <a:buNone/>
            </a:pPr>
            <a:r>
              <a:rPr lang="es-419"/>
              <a:t>En ese momento los dueños de las webs empezaron a pensar cómo podrían alcanzar las primeras posiciones. Esto también llevó a Google a crear protocolos para recompensar mejor contenido y orden. </a:t>
            </a:r>
            <a:endParaRPr/>
          </a:p>
          <a:p>
            <a:pPr indent="457200" lvl="0" marL="0" rtl="0" algn="l">
              <a:spcBef>
                <a:spcPts val="1200"/>
              </a:spcBef>
              <a:spcAft>
                <a:spcPts val="0"/>
              </a:spcAft>
              <a:buNone/>
            </a:pPr>
            <a:r>
              <a:rPr lang="es-419"/>
              <a:t>Todo esto dió nacimiento al SEO.</a:t>
            </a:r>
            <a:endParaRPr/>
          </a:p>
          <a:p>
            <a:pPr indent="457200" lvl="0" marL="0" rtl="0" algn="l">
              <a:spcBef>
                <a:spcPts val="1200"/>
              </a:spcBef>
              <a:spcAft>
                <a:spcPts val="1200"/>
              </a:spcAft>
              <a:buNone/>
            </a:pPr>
            <a:r>
              <a:rPr lang="es-419"/>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SEO</a:t>
            </a:r>
            <a:endParaRPr/>
          </a:p>
        </p:txBody>
      </p:sp>
      <p:sp>
        <p:nvSpPr>
          <p:cNvPr id="98" name="Google Shape;98;p15"/>
          <p:cNvSpPr txBox="1"/>
          <p:nvPr>
            <p:ph idx="1" type="body"/>
          </p:nvPr>
        </p:nvSpPr>
        <p:spPr>
          <a:xfrm>
            <a:off x="155650" y="1229875"/>
            <a:ext cx="88509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s-419"/>
              <a:t>.</a:t>
            </a:r>
            <a:r>
              <a:rPr lang="es-419"/>
              <a:t>El posicionamiento en buscadores u optimización de motores de búsqueda es el proceso de mejorar la visibilidad de un sitio web en los resultados orgánicos de los diferentes buscadores. También es frecuente nombrarlo por su título inglés, </a:t>
            </a:r>
            <a:r>
              <a:rPr b="1" lang="es-419"/>
              <a:t>SEO (Search Engine Optimization)</a:t>
            </a:r>
            <a:r>
              <a:rPr lang="es-419"/>
              <a:t>.</a:t>
            </a:r>
            <a:endParaRPr/>
          </a:p>
          <a:p>
            <a:pPr indent="457200" lvl="0" marL="0" rtl="0" algn="l">
              <a:spcBef>
                <a:spcPts val="1200"/>
              </a:spcBef>
              <a:spcAft>
                <a:spcPts val="0"/>
              </a:spcAft>
              <a:buNone/>
            </a:pPr>
            <a:r>
              <a:rPr lang="es-419"/>
              <a:t>.Conjunto de técnicas y acciones usadas para mejorar la disposición de un sitio web en las </a:t>
            </a:r>
            <a:r>
              <a:rPr lang="es-419"/>
              <a:t>búsquedas</a:t>
            </a:r>
            <a:r>
              <a:rPr lang="es-419"/>
              <a:t> de motores como Google o Yahoo.</a:t>
            </a:r>
            <a:endParaRPr/>
          </a:p>
          <a:p>
            <a:pPr indent="457200" lvl="0" marL="0" rtl="0" algn="l">
              <a:spcBef>
                <a:spcPts val="1200"/>
              </a:spcBef>
              <a:spcAft>
                <a:spcPts val="1200"/>
              </a:spcAft>
              <a:buNone/>
            </a:pPr>
            <a:r>
              <a:rPr lang="es-419"/>
              <a:t>.Trabaja en aspectos estructurales de la web pero también en su contenido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Black Hat vs White Hat</a:t>
            </a:r>
            <a:endParaRPr/>
          </a:p>
        </p:txBody>
      </p:sp>
      <p:sp>
        <p:nvSpPr>
          <p:cNvPr id="104" name="Google Shape;104;p16"/>
          <p:cNvSpPr txBox="1"/>
          <p:nvPr>
            <p:ph idx="1" type="body"/>
          </p:nvPr>
        </p:nvSpPr>
        <p:spPr>
          <a:xfrm>
            <a:off x="311700" y="1017800"/>
            <a:ext cx="8520600" cy="32202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100"/>
              </a:spcBef>
              <a:spcAft>
                <a:spcPts val="0"/>
              </a:spcAft>
              <a:buSzPct val="100000"/>
              <a:buChar char="●"/>
            </a:pPr>
            <a:r>
              <a:rPr lang="es-419"/>
              <a:t>Estos </a:t>
            </a:r>
            <a:r>
              <a:rPr lang="es-419"/>
              <a:t>términos</a:t>
            </a:r>
            <a:r>
              <a:rPr lang="es-419"/>
              <a:t> se refieren a las prácticas de posicionamiento dependiendo de si son buenas (white) o no (black).  </a:t>
            </a:r>
            <a:endParaRPr/>
          </a:p>
          <a:p>
            <a:pPr indent="-317182" lvl="0" marL="457200" rtl="0" algn="l">
              <a:lnSpc>
                <a:spcPct val="150000"/>
              </a:lnSpc>
              <a:spcBef>
                <a:spcPts val="100"/>
              </a:spcBef>
              <a:spcAft>
                <a:spcPts val="0"/>
              </a:spcAft>
              <a:buSzPct val="100000"/>
              <a:buChar char="●"/>
            </a:pPr>
            <a:r>
              <a:rPr lang="es-419"/>
              <a:t>La gran diferencia es que mientras que las </a:t>
            </a:r>
            <a:r>
              <a:rPr lang="es-419"/>
              <a:t>prácticas</a:t>
            </a:r>
            <a:r>
              <a:rPr lang="es-419"/>
              <a:t> denominadas “Black Hat SEO” no tienen como interés mejorar el posicionamiento web de una página, el White Hat SEO (o prácticas white hat) presta atención a otros aspectos como a la integridad del sitio web y a la experiencia del usuario.</a:t>
            </a:r>
            <a:endParaRPr/>
          </a:p>
          <a:p>
            <a:pPr indent="-317182" lvl="0" marL="457200" rtl="0" algn="l">
              <a:lnSpc>
                <a:spcPct val="150000"/>
              </a:lnSpc>
              <a:spcBef>
                <a:spcPts val="100"/>
              </a:spcBef>
              <a:spcAft>
                <a:spcPts val="0"/>
              </a:spcAft>
              <a:buSzPct val="100000"/>
              <a:buChar char="●"/>
            </a:pPr>
            <a:r>
              <a:rPr lang="es-419"/>
              <a:t>Además, con el Black Hat SEO recurres a acciones poco éticas y que te pueden provocar problemas en caso de que el buscador detecte que las has efectuado, en cambio con el White Hat SEO este riesgo no existe, dado que siempre actúas según las instrucciones, digamos, del buscador.</a:t>
            </a:r>
            <a:endParaRPr/>
          </a:p>
          <a:p>
            <a:pPr indent="-317182" lvl="0" marL="457200" rtl="0" algn="l">
              <a:lnSpc>
                <a:spcPct val="150000"/>
              </a:lnSpc>
              <a:spcBef>
                <a:spcPts val="100"/>
              </a:spcBef>
              <a:spcAft>
                <a:spcPts val="100"/>
              </a:spcAft>
              <a:buSzPct val="100000"/>
              <a:buChar char="●"/>
            </a:pPr>
            <a:r>
              <a:rPr lang="es-419"/>
              <a:t>Asimismo, aunque el Black Hat SEO puede ofrecer resultados a corto plazo también puede ocasionar que desaparezcas de la lista de resultados, por lo que el White Hat SEO es mucho más rentable a largo plazo.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Black Hat</a:t>
            </a:r>
            <a:endParaRPr/>
          </a:p>
        </p:txBody>
      </p:sp>
      <p:sp>
        <p:nvSpPr>
          <p:cNvPr id="110" name="Google Shape;110;p1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s-419" sz="1600"/>
              <a:t>Por lo que respecta a las técnicas más utilizadas dentro del Black Hat SEO destacan:</a:t>
            </a:r>
            <a:endParaRPr sz="1600"/>
          </a:p>
          <a:p>
            <a:pPr indent="-330200" lvl="0" marL="457200" rtl="0" algn="l">
              <a:lnSpc>
                <a:spcPct val="115000"/>
              </a:lnSpc>
              <a:spcBef>
                <a:spcPts val="1200"/>
              </a:spcBef>
              <a:spcAft>
                <a:spcPts val="0"/>
              </a:spcAft>
              <a:buSzPts val="1600"/>
              <a:buChar char="●"/>
            </a:pPr>
            <a:r>
              <a:rPr b="1" lang="es-419" sz="1600"/>
              <a:t>Links y textos ocultos</a:t>
            </a:r>
            <a:r>
              <a:rPr lang="es-419" sz="1600"/>
              <a:t> </a:t>
            </a:r>
            <a:endParaRPr sz="1600"/>
          </a:p>
          <a:p>
            <a:pPr indent="-330200" lvl="0" marL="457200" rtl="0" algn="l">
              <a:lnSpc>
                <a:spcPct val="115000"/>
              </a:lnSpc>
              <a:spcBef>
                <a:spcPts val="150"/>
              </a:spcBef>
              <a:spcAft>
                <a:spcPts val="0"/>
              </a:spcAft>
              <a:buSzPts val="1600"/>
              <a:buChar char="●"/>
            </a:pPr>
            <a:r>
              <a:rPr b="1" lang="es-419" sz="1600"/>
              <a:t>Keywords Stuffing</a:t>
            </a:r>
            <a:r>
              <a:rPr lang="es-419" sz="1600"/>
              <a:t> </a:t>
            </a:r>
            <a:endParaRPr sz="1600"/>
          </a:p>
          <a:p>
            <a:pPr indent="-330200" lvl="0" marL="457200" rtl="0" algn="l">
              <a:lnSpc>
                <a:spcPct val="115000"/>
              </a:lnSpc>
              <a:spcBef>
                <a:spcPts val="150"/>
              </a:spcBef>
              <a:spcAft>
                <a:spcPts val="0"/>
              </a:spcAft>
              <a:buSzPts val="1600"/>
              <a:buChar char="●"/>
            </a:pPr>
            <a:r>
              <a:rPr b="1" lang="es-419" sz="1600"/>
              <a:t>Cloacking </a:t>
            </a:r>
            <a:endParaRPr sz="1600"/>
          </a:p>
          <a:p>
            <a:pPr indent="-330200" lvl="0" marL="457200" rtl="0" algn="l">
              <a:lnSpc>
                <a:spcPct val="115000"/>
              </a:lnSpc>
              <a:spcBef>
                <a:spcPts val="150"/>
              </a:spcBef>
              <a:spcAft>
                <a:spcPts val="0"/>
              </a:spcAft>
              <a:buSzPts val="1600"/>
              <a:buChar char="●"/>
            </a:pPr>
            <a:r>
              <a:rPr b="1" lang="es-419" sz="1600"/>
              <a:t>Copiar contenido</a:t>
            </a:r>
            <a:r>
              <a:rPr lang="es-419" sz="1600"/>
              <a:t> </a:t>
            </a:r>
            <a:endParaRPr sz="1600"/>
          </a:p>
          <a:p>
            <a:pPr indent="-330200" lvl="0" marL="457200" rtl="0" algn="l">
              <a:lnSpc>
                <a:spcPct val="115000"/>
              </a:lnSpc>
              <a:spcBef>
                <a:spcPts val="150"/>
              </a:spcBef>
              <a:spcAft>
                <a:spcPts val="150"/>
              </a:spcAft>
              <a:buSzPts val="1600"/>
              <a:buChar char="●"/>
            </a:pPr>
            <a:r>
              <a:rPr b="1" lang="es-419" sz="1600"/>
              <a:t>Page hijacking</a:t>
            </a:r>
            <a:r>
              <a:rPr lang="es-419" sz="16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White Hat</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Las técnicas de este SEO se basan sobre todo en crear contenido de calidad, conseguir popularidad en la web, optimizar todos los contenidos del site desde el punto de vista SEO así como mejorar cada uno de los aspectos de la web para que ofrezca una buena experiencia a los usuarios, que es lo que quieren en última instancia todos los buscadores.</a:t>
            </a:r>
            <a:endParaRPr/>
          </a:p>
          <a:p>
            <a:pPr indent="0" lvl="0" marL="0" rtl="0" algn="l">
              <a:spcBef>
                <a:spcPts val="1200"/>
              </a:spcBef>
              <a:spcAft>
                <a:spcPts val="1200"/>
              </a:spcAft>
              <a:buNone/>
            </a:pPr>
            <a:r>
              <a:rPr lang="es-419"/>
              <a:t>O sea, las buenas prácticas.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Buenas prácticas de posicionamiento</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.Diseño responsive </a:t>
            </a:r>
            <a:endParaRPr/>
          </a:p>
          <a:p>
            <a:pPr indent="0" lvl="0" marL="0" rtl="0" algn="l">
              <a:spcBef>
                <a:spcPts val="1200"/>
              </a:spcBef>
              <a:spcAft>
                <a:spcPts val="0"/>
              </a:spcAft>
              <a:buNone/>
            </a:pPr>
            <a:r>
              <a:rPr lang="es-419"/>
              <a:t>.Mobile First</a:t>
            </a:r>
            <a:endParaRPr/>
          </a:p>
          <a:p>
            <a:pPr indent="0" lvl="0" marL="0" rtl="0" algn="l">
              <a:spcBef>
                <a:spcPts val="1200"/>
              </a:spcBef>
              <a:spcAft>
                <a:spcPts val="0"/>
              </a:spcAft>
              <a:buNone/>
            </a:pPr>
            <a:r>
              <a:rPr lang="es-419"/>
              <a:t>.UX</a:t>
            </a:r>
            <a:endParaRPr/>
          </a:p>
          <a:p>
            <a:pPr indent="0" lvl="0" marL="0" rtl="0" algn="l">
              <a:spcBef>
                <a:spcPts val="1200"/>
              </a:spcBef>
              <a:spcAft>
                <a:spcPts val="0"/>
              </a:spcAft>
              <a:buNone/>
            </a:pPr>
            <a:r>
              <a:rPr lang="es-419"/>
              <a:t>.Títulos específicos</a:t>
            </a:r>
            <a:endParaRPr/>
          </a:p>
          <a:p>
            <a:pPr indent="0" lvl="0" marL="0" rtl="0" algn="l">
              <a:spcBef>
                <a:spcPts val="1200"/>
              </a:spcBef>
              <a:spcAft>
                <a:spcPts val="0"/>
              </a:spcAft>
              <a:buNone/>
            </a:pPr>
            <a:r>
              <a:rPr lang="es-419"/>
              <a:t>.HTML5 con etiquetas meta</a:t>
            </a:r>
            <a:endParaRPr/>
          </a:p>
          <a:p>
            <a:pPr indent="0" lvl="0" marL="0" rtl="0" algn="l">
              <a:spcBef>
                <a:spcPts val="1200"/>
              </a:spcBef>
              <a:spcAft>
                <a:spcPts val="1200"/>
              </a:spcAft>
              <a:buNone/>
            </a:pPr>
            <a:r>
              <a:rPr lang="es-419"/>
              <a:t>.Presencia en las redes sociales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de Google</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El SEO suele depender de las actualizaciones del algoritmo del buscador más popular. </a:t>
            </a:r>
            <a:endParaRPr/>
          </a:p>
          <a:p>
            <a:pPr indent="0" lvl="0" marL="0" rtl="0" algn="l">
              <a:spcBef>
                <a:spcPts val="1200"/>
              </a:spcBef>
              <a:spcAft>
                <a:spcPts val="1200"/>
              </a:spcAft>
              <a:buNone/>
            </a:pPr>
            <a:r>
              <a:rPr lang="es-419"/>
              <a:t>L</a:t>
            </a:r>
            <a:r>
              <a:rPr lang="es-419"/>
              <a:t>as últimas actualizaciones realizadas y anunciadas por Google en sus algoritmos son las realizadas en 'Panda' (2011), que penaliza a aquellos sitios web que contengan contenido duplicado de otros sitios y fuentes; la de 'Penguin' (2012), cuyo objetivo es el de penalizar a los sitios que usen técnicas manipuladoras, como el Spam SEO o el Spam Web, para mejorar sus rankings; y el realizado en el 'Colibri'(2013), que puede interpretar las preguntas que realizan los usuarios y, por lo tanto, va más allá del simple análisis de las palabras que la integran.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tiene en cuenta el algoritmo?</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Además de las buenas prácticas que mencionamos previamente el algoritmo tiene en cuenta el:</a:t>
            </a:r>
            <a:endParaRPr/>
          </a:p>
          <a:p>
            <a:pPr indent="0" lvl="0" marL="0" rtl="0" algn="l">
              <a:spcBef>
                <a:spcPts val="1200"/>
              </a:spcBef>
              <a:spcAft>
                <a:spcPts val="0"/>
              </a:spcAft>
              <a:buNone/>
            </a:pPr>
            <a:r>
              <a:rPr lang="es-419"/>
              <a:t>Contenido: mientras más claro y  mayor cantidad de palabras claves que pueda buscar el usuario haya en la web más sencillo </a:t>
            </a:r>
            <a:r>
              <a:rPr lang="es-419"/>
              <a:t>será</a:t>
            </a:r>
            <a:r>
              <a:rPr lang="es-419"/>
              <a:t> para los bots del algoritmo posicionarlo en una posible </a:t>
            </a:r>
            <a:r>
              <a:rPr lang="es-419"/>
              <a:t>búsqueda</a:t>
            </a:r>
            <a:r>
              <a:rPr lang="es-419"/>
              <a:t>. </a:t>
            </a:r>
            <a:endParaRPr/>
          </a:p>
          <a:p>
            <a:pPr indent="0" lvl="0" marL="0" rtl="0" algn="l">
              <a:spcBef>
                <a:spcPts val="1200"/>
              </a:spcBef>
              <a:spcAft>
                <a:spcPts val="0"/>
              </a:spcAft>
              <a:buNone/>
            </a:pPr>
            <a:r>
              <a:rPr lang="es-419"/>
              <a:t>Velocidad del sitio: Una página que </a:t>
            </a:r>
            <a:r>
              <a:rPr lang="es-419"/>
              <a:t>tarda</a:t>
            </a:r>
            <a:r>
              <a:rPr lang="es-419"/>
              <a:t> en cargar más de cinco segundos provoca un alto número de rebote.</a:t>
            </a:r>
            <a:endParaRPr/>
          </a:p>
          <a:p>
            <a:pPr indent="0" lvl="0" marL="0" rtl="0" algn="l">
              <a:spcBef>
                <a:spcPts val="1200"/>
              </a:spcBef>
              <a:spcAft>
                <a:spcPts val="0"/>
              </a:spcAft>
              <a:buNone/>
            </a:pPr>
            <a:r>
              <a:rPr lang="es-419"/>
              <a:t>Presencia en las redes sociales: hay ciertas acciones que tienen en cuenta los buscadores, como el número de veces que se comparte una página en Facebook o los me gusta que tiene, el número de tweets de una cuenta o la autoridad de la cuenta de Twitter.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