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84" r:id="rId4"/>
    <p:sldId id="285" r:id="rId5"/>
    <p:sldId id="258" r:id="rId6"/>
    <p:sldId id="272" r:id="rId7"/>
    <p:sldId id="259" r:id="rId8"/>
    <p:sldId id="260" r:id="rId9"/>
    <p:sldId id="282" r:id="rId10"/>
    <p:sldId id="283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4" r:id="rId19"/>
    <p:sldId id="275" r:id="rId20"/>
    <p:sldId id="276" r:id="rId21"/>
    <p:sldId id="278" r:id="rId22"/>
    <p:sldId id="280" r:id="rId23"/>
    <p:sldId id="281" r:id="rId24"/>
    <p:sldId id="286" r:id="rId25"/>
    <p:sldId id="287" r:id="rId26"/>
    <p:sldId id="288" r:id="rId27"/>
    <p:sldId id="289" r:id="rId28"/>
    <p:sldId id="290" r:id="rId2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FF19B-C2AF-4846-B917-A3004AE849FD}" type="datetimeFigureOut">
              <a:rPr lang="es-ES" smtClean="0"/>
              <a:t>11/08/2025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F145D-A664-4B43-8584-8A499964CA6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2367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1505-7115-DE93-2306-7E5879F80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6DB7F-D8AC-B6C9-B4C1-E1738E462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D8FF-619F-BA01-05DD-06BF57344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F2E5-6C96-4C7F-8B4E-A358B195FE26}" type="datetime1">
              <a:rPr lang="en-US" smtClean="0"/>
              <a:t>8/11/2025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25C8D-6629-79EF-9F4E-F39B9198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C5C7D-B09B-FA06-C059-14A664B2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047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113F3-14BA-7D3C-3849-3C460DCB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FC66D-C351-33DD-AA93-A42C2AC34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BDC81-2EEA-142D-12AF-CD7FF7C0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73C0-CA1A-4E47-8E38-EC8F3B20D510}" type="datetime1">
              <a:rPr lang="en-US" smtClean="0"/>
              <a:t>8/11/2025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CFE6E-60EB-1816-CF83-9BE026A88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6BB9D-6179-FF67-3903-7352B12A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694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4DFBF8-C8CF-84A3-8393-964CADB369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E17AF-D629-412D-3B9D-B6A5DEC6A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94967-DCF1-47F9-E0D1-1FC25644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E385-51C9-4047-9E93-6ED86F6E7C12}" type="datetime1">
              <a:rPr lang="en-US" smtClean="0"/>
              <a:t>8/11/2025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0BB08-15F8-389E-F04D-5635AB7C3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EF98C-B005-781C-D09E-DF540887A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951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CFC0-AB3B-3B52-FDE4-8706A55B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D196E-F06D-0154-234A-3F94E2310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0237-9593-0888-6A85-A8861B22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8248-DEF8-4B93-A4A9-EAB794CF89AA}" type="datetime1">
              <a:rPr lang="en-US" smtClean="0"/>
              <a:t>8/11/2025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73A0F-E811-6DD9-A6DD-527E763C4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64DE4-D97A-90C4-0DEB-FA168219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055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74AA-91EF-F0FF-ADD3-A7AE9C216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CFBA5-6C72-EF95-8B8C-D0502A8FA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36EBB-3F35-EDAF-3C3D-75AC5C52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BED1-F22F-4525-B7A1-67DB066171F5}" type="datetime1">
              <a:rPr lang="en-US" smtClean="0"/>
              <a:t>8/11/2025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A4C9D-81CB-13F9-BF91-B963472D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A6507-F672-D937-2B54-3E57B5C2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201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1C6F-D242-4A2B-9481-5A2AE6DA8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91877-CAFC-32B9-FAF9-0399EF180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B6BCE-A252-85C1-E521-F67B77776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B06A6-9420-5007-A9AF-414CC4958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DFBB-B295-4129-825C-DF358B246C2F}" type="datetime1">
              <a:rPr lang="en-US" smtClean="0"/>
              <a:t>8/11/2025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BEA4F-0AA3-68A8-7666-D6608548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FAA7D-9EB0-5450-EBBC-7871260A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678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1F874-D3CF-DFF3-6F5A-30C3F3116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040F0-1E4A-CFCB-BC25-70225C2A6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6E125-99D2-0CD9-9B8E-4860AC837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9BD6C8-70D8-F071-F840-99212B822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6B172E-E6F9-0316-34F6-ECD62A779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C2080A-B846-E033-DB59-62C3B975C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2C8F-921C-47A9-ADA1-6CDDB35EEC8A}" type="datetime1">
              <a:rPr lang="en-US" smtClean="0"/>
              <a:t>8/11/2025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0BA326-6135-AE08-3C7E-EC02B787D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2DC6F-B0B0-1762-04E8-0E182052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411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FE4F-E07F-AAC8-D09D-AE9F6A070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AB493D-7182-30FC-E8BA-D6476520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E670-EED6-43AC-B383-E99F38396A8A}" type="datetime1">
              <a:rPr lang="en-US" smtClean="0"/>
              <a:t>8/11/2025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76C5E-DD62-83DE-45C2-E2CB7131A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BA01D-B2D2-F779-0126-60583563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22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3B328C-7A21-F748-6970-B6611488C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37FC-BCED-4710-A300-814F3D272F8A}" type="datetime1">
              <a:rPr lang="en-US" smtClean="0"/>
              <a:t>8/11/2025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E3883E-3DCA-96E4-62A1-CA868E8FD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5A62A-A03A-86AD-74A3-7E2557DE4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886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359C-B77A-43D7-379D-BA0FCEFC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EE906-C6AB-3685-8AD4-B7FBB1047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F9F23-E4A9-618C-E025-5DBEEBB4D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7937B-EB0A-2B58-6EF0-AD079445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028D-4051-4A08-816E-A219AA083B7B}" type="datetime1">
              <a:rPr lang="en-US" smtClean="0"/>
              <a:t>8/11/2025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2014A-2849-F0A2-F39E-0F5B3AA66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C7E06-6B8D-BB88-B9A5-101B72B1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670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E1F3A-F73A-32C8-D87E-BA618C15A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40104A-FC8D-97F8-460C-1AC01802D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B607E-7AD8-77BD-654A-E8542D0F4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B0AD5-0E09-93F7-B449-DC777047C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AB14-F3BF-4CA0-95E9-861EE46E142D}" type="datetime1">
              <a:rPr lang="en-US" smtClean="0"/>
              <a:t>8/11/2025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6DF8E-743F-51F0-D39E-DDA66714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D587B-BAA7-D7D2-5595-CD97B3CD1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74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917B4-91F6-03A4-8EDE-1769D5AF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72403-FBE1-6F24-A6AF-74C21BA8D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BBA35-0581-F0D6-E0EC-C819F80CE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57EE43-813D-4A40-A829-1BA99D5A7122}" type="datetime1">
              <a:rPr lang="en-US" smtClean="0"/>
              <a:t>8/11/2025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3573A-3220-8588-F0EC-C1CD5F713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BD378-7778-EFBC-0AE7-5A711F3F4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9F2157-B700-4728-A3C6-48B3F5155F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79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0A7FE-0AB4-A58B-59A0-BE6830479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s-ES" sz="4800">
                <a:solidFill>
                  <a:srgbClr val="FFFFFF"/>
                </a:solidFill>
              </a:rPr>
              <a:t>Visual Builder</a:t>
            </a:r>
            <a:br>
              <a:rPr lang="es-ES" sz="4800">
                <a:solidFill>
                  <a:srgbClr val="FFFFFF"/>
                </a:solidFill>
              </a:rPr>
            </a:br>
            <a:r>
              <a:rPr lang="es-ES" sz="4800">
                <a:solidFill>
                  <a:srgbClr val="FFFFFF"/>
                </a:solidFill>
              </a:rPr>
              <a:t>Redwood POC’s</a:t>
            </a:r>
            <a:br>
              <a:rPr lang="es-ES" sz="4800">
                <a:solidFill>
                  <a:srgbClr val="FFFFFF"/>
                </a:solidFill>
              </a:rPr>
            </a:br>
            <a:r>
              <a:rPr lang="es-ES" sz="4800">
                <a:solidFill>
                  <a:srgbClr val="FFFFFF"/>
                </a:solidFill>
              </a:rPr>
              <a:t>for Fusion SaaS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BD1DD-BF57-653E-4B89-6C282590A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s-ES">
                <a:solidFill>
                  <a:srgbClr val="FFFFFF"/>
                </a:solidFill>
              </a:rPr>
              <a:t>© 2025-August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A32B4-C495-C3B2-8309-2A554514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84248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900">
                <a:solidFill>
                  <a:srgbClr val="FFFFFF"/>
                </a:solidFill>
              </a:rPr>
              <a:t>ORACLE VISUAL BUILDER REDWOOD COOKBOOK 2025 | ORACLE REDWOOD CUSTOMIZATIONS AND EXTENSIONS COOKBOOK 2025</a:t>
            </a:r>
            <a:endParaRPr lang="es-ES" sz="90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AEF67-0EEB-04E9-474A-50373D5FE1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2CF62F63-76C1-4780-BFDC-390B949CB862}" type="datetime1">
              <a:rPr lang="en-US" sz="11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8/11/2025</a:t>
            </a:fld>
            <a:endParaRPr lang="es-ES" sz="110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DB08B-C080-4A22-A47B-24ECFF06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A9F2157-B700-4728-A3C6-48B3F5155F16}" type="slidenum">
              <a:rPr lang="es-E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s-E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187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CAE79-0B08-E027-6595-C232C8B79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81CF-BB1C-984E-18C5-396831158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dirty="0"/>
              <a:t>SCM. Sales </a:t>
            </a:r>
            <a:r>
              <a:rPr lang="es-ES" sz="3600" dirty="0" err="1"/>
              <a:t>Order</a:t>
            </a:r>
            <a:r>
              <a:rPr lang="es-ES" sz="3600" dirty="0"/>
              <a:t>. 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B3CB34-99FC-92DE-EFE6-3AF324ED215F}"/>
              </a:ext>
            </a:extLst>
          </p:cNvPr>
          <p:cNvSpPr txBox="1"/>
          <p:nvPr/>
        </p:nvSpPr>
        <p:spPr>
          <a:xfrm>
            <a:off x="917758" y="1690688"/>
            <a:ext cx="945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page with process at header level or a line level could be accomplished. </a:t>
            </a: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E1D29A-3CC9-5767-E01E-3D5EACBFD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926" y="2646919"/>
            <a:ext cx="8359864" cy="336833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4ABCD-2E07-2C2A-5F46-8B66CC25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4887-8CEF-4055-9C06-5945469BAA86}" type="datetime1">
              <a:rPr lang="en-US" smtClean="0"/>
              <a:t>8/11/2025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5E383-99ED-90AA-1910-A503338AA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10</a:t>
            </a:fld>
            <a:endParaRPr lang="es-E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24E578A-DFD1-A192-6BDD-4F99FFF6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5343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4B396-D32E-1C2A-2B50-47106A3F6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5ADD2-5AD1-9C0A-7E3E-D68503080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dirty="0"/>
              <a:t>SCM. Transfer </a:t>
            </a:r>
            <a:r>
              <a:rPr lang="es-ES" sz="3600" dirty="0" err="1"/>
              <a:t>Order</a:t>
            </a:r>
            <a:r>
              <a:rPr lang="es-ES" sz="3600" dirty="0"/>
              <a:t>. (3)</a:t>
            </a:r>
            <a:br>
              <a:rPr lang="es-ES" dirty="0"/>
            </a:b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5DE135-4ABC-B4AF-9C12-516B7206B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10" y="1874662"/>
            <a:ext cx="7943635" cy="44444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2026BE-F9F2-0CF4-134F-AAC598B4E398}"/>
              </a:ext>
            </a:extLst>
          </p:cNvPr>
          <p:cNvSpPr txBox="1"/>
          <p:nvPr/>
        </p:nvSpPr>
        <p:spPr>
          <a:xfrm>
            <a:off x="1044677" y="1247535"/>
            <a:ext cx="961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Master-</a:t>
            </a:r>
            <a:r>
              <a:rPr lang="es-ES" dirty="0" err="1"/>
              <a:t>detail</a:t>
            </a:r>
            <a:r>
              <a:rPr lang="es-ES" dirty="0"/>
              <a:t> </a:t>
            </a:r>
            <a:r>
              <a:rPr lang="es-ES" dirty="0" err="1"/>
              <a:t>query</a:t>
            </a:r>
            <a:r>
              <a:rPr lang="es-ES" dirty="0"/>
              <a:t> in transfer </a:t>
            </a:r>
            <a:r>
              <a:rPr lang="es-ES" dirty="0" err="1"/>
              <a:t>orders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allow</a:t>
            </a:r>
            <a:r>
              <a:rPr lang="es-ES" dirty="0"/>
              <a:t> </a:t>
            </a:r>
            <a:r>
              <a:rPr lang="es-ES" dirty="0" err="1"/>
              <a:t>modify</a:t>
            </a:r>
            <a:r>
              <a:rPr lang="es-ES" dirty="0"/>
              <a:t> </a:t>
            </a:r>
            <a:r>
              <a:rPr lang="es-ES" dirty="0" err="1"/>
              <a:t>some</a:t>
            </a:r>
            <a:r>
              <a:rPr lang="es-ES" dirty="0"/>
              <a:t> data, clicking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button</a:t>
            </a:r>
            <a:r>
              <a:rPr lang="es-E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8B66E-C7AE-4631-F5A9-519EE85A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4B41-4853-48C2-9C26-BF30B709FC35}" type="datetime1">
              <a:rPr lang="en-US" smtClean="0"/>
              <a:t>8/11/2025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53B75-87A1-EBC6-9AC7-833443D2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11</a:t>
            </a:fld>
            <a:endParaRPr lang="es-E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BA66B45-45E2-B148-A8E2-08237B406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7376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7844E-25F6-2E79-F2FA-F97586D5F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E6AF-B8A2-0125-FE2C-535DCA0F0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dirty="0"/>
              <a:t>SCM. Transfer </a:t>
            </a:r>
            <a:r>
              <a:rPr lang="es-ES" sz="3600" dirty="0" err="1"/>
              <a:t>Order</a:t>
            </a:r>
            <a:r>
              <a:rPr lang="es-ES" sz="3600" dirty="0"/>
              <a:t>. (3)</a:t>
            </a:r>
            <a:br>
              <a:rPr lang="es-ES" dirty="0"/>
            </a:b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C4EAAE-4AA2-58AE-04AA-E07727818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742" y="1885816"/>
            <a:ext cx="9190516" cy="30863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DE618-9931-521D-776C-7ABC165816AE}"/>
              </a:ext>
            </a:extLst>
          </p:cNvPr>
          <p:cNvSpPr txBox="1"/>
          <p:nvPr/>
        </p:nvSpPr>
        <p:spPr>
          <a:xfrm>
            <a:off x="1044677" y="1247535"/>
            <a:ext cx="639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Here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could</a:t>
            </a:r>
            <a:r>
              <a:rPr lang="es-ES" dirty="0"/>
              <a:t> be posible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update</a:t>
            </a:r>
            <a:r>
              <a:rPr lang="es-ES" dirty="0"/>
              <a:t> </a:t>
            </a:r>
            <a:r>
              <a:rPr lang="es-ES" dirty="0" err="1"/>
              <a:t>some</a:t>
            </a:r>
            <a:r>
              <a:rPr lang="es-ES" dirty="0"/>
              <a:t> data.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5CA14-4860-8600-C8ED-B98E7A9A8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BD9E-FE10-4CC4-B924-904BE602161B}" type="datetime1">
              <a:rPr lang="en-US" smtClean="0"/>
              <a:t>8/11/2025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93C63-00BD-8054-73C2-7D4467AD3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12</a:t>
            </a:fld>
            <a:endParaRPr lang="es-E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0EAF190-ADA4-257B-6147-6DBC671E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5841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EA5AC-2F74-2C73-27CF-7A72D9103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741D1-1E0D-1BDB-1801-20A870645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dirty="0" err="1"/>
              <a:t>Procurement</a:t>
            </a:r>
            <a:r>
              <a:rPr lang="es-ES" sz="3600" dirty="0"/>
              <a:t>. </a:t>
            </a:r>
            <a:r>
              <a:rPr lang="es-ES" sz="3600" dirty="0" err="1"/>
              <a:t>Purchase</a:t>
            </a:r>
            <a:r>
              <a:rPr lang="es-ES" sz="3600" dirty="0"/>
              <a:t> </a:t>
            </a:r>
            <a:r>
              <a:rPr lang="es-ES" sz="3600" dirty="0" err="1"/>
              <a:t>Requisitions</a:t>
            </a:r>
            <a:r>
              <a:rPr lang="es-ES" sz="3600" dirty="0"/>
              <a:t>. (4)</a:t>
            </a:r>
            <a:br>
              <a:rPr lang="es-ES" dirty="0"/>
            </a:b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DCF9BC-5352-8EA8-1C56-B7928ECC7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492" y="1380900"/>
            <a:ext cx="6355636" cy="47088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AEAF37-E695-A152-3B62-1AC38A9CE3D7}"/>
              </a:ext>
            </a:extLst>
          </p:cNvPr>
          <p:cNvSpPr txBox="1"/>
          <p:nvPr/>
        </p:nvSpPr>
        <p:spPr>
          <a:xfrm>
            <a:off x="1044678" y="2274838"/>
            <a:ext cx="3409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purchase</a:t>
            </a:r>
            <a:r>
              <a:rPr lang="es-ES" dirty="0"/>
              <a:t> </a:t>
            </a:r>
            <a:r>
              <a:rPr lang="es-ES" dirty="0" err="1"/>
              <a:t>requisitions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Including</a:t>
            </a:r>
            <a:r>
              <a:rPr lang="es-ES" dirty="0"/>
              <a:t> </a:t>
            </a:r>
            <a:r>
              <a:rPr lang="es-ES" dirty="0" err="1"/>
              <a:t>detail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line,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button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Including</a:t>
            </a:r>
            <a:r>
              <a:rPr lang="es-ES" dirty="0"/>
              <a:t> </a:t>
            </a:r>
            <a:r>
              <a:rPr lang="es-ES" dirty="0" err="1"/>
              <a:t>detail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supplier</a:t>
            </a:r>
            <a:r>
              <a:rPr lang="es-ES" dirty="0"/>
              <a:t> in a </a:t>
            </a:r>
          </a:p>
          <a:p>
            <a:r>
              <a:rPr lang="es-ES" dirty="0" err="1"/>
              <a:t>Drawer</a:t>
            </a:r>
            <a:r>
              <a:rPr lang="es-ES" dirty="0"/>
              <a:t>,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second</a:t>
            </a:r>
            <a:r>
              <a:rPr lang="es-ES" dirty="0"/>
              <a:t> </a:t>
            </a:r>
            <a:r>
              <a:rPr lang="es-ES" dirty="0" err="1"/>
              <a:t>button</a:t>
            </a:r>
            <a:endParaRPr lang="es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4F9CF-D433-4589-AE2E-97C918E7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1330-B4FB-4B81-AF64-F48713362C09}" type="datetime1">
              <a:rPr lang="en-US" smtClean="0"/>
              <a:t>8/11/2025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0198E-6557-9B32-A967-A6FB0829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13</a:t>
            </a:fld>
            <a:endParaRPr lang="es-E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934096-25E6-7E0D-53C0-F320EC50F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8936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CA227-307F-74AD-1333-1E151447A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BA25-4D03-AB4F-3DF9-11C5D89C3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dirty="0" err="1"/>
              <a:t>Procurement</a:t>
            </a:r>
            <a:r>
              <a:rPr lang="es-ES" sz="3600" dirty="0"/>
              <a:t>. </a:t>
            </a:r>
            <a:r>
              <a:rPr lang="es-ES" sz="3600" dirty="0" err="1"/>
              <a:t>Purchase</a:t>
            </a:r>
            <a:r>
              <a:rPr lang="es-ES" sz="3600" dirty="0"/>
              <a:t> </a:t>
            </a:r>
            <a:r>
              <a:rPr lang="es-ES" sz="3600" dirty="0" err="1"/>
              <a:t>Requisitions</a:t>
            </a:r>
            <a:r>
              <a:rPr lang="es-ES" sz="3600" dirty="0"/>
              <a:t>. (4)</a:t>
            </a:r>
            <a:br>
              <a:rPr lang="es-ES" dirty="0"/>
            </a:b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F821B8-F51B-7811-E352-699C1131D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853" y="1779178"/>
            <a:ext cx="7551663" cy="43967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813F9B-C014-E490-6E50-6188404836E1}"/>
              </a:ext>
            </a:extLst>
          </p:cNvPr>
          <p:cNvSpPr txBox="1"/>
          <p:nvPr/>
        </p:nvSpPr>
        <p:spPr>
          <a:xfrm>
            <a:off x="838200" y="1193536"/>
            <a:ext cx="639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Line </a:t>
            </a:r>
            <a:r>
              <a:rPr lang="es-ES" dirty="0" err="1"/>
              <a:t>requisition</a:t>
            </a:r>
            <a:r>
              <a:rPr lang="es-ES" dirty="0"/>
              <a:t> </a:t>
            </a:r>
            <a:r>
              <a:rPr lang="es-ES" dirty="0" err="1"/>
              <a:t>detail</a:t>
            </a:r>
            <a:endParaRPr lang="es-E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27278-4B92-385B-44D2-C8CFF80E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96D6-F49F-4669-8B95-FAA418ACF3BC}" type="datetime1">
              <a:rPr lang="en-US" smtClean="0"/>
              <a:t>8/11/2025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65EAB-F8AE-9A7C-7C42-786A826C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14</a:t>
            </a:fld>
            <a:endParaRPr lang="es-E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C7E4AC0-B81C-5B0D-E68C-23E7E121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3198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13AE0-B946-5EFE-999D-7D905DD6D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EEE9-E55C-883B-7DA1-BBE1A63E4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dirty="0" err="1"/>
              <a:t>Procurement</a:t>
            </a:r>
            <a:r>
              <a:rPr lang="es-ES" sz="3600" dirty="0"/>
              <a:t>. </a:t>
            </a:r>
            <a:r>
              <a:rPr lang="es-ES" sz="3600" dirty="0" err="1"/>
              <a:t>Purchase</a:t>
            </a:r>
            <a:r>
              <a:rPr lang="es-ES" sz="3600" dirty="0"/>
              <a:t> </a:t>
            </a:r>
            <a:r>
              <a:rPr lang="es-ES" sz="3600" dirty="0" err="1"/>
              <a:t>Requisitions</a:t>
            </a:r>
            <a:r>
              <a:rPr lang="es-ES" sz="3600" dirty="0"/>
              <a:t>. (4)</a:t>
            </a:r>
            <a:br>
              <a:rPr lang="es-ES" dirty="0"/>
            </a:b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E78E13-E856-C708-5187-91EFB67B7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49" y="1169579"/>
            <a:ext cx="8099774" cy="47293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8F74DE-B74E-D1D9-0A84-44011CDBCF0B}"/>
              </a:ext>
            </a:extLst>
          </p:cNvPr>
          <p:cNvSpPr txBox="1"/>
          <p:nvPr/>
        </p:nvSpPr>
        <p:spPr>
          <a:xfrm>
            <a:off x="1044677" y="1247535"/>
            <a:ext cx="1708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Supplier</a:t>
            </a:r>
            <a:r>
              <a:rPr lang="es-ES" dirty="0"/>
              <a:t> </a:t>
            </a:r>
            <a:r>
              <a:rPr lang="es-ES" dirty="0" err="1"/>
              <a:t>detail</a:t>
            </a:r>
            <a:r>
              <a:rPr lang="es-ES" dirty="0"/>
              <a:t> in </a:t>
            </a:r>
            <a:r>
              <a:rPr lang="es-ES" dirty="0" err="1"/>
              <a:t>Drawer</a:t>
            </a:r>
            <a:r>
              <a:rPr lang="es-ES" dirty="0"/>
              <a:t> </a:t>
            </a:r>
            <a:r>
              <a:rPr lang="es-ES" dirty="0" err="1"/>
              <a:t>Popup</a:t>
            </a:r>
            <a:endParaRPr lang="es-E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31F26-50D1-48D8-1BB1-4E63BD9A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9856-5FB5-42B2-BFB7-DED80364746A}" type="datetime1">
              <a:rPr lang="en-US" smtClean="0"/>
              <a:t>8/11/2025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F7928-5700-FDC6-5F34-1BF7AF72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15</a:t>
            </a:fld>
            <a:endParaRPr lang="es-E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C56C230-00FD-3944-2E62-3681C9D64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4828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54252-4A5C-F56B-1380-4382CF669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7359-6612-9F3E-D4A9-943A4A5D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dirty="0" err="1"/>
              <a:t>Receivables</a:t>
            </a:r>
            <a:r>
              <a:rPr lang="es-ES" sz="3600" dirty="0"/>
              <a:t>. </a:t>
            </a:r>
            <a:r>
              <a:rPr lang="es-ES" sz="3600" dirty="0" err="1"/>
              <a:t>Invoices</a:t>
            </a:r>
            <a:r>
              <a:rPr lang="es-ES" sz="3600" dirty="0"/>
              <a:t>. (5)</a:t>
            </a:r>
            <a:br>
              <a:rPr lang="es-ES" dirty="0"/>
            </a:br>
            <a:endParaRPr lang="es-E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D43C2-B523-F407-23F4-E2BBA4E68305}"/>
              </a:ext>
            </a:extLst>
          </p:cNvPr>
          <p:cNvSpPr txBox="1"/>
          <p:nvPr/>
        </p:nvSpPr>
        <p:spPr>
          <a:xfrm>
            <a:off x="838200" y="1118971"/>
            <a:ext cx="20426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Here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allow</a:t>
            </a:r>
            <a:r>
              <a:rPr lang="es-ES" dirty="0"/>
              <a:t> DFF </a:t>
            </a:r>
            <a:r>
              <a:rPr lang="es-ES" dirty="0" err="1"/>
              <a:t>update</a:t>
            </a:r>
            <a:r>
              <a:rPr lang="es-ES" dirty="0"/>
              <a:t> in </a:t>
            </a:r>
            <a:r>
              <a:rPr lang="es-ES" dirty="0" err="1"/>
              <a:t>receivables</a:t>
            </a:r>
            <a:r>
              <a:rPr lang="es-ES" dirty="0"/>
              <a:t> </a:t>
            </a:r>
            <a:r>
              <a:rPr lang="es-ES" dirty="0" err="1"/>
              <a:t>transactions</a:t>
            </a:r>
            <a:r>
              <a:rPr lang="es-ES" dirty="0"/>
              <a:t>, in </a:t>
            </a:r>
            <a:r>
              <a:rPr lang="es-ES" dirty="0" err="1"/>
              <a:t>headers</a:t>
            </a: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2A136-DA1F-3381-7F54-343178EE2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259" y="1197629"/>
            <a:ext cx="7198012" cy="480467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D994A-1710-DFF4-002C-05A5736E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8710-CF26-4DCC-9248-65467CC5FB46}" type="datetime1">
              <a:rPr lang="en-US" smtClean="0"/>
              <a:t>8/11/2025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F2BEE-CCF6-2E87-A051-F560702D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16</a:t>
            </a:fld>
            <a:endParaRPr lang="es-E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BFC5D7F-C111-F402-E942-5541F02D7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7596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B6BD4-AF6D-9CC6-D1DE-4FAF78EC1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24C1-610C-A9CC-3E7B-17488BF0A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dirty="0" err="1"/>
              <a:t>Receivables</a:t>
            </a:r>
            <a:r>
              <a:rPr lang="es-ES" sz="3600" dirty="0"/>
              <a:t>. </a:t>
            </a:r>
            <a:r>
              <a:rPr lang="es-ES" sz="3600" dirty="0" err="1"/>
              <a:t>Invoices</a:t>
            </a:r>
            <a:r>
              <a:rPr lang="es-ES" sz="3600" dirty="0"/>
              <a:t>. (5)</a:t>
            </a:r>
            <a:br>
              <a:rPr lang="es-ES" dirty="0"/>
            </a:br>
            <a:endParaRPr lang="es-E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C1E7B1-B6B6-8380-F147-DB2E11D059A0}"/>
              </a:ext>
            </a:extLst>
          </p:cNvPr>
          <p:cNvSpPr txBox="1"/>
          <p:nvPr/>
        </p:nvSpPr>
        <p:spPr>
          <a:xfrm>
            <a:off x="838200" y="1321356"/>
            <a:ext cx="639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Here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could</a:t>
            </a:r>
            <a:r>
              <a:rPr lang="es-ES" dirty="0"/>
              <a:t> </a:t>
            </a:r>
            <a:r>
              <a:rPr lang="es-ES" dirty="0" err="1"/>
              <a:t>update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DFF </a:t>
            </a:r>
            <a:r>
              <a:rPr lang="es-ES" dirty="0" err="1"/>
              <a:t>fields</a:t>
            </a:r>
            <a:r>
              <a:rPr lang="es-ES" dirty="0"/>
              <a:t> as per </a:t>
            </a:r>
            <a:r>
              <a:rPr lang="es-ES" dirty="0" err="1"/>
              <a:t>requirements</a:t>
            </a: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2F9E4-AB52-0920-DD5F-9CECEC969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243" y="2073108"/>
            <a:ext cx="9182896" cy="336071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634EE-9320-F535-CB89-2832E4FE5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AE06-0CE6-4492-90D6-DF21FFEA30E9}" type="datetime1">
              <a:rPr lang="en-US" smtClean="0"/>
              <a:t>8/11/2025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00B2D-1B84-2A20-1116-7CB201E1A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17</a:t>
            </a:fld>
            <a:endParaRPr lang="es-E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D35B887-4FAE-28A7-9378-14701BF5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024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8BC31-F8D4-E63F-1872-DBB9D276D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3B6C-172D-00DD-766D-73CB39FB1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dirty="0" err="1"/>
              <a:t>Procurement</a:t>
            </a:r>
            <a:r>
              <a:rPr lang="es-ES" sz="3600" dirty="0"/>
              <a:t>. </a:t>
            </a:r>
            <a:r>
              <a:rPr lang="es-ES" sz="3600" dirty="0" err="1"/>
              <a:t>Suppliers</a:t>
            </a:r>
            <a:r>
              <a:rPr lang="es-ES" sz="3600" dirty="0"/>
              <a:t>. (6)</a:t>
            </a:r>
            <a:br>
              <a:rPr lang="es-ES" dirty="0"/>
            </a:br>
            <a:endParaRPr lang="es-E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6439B2-1A9F-2710-BC7E-ECB8C9089D63}"/>
              </a:ext>
            </a:extLst>
          </p:cNvPr>
          <p:cNvSpPr txBox="1"/>
          <p:nvPr/>
        </p:nvSpPr>
        <p:spPr>
          <a:xfrm>
            <a:off x="435837" y="1895720"/>
            <a:ext cx="31733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Simplified</a:t>
            </a:r>
            <a:r>
              <a:rPr lang="es-ES" dirty="0"/>
              <a:t> page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suppliers</a:t>
            </a:r>
            <a:r>
              <a:rPr lang="es-ES" dirty="0"/>
              <a:t> </a:t>
            </a:r>
          </a:p>
          <a:p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basic</a:t>
            </a:r>
            <a:r>
              <a:rPr lang="es-ES" dirty="0"/>
              <a:t>, </a:t>
            </a:r>
            <a:r>
              <a:rPr lang="es-ES" dirty="0" err="1"/>
              <a:t>minimum</a:t>
            </a:r>
            <a:r>
              <a:rPr lang="es-ES" dirty="0"/>
              <a:t> data.</a:t>
            </a:r>
          </a:p>
          <a:p>
            <a:endParaRPr lang="es-ES" dirty="0"/>
          </a:p>
          <a:p>
            <a:r>
              <a:rPr lang="es-ES" dirty="0" err="1"/>
              <a:t>Goal</a:t>
            </a:r>
            <a:r>
              <a:rPr lang="es-ES" dirty="0"/>
              <a:t> </a:t>
            </a:r>
            <a:r>
              <a:rPr lang="es-ES" dirty="0" err="1"/>
              <a:t>speed</a:t>
            </a:r>
            <a:r>
              <a:rPr lang="es-ES" dirty="0"/>
              <a:t> up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creation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suppliers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mínimum data.</a:t>
            </a:r>
          </a:p>
          <a:p>
            <a:endParaRPr lang="es-ES" dirty="0"/>
          </a:p>
          <a:p>
            <a:r>
              <a:rPr lang="es-ES" dirty="0"/>
              <a:t>Just </a:t>
            </a:r>
            <a:r>
              <a:rPr lang="es-ES" dirty="0" err="1"/>
              <a:t>to</a:t>
            </a:r>
            <a:r>
              <a:rPr lang="es-ES" dirty="0"/>
              <a:t> show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feasible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suppliers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standard REST API.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94F8AF-C2C3-030A-3D49-16FBADEB8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702" y="1145555"/>
            <a:ext cx="5672330" cy="485119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A000A-C092-BB10-6897-D2C7B39BF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897A3-F49E-4135-916C-5571BCFF27D1}" type="datetime1">
              <a:rPr lang="en-US" smtClean="0"/>
              <a:t>8/11/2025</a:t>
            </a:fld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2E866-DA16-16ED-EA1B-2E51E4AA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18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33702-A488-25DF-5C0C-247C08F4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7128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153C3-3E33-0077-1D5A-A675D9E18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A294A-3AA0-F693-A6E0-9DDC9ADAB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dirty="0" err="1"/>
              <a:t>Procurement</a:t>
            </a:r>
            <a:r>
              <a:rPr lang="es-ES" sz="3600" dirty="0"/>
              <a:t>. </a:t>
            </a:r>
            <a:r>
              <a:rPr lang="es-ES" sz="3600" dirty="0" err="1"/>
              <a:t>Suppliers</a:t>
            </a:r>
            <a:r>
              <a:rPr lang="es-ES" sz="3600" dirty="0"/>
              <a:t>. (6)</a:t>
            </a:r>
            <a:br>
              <a:rPr lang="es-ES" dirty="0"/>
            </a:br>
            <a:endParaRPr lang="es-E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C47CA-6527-0553-A60C-3E2115796BC4}"/>
              </a:ext>
            </a:extLst>
          </p:cNvPr>
          <p:cNvSpPr txBox="1"/>
          <p:nvPr/>
        </p:nvSpPr>
        <p:spPr>
          <a:xfrm>
            <a:off x="1281412" y="1415757"/>
            <a:ext cx="227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Supplier</a:t>
            </a:r>
            <a:r>
              <a:rPr lang="es-ES" dirty="0"/>
              <a:t> </a:t>
            </a:r>
            <a:r>
              <a:rPr lang="es-ES" dirty="0" err="1"/>
              <a:t>created</a:t>
            </a:r>
            <a:r>
              <a:rPr lang="es-E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82F985-603F-3F99-6A26-36915BC39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742" y="2226324"/>
            <a:ext cx="7323455" cy="321591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8BBBC-077D-8092-2FAE-A7A9C456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E692-74E7-4950-8489-C2DC54BC9FA8}" type="datetime1">
              <a:rPr lang="en-US" smtClean="0"/>
              <a:t>8/11/2025</a:t>
            </a:fld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A0F60-4B6A-E2BC-8E0A-2500EE4B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B354F-48AA-C224-2B0C-0C79BCF0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084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FDBF7D-F54C-C13F-6B89-8906E4BF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Summary of Redwood POC’s as of August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F264B-51B5-2012-A8E1-E316F6F33B7E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Code and documents provided in : https://github.com/juanjesusmontero/oracle_redwood_cookbook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A8C8BE1-682D-CD39-BD3E-6A8A2630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2002536"/>
            <a:ext cx="4114800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ORACLE VISUAL BUILDER REDWOOD COOKBOOK 2025 | ORACLE REDWOOD CUSTOMIZATIONS AND EXTENSIONS COOKBOOK 2025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CC364-0FCC-DF62-173F-2188D4A56B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4758FD6E-0221-4AE3-9274-63906211BF6A}" type="datetime1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8/11/2025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E63A4-CD84-6162-448D-D81B5DEC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A9F2157-B700-4728-A3C6-48B3F5155F16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AEBA027-A0CC-8D5A-EBB8-8B2EED288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460299"/>
              </p:ext>
            </p:extLst>
          </p:nvPr>
        </p:nvGraphicFramePr>
        <p:xfrm>
          <a:off x="432225" y="2191541"/>
          <a:ext cx="11327549" cy="4001673"/>
        </p:xfrm>
        <a:graphic>
          <a:graphicData uri="http://schemas.openxmlformats.org/drawingml/2006/table">
            <a:tbl>
              <a:tblPr/>
              <a:tblGrid>
                <a:gridCol w="2134744">
                  <a:extLst>
                    <a:ext uri="{9D8B030D-6E8A-4147-A177-3AD203B41FA5}">
                      <a16:colId xmlns:a16="http://schemas.microsoft.com/office/drawing/2014/main" val="4106683184"/>
                    </a:ext>
                  </a:extLst>
                </a:gridCol>
                <a:gridCol w="7874474">
                  <a:extLst>
                    <a:ext uri="{9D8B030D-6E8A-4147-A177-3AD203B41FA5}">
                      <a16:colId xmlns:a16="http://schemas.microsoft.com/office/drawing/2014/main" val="3713232001"/>
                    </a:ext>
                  </a:extLst>
                </a:gridCol>
                <a:gridCol w="1318331">
                  <a:extLst>
                    <a:ext uri="{9D8B030D-6E8A-4147-A177-3AD203B41FA5}">
                      <a16:colId xmlns:a16="http://schemas.microsoft.com/office/drawing/2014/main" val="1670845858"/>
                    </a:ext>
                  </a:extLst>
                </a:gridCol>
              </a:tblGrid>
              <a:tr h="307821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Module</a:t>
                      </a:r>
                      <a:endParaRPr lang="es-E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Title</a:t>
                      </a:r>
                      <a:endParaRPr lang="es-E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s-E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88827"/>
                  </a:ext>
                </a:extLst>
              </a:tr>
              <a:tr h="307821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SCM</a:t>
                      </a:r>
                      <a:endParaRPr lang="es-E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 Order. Query page with hash keys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s-E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404802"/>
                  </a:ext>
                </a:extLst>
              </a:tr>
              <a:tr h="307821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SCM</a:t>
                      </a:r>
                      <a:endParaRPr lang="es-E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 Order. Query page that run some process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s-E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59406"/>
                  </a:ext>
                </a:extLst>
              </a:tr>
              <a:tr h="307821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SCM</a:t>
                      </a:r>
                      <a:endParaRPr lang="es-E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Transfer Orders. Query page to update some field.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s-E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539888"/>
                  </a:ext>
                </a:extLst>
              </a:tr>
              <a:tr h="307821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Procurement</a:t>
                      </a:r>
                      <a:endParaRPr lang="es-E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Purchase Requisitions. Query Page</a:t>
                      </a:r>
                      <a:endParaRPr lang="es-E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s-E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245248"/>
                  </a:ext>
                </a:extLst>
              </a:tr>
              <a:tr h="307821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Receivables</a:t>
                      </a:r>
                      <a:endParaRPr lang="es-E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Invoices. Query page to update Flexfields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s-E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065036"/>
                  </a:ext>
                </a:extLst>
              </a:tr>
              <a:tr h="307821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Procurement</a:t>
                      </a:r>
                      <a:endParaRPr lang="es-E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Suppliers. Basic creation page</a:t>
                      </a:r>
                      <a:endParaRPr lang="es-E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s-E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958700"/>
                  </a:ext>
                </a:extLst>
              </a:tr>
              <a:tr h="307821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SCM</a:t>
                      </a:r>
                      <a:endParaRPr lang="es-E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Work orders.</a:t>
                      </a:r>
                      <a:endParaRPr lang="es-E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s-E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325138"/>
                  </a:ext>
                </a:extLst>
              </a:tr>
              <a:tr h="307821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SCM</a:t>
                      </a:r>
                      <a:endParaRPr lang="es-E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Redwood Custom pages to scan a EAN13 barcode with mobile or PWA device.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lang="es-E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027428"/>
                  </a:ext>
                </a:extLst>
              </a:tr>
              <a:tr h="307821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SCM</a:t>
                      </a:r>
                      <a:endParaRPr lang="es-E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 Order. ADF Classic page. Run OIC integration from button.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 NEW 1</a:t>
                      </a:r>
                      <a:endParaRPr lang="es-E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277526"/>
                  </a:ext>
                </a:extLst>
              </a:tr>
              <a:tr h="307821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HCM</a:t>
                      </a:r>
                      <a:endParaRPr lang="es-E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Person Results. Basic page to show feasibility to clone standard with our requirements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 NEW 2</a:t>
                      </a:r>
                      <a:endParaRPr lang="es-E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862000"/>
                  </a:ext>
                </a:extLst>
              </a:tr>
              <a:tr h="307821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Receivables</a:t>
                      </a:r>
                      <a:endParaRPr lang="es-E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Transactions. Export to csv 10.000+ records. WIP.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 NEW 3</a:t>
                      </a:r>
                      <a:endParaRPr lang="es-E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878394"/>
                  </a:ext>
                </a:extLst>
              </a:tr>
              <a:tr h="307821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Procurement</a:t>
                      </a:r>
                      <a:endParaRPr lang="es-E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Suppliers. Import and show in Redwood page 500+ UDAs (User defined attributes)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 NEW 4</a:t>
                      </a:r>
                      <a:endParaRPr lang="es-E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913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471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67509-50C9-9237-D7E0-7D15C3403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56DE4-8EC1-FBB7-0925-F60415C18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dirty="0" err="1"/>
              <a:t>Procurement</a:t>
            </a:r>
            <a:r>
              <a:rPr lang="es-ES" sz="3600" dirty="0"/>
              <a:t>. </a:t>
            </a:r>
            <a:r>
              <a:rPr lang="es-ES" sz="3600" dirty="0" err="1"/>
              <a:t>Suppliers</a:t>
            </a:r>
            <a:r>
              <a:rPr lang="es-ES" sz="3600" dirty="0"/>
              <a:t>. (6)</a:t>
            </a:r>
            <a:br>
              <a:rPr lang="es-ES" dirty="0"/>
            </a:br>
            <a:endParaRPr lang="es-E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5295A-9D8A-BC68-DECA-1A21B968D1AC}"/>
              </a:ext>
            </a:extLst>
          </p:cNvPr>
          <p:cNvSpPr txBox="1"/>
          <p:nvPr/>
        </p:nvSpPr>
        <p:spPr>
          <a:xfrm>
            <a:off x="8432088" y="1169729"/>
            <a:ext cx="227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Supplier</a:t>
            </a:r>
            <a:r>
              <a:rPr lang="es-ES" dirty="0"/>
              <a:t> </a:t>
            </a:r>
            <a:r>
              <a:rPr lang="es-ES" dirty="0" err="1"/>
              <a:t>created</a:t>
            </a:r>
            <a:r>
              <a:rPr lang="es-E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76437A-42A8-2F4A-4080-F1E4FD806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2572"/>
            <a:ext cx="6950042" cy="481625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FCFDE4-99FF-2CFA-9ED9-154FD8C547DC}"/>
              </a:ext>
            </a:extLst>
          </p:cNvPr>
          <p:cNvCxnSpPr>
            <a:cxnSpLocks/>
          </p:cNvCxnSpPr>
          <p:nvPr/>
        </p:nvCxnSpPr>
        <p:spPr>
          <a:xfrm flipV="1">
            <a:off x="2084439" y="3549445"/>
            <a:ext cx="4011561" cy="1514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76A7BDF-D932-AC7F-7DA2-3E4231116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094" y="2006636"/>
            <a:ext cx="6362706" cy="395611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12044-393A-0528-F1A7-5E7F765D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373-0FC0-4635-9B81-BE9A7526B4B3}" type="datetime1">
              <a:rPr lang="en-US" smtClean="0"/>
              <a:t>8/11/2025</a:t>
            </a:fld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37A19-C8EE-7942-1BF5-8311AB129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20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C6A15-27A0-6B5B-A785-320C69277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9538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8562A-CF82-BE69-D163-73C25BC1D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8C26F-0FF6-CA87-B1F2-A6091960A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7533"/>
          </a:xfrm>
        </p:spPr>
        <p:txBody>
          <a:bodyPr>
            <a:normAutofit fontScale="90000"/>
          </a:bodyPr>
          <a:lstStyle/>
          <a:p>
            <a:r>
              <a:rPr lang="es-ES" sz="4000" dirty="0"/>
              <a:t>SCM. </a:t>
            </a:r>
            <a:r>
              <a:rPr lang="es-ES" sz="4000" dirty="0" err="1"/>
              <a:t>Work</a:t>
            </a:r>
            <a:r>
              <a:rPr lang="es-ES" sz="4000" dirty="0"/>
              <a:t> </a:t>
            </a:r>
            <a:r>
              <a:rPr lang="es-ES" sz="4000" dirty="0" err="1"/>
              <a:t>orders</a:t>
            </a:r>
            <a:r>
              <a:rPr lang="es-ES" sz="4000" dirty="0"/>
              <a:t>. (7)</a:t>
            </a:r>
            <a:br>
              <a:rPr lang="es-ES" dirty="0"/>
            </a:br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71EEA-CA73-6B25-F3F8-5F396A5513F7}"/>
              </a:ext>
            </a:extLst>
          </p:cNvPr>
          <p:cNvSpPr txBox="1"/>
          <p:nvPr/>
        </p:nvSpPr>
        <p:spPr>
          <a:xfrm>
            <a:off x="838200" y="1565387"/>
            <a:ext cx="22951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built a page to query Work Orders using </a:t>
            </a:r>
            <a:r>
              <a:rPr lang="en-US" dirty="0" err="1"/>
              <a:t>flexfield</a:t>
            </a:r>
            <a:r>
              <a:rPr lang="en-US" dirty="0"/>
              <a:t>, using both OIC-VB and Fusion-VB.</a:t>
            </a:r>
          </a:p>
          <a:p>
            <a:endParaRPr lang="en-US" dirty="0"/>
          </a:p>
          <a:p>
            <a:r>
              <a:rPr lang="en-US" dirty="0"/>
              <a:t>Example of blind query.</a:t>
            </a:r>
            <a:endParaRPr lang="es-E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8835CFC-86E4-4178-9F05-693DF6D6C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725" y="1489158"/>
            <a:ext cx="7929692" cy="4123365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B00EF-D476-3746-97B1-67F8FD4A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EBEE-4563-42AB-A4D1-177C0234BA0B}" type="datetime1">
              <a:rPr lang="en-US" smtClean="0"/>
              <a:t>8/11/2025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3F8-5976-B8C2-9CF9-52D72F0D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21</a:t>
            </a:fld>
            <a:endParaRPr lang="es-E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D5CD379-CF7E-418E-53F6-B1F11CF6E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3603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C5A61-CDA8-3F99-B9FD-B6E3C1860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C3C6-3E29-8F4B-670A-3FEAA71C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7533"/>
          </a:xfrm>
        </p:spPr>
        <p:txBody>
          <a:bodyPr>
            <a:normAutofit fontScale="90000"/>
          </a:bodyPr>
          <a:lstStyle/>
          <a:p>
            <a:r>
              <a:rPr lang="es-ES" sz="4000" dirty="0"/>
              <a:t>SCM. </a:t>
            </a:r>
            <a:r>
              <a:rPr lang="es-ES" sz="4000" dirty="0" err="1"/>
              <a:t>Work</a:t>
            </a:r>
            <a:r>
              <a:rPr lang="es-ES" sz="4000" dirty="0"/>
              <a:t> </a:t>
            </a:r>
            <a:r>
              <a:rPr lang="es-ES" sz="4000" dirty="0" err="1"/>
              <a:t>orders</a:t>
            </a:r>
            <a:r>
              <a:rPr lang="es-ES" sz="4000" dirty="0"/>
              <a:t>. (7)</a:t>
            </a:r>
            <a:br>
              <a:rPr lang="es-ES" dirty="0"/>
            </a:br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6FD2F2-939D-E51C-7810-F367329B0D6F}"/>
              </a:ext>
            </a:extLst>
          </p:cNvPr>
          <p:cNvSpPr txBox="1"/>
          <p:nvPr/>
        </p:nvSpPr>
        <p:spPr>
          <a:xfrm>
            <a:off x="865961" y="1719654"/>
            <a:ext cx="18159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built a page for building a page to query Work Orders using </a:t>
            </a:r>
            <a:r>
              <a:rPr lang="en-US" dirty="0" err="1"/>
              <a:t>flexfield</a:t>
            </a:r>
            <a:r>
              <a:rPr lang="en-US" dirty="0"/>
              <a:t>, using OIC-VB and Fusion-VB.</a:t>
            </a:r>
          </a:p>
          <a:p>
            <a:endParaRPr lang="en-US" dirty="0"/>
          </a:p>
          <a:p>
            <a:r>
              <a:rPr lang="en-US" dirty="0"/>
              <a:t>Example using Business Unit to filter</a:t>
            </a:r>
            <a:endParaRPr lang="es-ES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6A7918-9722-B05D-781A-B66FF4DC7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602" y="1647327"/>
            <a:ext cx="8690244" cy="37422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2D770-882C-410A-C44D-7BC523FC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EA7A-D909-4FBC-B756-CC5931F9AC54}" type="datetime1">
              <a:rPr lang="en-US" smtClean="0"/>
              <a:t>8/11/2025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8A808-CDF5-192C-7A8A-E4698671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22</a:t>
            </a:fld>
            <a:endParaRPr lang="es-E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02236E5-D47B-3969-5C2C-5DB5A958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9409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487C8-8BB5-9708-2CF2-F03394024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1A665-49D7-CE4E-DDC5-7B15E099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7533"/>
          </a:xfrm>
        </p:spPr>
        <p:txBody>
          <a:bodyPr>
            <a:normAutofit fontScale="90000"/>
          </a:bodyPr>
          <a:lstStyle/>
          <a:p>
            <a:r>
              <a:rPr lang="es-ES" sz="4000" dirty="0"/>
              <a:t>SCM. </a:t>
            </a:r>
            <a:r>
              <a:rPr lang="es-ES" sz="4000" dirty="0" err="1"/>
              <a:t>Work</a:t>
            </a:r>
            <a:r>
              <a:rPr lang="es-ES" sz="4000" dirty="0"/>
              <a:t> </a:t>
            </a:r>
            <a:r>
              <a:rPr lang="es-ES" sz="4000" dirty="0" err="1"/>
              <a:t>orders</a:t>
            </a:r>
            <a:r>
              <a:rPr lang="es-ES" sz="4000" dirty="0"/>
              <a:t>. (7)</a:t>
            </a:r>
            <a:br>
              <a:rPr lang="es-ES" dirty="0"/>
            </a:br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2AD318-9E77-70BB-993B-FAF4AAAA1DDC}"/>
              </a:ext>
            </a:extLst>
          </p:cNvPr>
          <p:cNvSpPr txBox="1"/>
          <p:nvPr/>
        </p:nvSpPr>
        <p:spPr>
          <a:xfrm>
            <a:off x="743607" y="1997839"/>
            <a:ext cx="20149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built a page for building a page to query Work Orders using </a:t>
            </a:r>
            <a:r>
              <a:rPr lang="en-US" dirty="0" err="1"/>
              <a:t>flexfield</a:t>
            </a:r>
            <a:r>
              <a:rPr lang="en-US" dirty="0"/>
              <a:t>, using OIC-VB and Fusion-VB.</a:t>
            </a:r>
          </a:p>
          <a:p>
            <a:endParaRPr lang="en-US" dirty="0"/>
          </a:p>
          <a:p>
            <a:r>
              <a:rPr lang="en-US" dirty="0"/>
              <a:t>Example using </a:t>
            </a:r>
            <a:r>
              <a:rPr lang="en-US" dirty="0" err="1"/>
              <a:t>flexfield</a:t>
            </a:r>
            <a:r>
              <a:rPr lang="en-US" dirty="0"/>
              <a:t> to filter.</a:t>
            </a:r>
            <a:endParaRPr lang="es-E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3588C9B-94C8-7A2C-99B9-4419E5D9B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810" y="1681375"/>
            <a:ext cx="7923429" cy="403625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45D5D-14B0-6075-EFF8-2EF779220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0D9E-3F7D-4865-B375-6716429C72C1}" type="datetime1">
              <a:rPr lang="en-US" smtClean="0"/>
              <a:t>8/11/2025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C4F1-7B59-C871-E5C1-AC0C853E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23</a:t>
            </a:fld>
            <a:endParaRPr lang="es-E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D0BB68-7277-A745-D5A7-05A4C7510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219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9AAD4-6CBF-8E9A-3E52-FBC5B4091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F5D5-9E01-F96F-2A3E-690C82790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753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Redwood Custom pages to scan a EAN13 barcode with mobile or PWA device. </a:t>
            </a:r>
            <a:r>
              <a:rPr lang="es-ES" sz="4000" dirty="0"/>
              <a:t>(8)</a:t>
            </a:r>
            <a:br>
              <a:rPr lang="es-ES" dirty="0"/>
            </a:br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3792B-4850-4177-1388-CD378278FEF2}"/>
              </a:ext>
            </a:extLst>
          </p:cNvPr>
          <p:cNvSpPr txBox="1"/>
          <p:nvPr/>
        </p:nvSpPr>
        <p:spPr>
          <a:xfrm>
            <a:off x="999246" y="1961423"/>
            <a:ext cx="3641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Requirements as follows:</a:t>
            </a:r>
            <a:br>
              <a:rPr lang="en-US" dirty="0"/>
            </a:br>
            <a:r>
              <a:rPr lang="en-US" dirty="0"/>
              <a:t>1.     Scan an item EAN13 barcode. PART I</a:t>
            </a:r>
            <a:br>
              <a:rPr lang="en-US" dirty="0"/>
            </a:br>
            <a:br>
              <a:rPr lang="en-US" dirty="0"/>
            </a:br>
            <a:r>
              <a:rPr lang="en-US" dirty="0"/>
              <a:t>2.     Show stock using REST. PART II (this one).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Details:</a:t>
            </a:r>
            <a:br>
              <a:rPr lang="en-US" dirty="0"/>
            </a:br>
            <a:r>
              <a:rPr lang="en-US" dirty="0"/>
              <a:t>a)    Show </a:t>
            </a:r>
            <a:r>
              <a:rPr lang="en-US" dirty="0" err="1"/>
              <a:t>item+description</a:t>
            </a:r>
            <a:r>
              <a:rPr lang="en-US" dirty="0"/>
              <a:t> and </a:t>
            </a:r>
            <a:br>
              <a:rPr lang="en-US" dirty="0"/>
            </a:br>
            <a:r>
              <a:rPr lang="en-US" dirty="0"/>
              <a:t>b)    User will be able to select Inventory Organization to limit the stocks shown</a:t>
            </a:r>
            <a:endParaRPr lang="es-E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8FD5F6-B0C9-E61F-AB10-054D8E7F5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0D9E-3F7D-4865-B375-6716429C72C1}" type="datetime1">
              <a:rPr lang="en-US" smtClean="0"/>
              <a:t>8/11/2025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C6B15-8213-8A6B-5A59-1769230F4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24</a:t>
            </a:fld>
            <a:endParaRPr lang="es-E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E5424DF-B6B2-0F03-AD7A-40274B05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  <p:pic>
        <p:nvPicPr>
          <p:cNvPr id="9" name="Picture 8" descr="A screen shot of a phone&#10;&#10;AI-generated content may be incorrect.">
            <a:extLst>
              <a:ext uri="{FF2B5EF4-FFF2-40B4-BE49-F238E27FC236}">
                <a16:creationId xmlns:a16="http://schemas.microsoft.com/office/drawing/2014/main" id="{6C0776A9-4828-2334-F920-38498A1DE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429" y="1733197"/>
            <a:ext cx="29337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67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49241-239A-C760-97AD-793395B53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6EA0B-CD8B-59C9-B7A5-869089127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753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Sales Order. ADF Classic page. Run OIC integration from button.</a:t>
            </a:r>
            <a:r>
              <a:rPr lang="es-ES" sz="4000" dirty="0"/>
              <a:t> (9)</a:t>
            </a:r>
            <a:br>
              <a:rPr lang="es-ES" dirty="0"/>
            </a:br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0CF860-EB36-BBB4-6E80-2F28390E88C8}"/>
              </a:ext>
            </a:extLst>
          </p:cNvPr>
          <p:cNvSpPr txBox="1"/>
          <p:nvPr/>
        </p:nvSpPr>
        <p:spPr>
          <a:xfrm>
            <a:off x="838200" y="1999730"/>
            <a:ext cx="20149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Oracle SaaS-VB extension with OIC-VB. </a:t>
            </a:r>
            <a:br>
              <a:rPr lang="en-US" dirty="0"/>
            </a:br>
            <a:r>
              <a:rPr lang="en-US" dirty="0"/>
              <a:t>Classic-ADF SCM Sales Orders.</a:t>
            </a:r>
            <a:br>
              <a:rPr lang="en-US" dirty="0"/>
            </a:br>
            <a:r>
              <a:rPr lang="en-US" dirty="0"/>
              <a:t>Call OIC integration from button. </a:t>
            </a:r>
            <a:br>
              <a:rPr lang="en-US" dirty="0"/>
            </a:br>
            <a:r>
              <a:rPr lang="en-US" dirty="0"/>
              <a:t>Redwood </a:t>
            </a:r>
            <a:r>
              <a:rPr lang="en-US" dirty="0" err="1"/>
              <a:t>CookBook</a:t>
            </a:r>
            <a:r>
              <a:rPr lang="en-US" dirty="0"/>
              <a:t> 2026.</a:t>
            </a:r>
            <a:endParaRPr lang="es-E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C1ABF8-C004-57D5-AFB7-887CFE8ED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0D9E-3F7D-4865-B375-6716429C72C1}" type="datetime1">
              <a:rPr lang="en-US" smtClean="0"/>
              <a:t>8/11/2025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BBF31-7699-546C-DF8A-3321B0AE7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25</a:t>
            </a:fld>
            <a:endParaRPr lang="es-E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047452F-CAE1-FBE3-35F4-411E72054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35B4998-6DE3-1E54-02E8-F279DEE5A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997839"/>
            <a:ext cx="67532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0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1ACAA-FBC3-B9CE-062F-DCFC7EFE1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8E89-B54E-8B13-AFAA-720468E87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753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HCM. Person Results. Basic page to show feasibility to clone standard with our requirements</a:t>
            </a:r>
            <a:r>
              <a:rPr lang="es-ES" sz="4000" dirty="0"/>
              <a:t>. (10)</a:t>
            </a:r>
            <a:br>
              <a:rPr lang="es-ES" dirty="0"/>
            </a:br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245080-27AA-9171-1FB1-E6ED79CF6EBC}"/>
              </a:ext>
            </a:extLst>
          </p:cNvPr>
          <p:cNvSpPr txBox="1"/>
          <p:nvPr/>
        </p:nvSpPr>
        <p:spPr>
          <a:xfrm>
            <a:off x="1105348" y="1959027"/>
            <a:ext cx="20149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Oracle Fusion HCM.</a:t>
            </a:r>
            <a:br>
              <a:rPr lang="en-US" dirty="0"/>
            </a:br>
            <a:r>
              <a:rPr lang="en-US" dirty="0"/>
              <a:t>Basic &amp; limited version of Person Results page.</a:t>
            </a:r>
            <a:br>
              <a:rPr lang="en-US" dirty="0"/>
            </a:br>
            <a:r>
              <a:rPr lang="en-US" dirty="0"/>
              <a:t>OIC-Visual Builder Redwood application.</a:t>
            </a:r>
            <a:br>
              <a:rPr lang="en-US" dirty="0"/>
            </a:br>
            <a:r>
              <a:rPr lang="en-US" dirty="0"/>
              <a:t>Redwood Cookbook 2026</a:t>
            </a:r>
            <a:endParaRPr lang="es-E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34867F-30F9-F497-DD80-A334FA2D6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0D9E-3F7D-4865-B375-6716429C72C1}" type="datetime1">
              <a:rPr lang="en-US" smtClean="0"/>
              <a:t>8/11/2025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BD818-5446-5BDC-6A24-0DAE8DE3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26</a:t>
            </a:fld>
            <a:endParaRPr lang="es-E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DCE258C-C38E-F99D-2309-13855816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  <p:pic>
        <p:nvPicPr>
          <p:cNvPr id="8" name="Picture 7" descr="A close-up of a bird&#10;&#10;AI-generated content may be incorrect.">
            <a:extLst>
              <a:ext uri="{FF2B5EF4-FFF2-40B4-BE49-F238E27FC236}">
                <a16:creationId xmlns:a16="http://schemas.microsoft.com/office/drawing/2014/main" id="{1D8642DD-BA27-144E-A97C-95F3A623B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723" y="1713424"/>
            <a:ext cx="76200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87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736DC-8B11-4247-3EE8-617BC0E14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3F87-E877-2F28-CA5A-8CB90D87A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753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Transactions. Export to csv 10.000+ records. WIP.</a:t>
            </a:r>
            <a:r>
              <a:rPr lang="es-ES" sz="4000" dirty="0"/>
              <a:t> (11)</a:t>
            </a:r>
            <a:br>
              <a:rPr lang="es-ES" dirty="0"/>
            </a:br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58B52A-E34D-325C-3D10-771953475893}"/>
              </a:ext>
            </a:extLst>
          </p:cNvPr>
          <p:cNvSpPr txBox="1"/>
          <p:nvPr/>
        </p:nvSpPr>
        <p:spPr>
          <a:xfrm>
            <a:off x="1202314" y="1897356"/>
            <a:ext cx="25044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Oracle SaaS Redwood SCM-Procurement pages.</a:t>
            </a:r>
            <a:br>
              <a:rPr lang="en-US" dirty="0"/>
            </a:br>
            <a:r>
              <a:rPr lang="en-US" dirty="0"/>
              <a:t>Redwood Cookbook 2026.</a:t>
            </a:r>
            <a:br>
              <a:rPr lang="en-US" dirty="0"/>
            </a:br>
            <a:r>
              <a:rPr lang="en-US" dirty="0"/>
              <a:t>Export 10000+ records to csv from any Redwood page.</a:t>
            </a:r>
            <a:br>
              <a:rPr lang="en-US" dirty="0"/>
            </a:br>
            <a:r>
              <a:rPr lang="en-US" dirty="0"/>
              <a:t>PROBLEM NOT FULLY SOLVED YET.</a:t>
            </a:r>
            <a:br>
              <a:rPr lang="en-US" dirty="0"/>
            </a:br>
            <a:r>
              <a:rPr lang="en-US" dirty="0"/>
              <a:t>Work in progress…keep reading.</a:t>
            </a:r>
            <a:endParaRPr lang="es-E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D7E73E-2EFA-D393-A814-173B800A5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0D9E-3F7D-4865-B375-6716429C72C1}" type="datetime1">
              <a:rPr lang="en-US" smtClean="0"/>
              <a:t>8/11/2025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FDEAB-71ED-2199-AE81-787913AC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27</a:t>
            </a:fld>
            <a:endParaRPr lang="es-E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A4F6807-4DF7-1B92-779A-7D584F88E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  <p:pic>
        <p:nvPicPr>
          <p:cNvPr id="8" name="Picture 7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E04F413-CA4D-2A6A-E8D1-3A080662A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096" y="1602658"/>
            <a:ext cx="67532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37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572AF-EF8A-BAA5-F2B0-E18C07D05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2ACB-172D-C305-DD31-C7B27CA1E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753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Suppliers. Import and show in Redwood page 500+ UDAs (User defined attributes).</a:t>
            </a:r>
            <a:r>
              <a:rPr lang="es-ES" sz="4000" dirty="0"/>
              <a:t> (12)</a:t>
            </a:r>
            <a:br>
              <a:rPr lang="es-ES" dirty="0"/>
            </a:br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2FA626-3D05-B7EB-EA92-DF03761A1CE6}"/>
              </a:ext>
            </a:extLst>
          </p:cNvPr>
          <p:cNvSpPr txBox="1"/>
          <p:nvPr/>
        </p:nvSpPr>
        <p:spPr>
          <a:xfrm>
            <a:off x="743607" y="1997839"/>
            <a:ext cx="34449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“Migrating suppliers. In EBS-r12 we have 300+ UDAs to capture information related to suppliers. Any idea how to map these UDA in Oracle Erp cloud”.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What can we do? Create our own extensible </a:t>
            </a:r>
            <a:r>
              <a:rPr lang="en-US" dirty="0" err="1"/>
              <a:t>flexfields</a:t>
            </a:r>
            <a:r>
              <a:rPr lang="en-US" dirty="0"/>
              <a:t> using Redwood Visual Builder features.</a:t>
            </a:r>
          </a:p>
          <a:p>
            <a:endParaRPr lang="es-E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6C5D1-D61D-D7EC-5F42-10BEA2CD0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0D9E-3F7D-4865-B375-6716429C72C1}" type="datetime1">
              <a:rPr lang="en-US" smtClean="0"/>
              <a:t>8/11/2025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E3578-35FF-FE49-F3EE-01DC9E14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28</a:t>
            </a:fld>
            <a:endParaRPr lang="es-E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D3BB3E4-EC61-006E-813B-D128CF66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FC382C0-F8EA-C87B-0B6A-D8B4474D0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529" y="1488204"/>
            <a:ext cx="67532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5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EC9220-C79D-464F-BDFA-5FACB8F73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625ED-D4C9-E953-7214-06E185BF5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Redwood POC’s as of August 2025</a:t>
            </a:r>
            <a:b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 and documents. Part 1.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C84B9-BA06-E196-2173-3F709294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2002536"/>
            <a:ext cx="4114800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ORACLE VISUAL BUILDER REDWOOD COOKBOOK 2025 | ORACLE REDWOOD CUSTOMIZATIONS AND EXTENSIONS COOKBOOK 2025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31F6B1-42E5-7544-019E-CE7B6B91BD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773626DC-9454-47FD-99E1-ECA11290275C}" type="datetime1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8/11/2025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FA135-01D6-7B1E-635D-53EBBCD6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A9F2157-B700-4728-A3C6-48B3F5155F16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F10748-D6F6-A826-693A-FE501C833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396309"/>
              </p:ext>
            </p:extLst>
          </p:nvPr>
        </p:nvGraphicFramePr>
        <p:xfrm>
          <a:off x="550540" y="1966293"/>
          <a:ext cx="11090920" cy="4452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07">
                  <a:extLst>
                    <a:ext uri="{9D8B030D-6E8A-4147-A177-3AD203B41FA5}">
                      <a16:colId xmlns:a16="http://schemas.microsoft.com/office/drawing/2014/main" val="657958778"/>
                    </a:ext>
                  </a:extLst>
                </a:gridCol>
                <a:gridCol w="1360559">
                  <a:extLst>
                    <a:ext uri="{9D8B030D-6E8A-4147-A177-3AD203B41FA5}">
                      <a16:colId xmlns:a16="http://schemas.microsoft.com/office/drawing/2014/main" val="3467406016"/>
                    </a:ext>
                  </a:extLst>
                </a:gridCol>
                <a:gridCol w="4048690">
                  <a:extLst>
                    <a:ext uri="{9D8B030D-6E8A-4147-A177-3AD203B41FA5}">
                      <a16:colId xmlns:a16="http://schemas.microsoft.com/office/drawing/2014/main" val="70006920"/>
                    </a:ext>
                  </a:extLst>
                </a:gridCol>
                <a:gridCol w="5512464">
                  <a:extLst>
                    <a:ext uri="{9D8B030D-6E8A-4147-A177-3AD203B41FA5}">
                      <a16:colId xmlns:a16="http://schemas.microsoft.com/office/drawing/2014/main" val="4066396161"/>
                    </a:ext>
                  </a:extLst>
                </a:gridCol>
              </a:tblGrid>
              <a:tr h="3021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300" kern="100">
                          <a:effectLst/>
                        </a:rPr>
                        <a:t> </a:t>
                      </a:r>
                      <a:endParaRPr lang="es-E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500" b="1" kern="100">
                          <a:effectLst/>
                          <a:highlight>
                            <a:srgbClr val="C0C0C0"/>
                          </a:highlight>
                        </a:rPr>
                        <a:t>Module</a:t>
                      </a:r>
                      <a:endParaRPr lang="es-ES" sz="1500" b="1" kern="100">
                        <a:effectLst/>
                        <a:highlight>
                          <a:srgbClr val="C0C0C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56" marR="8356" marT="8356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500" b="1" kern="100" err="1">
                          <a:effectLst/>
                          <a:highlight>
                            <a:srgbClr val="C0C0C0"/>
                          </a:highlight>
                        </a:rPr>
                        <a:t>Title</a:t>
                      </a:r>
                      <a:endParaRPr lang="es-ES" sz="1500" b="1" kern="100">
                        <a:effectLst/>
                        <a:highlight>
                          <a:srgbClr val="C0C0C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56" marR="8356" marT="8356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500" b="1" kern="100" err="1">
                          <a:effectLst/>
                          <a:highlight>
                            <a:srgbClr val="C0C0C0"/>
                          </a:highlight>
                        </a:rPr>
                        <a:t>Document</a:t>
                      </a:r>
                      <a:r>
                        <a:rPr lang="es-ES" sz="1500" b="1" kern="100">
                          <a:effectLst/>
                          <a:highlight>
                            <a:srgbClr val="C0C0C0"/>
                          </a:highlight>
                        </a:rPr>
                        <a:t> and </a:t>
                      </a:r>
                      <a:r>
                        <a:rPr lang="es-ES" sz="1500" b="1" kern="100" err="1">
                          <a:effectLst/>
                          <a:highlight>
                            <a:srgbClr val="C0C0C0"/>
                          </a:highlight>
                        </a:rPr>
                        <a:t>code</a:t>
                      </a:r>
                      <a:endParaRPr lang="es-ES" sz="1500" b="1" kern="100">
                        <a:effectLst/>
                        <a:highlight>
                          <a:srgbClr val="C0C0C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2662112"/>
                  </a:ext>
                </a:extLst>
              </a:tr>
              <a:tr h="6417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300" kern="100">
                          <a:effectLst/>
                        </a:rPr>
                        <a:t> </a:t>
                      </a:r>
                      <a:endParaRPr lang="es-E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s-E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SCM</a:t>
                      </a: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6" marR="8356" marT="8356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 Order. Query page with hash keys</a:t>
                      </a:r>
                      <a:endParaRPr lang="es-ES" sz="13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6" marR="8356" marT="8356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Redwood_cookbook_2026_SCM_SALES_ORDERS_HASH.pdf</a:t>
                      </a:r>
                      <a:endParaRPr lang="es-ES" sz="1300" kern="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OIC VB-Code: XX_DEMO_SCM_SALES_OR-1.0.zip</a:t>
                      </a:r>
                      <a:endParaRPr lang="es-ES" sz="1300" kern="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OIC Integration: XX_GET_SO_HASH_LINE_01.00.0001.iar</a:t>
                      </a: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82641636"/>
                  </a:ext>
                </a:extLst>
              </a:tr>
              <a:tr h="4411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  <a:endParaRPr lang="es-E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s-E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SCM</a:t>
                      </a: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6" marR="8356" marT="8356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 Order. Query page that run some process</a:t>
                      </a: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6" marR="8356" marT="8356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Oracle Visual Builder Redwood Cookbook 2026_chapter_27.pdf</a:t>
                      </a:r>
                      <a:endParaRPr lang="es-ES" sz="1300" kern="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OIC VB-Code: blog_01_part3_fra_demo-redwood-01_19323_1-1.0.zip </a:t>
                      </a: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94647125"/>
                  </a:ext>
                </a:extLst>
              </a:tr>
              <a:tr h="4411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  <a:endParaRPr lang="es-E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s-E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SCM</a:t>
                      </a: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6" marR="8356" marT="8356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Transfer Orders. Query page to update some field</a:t>
                      </a: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6" marR="8356" marT="8356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VB_REDWOOD_COOKBOOK_2026_TRANSFER_ORDERS.pdf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OIC VB-Code: XX_DEMO_TRANSFER_ORDERS-1.0.3.zip</a:t>
                      </a: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63224578"/>
                  </a:ext>
                </a:extLst>
              </a:tr>
              <a:tr h="4411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  <a:endParaRPr lang="es-E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s-E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Procurement</a:t>
                      </a: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6" marR="8356" marT="8356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Purchase Requisitions. Query Page</a:t>
                      </a: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6" marR="8356" marT="8356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VB_REDWOOD_COOKBOOK_2026_scm_po_req_NEW_PAGE.pdf</a:t>
                      </a:r>
                      <a:endParaRPr lang="es-ES" sz="1300" kern="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OIC VB-Code: </a:t>
                      </a:r>
                      <a:r>
                        <a:rPr lang="it-IT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XX_PO_REQ_DEMO_QUERY-1.0.7.zip</a:t>
                      </a: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91128127"/>
                  </a:ext>
                </a:extLst>
              </a:tr>
              <a:tr h="2595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300" kern="100">
                          <a:effectLst/>
                        </a:rPr>
                        <a:t> </a:t>
                      </a:r>
                      <a:endParaRPr lang="es-E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s-E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Receivables</a:t>
                      </a: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6" marR="8356" marT="8356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Invoices. Query page to update </a:t>
                      </a:r>
                      <a:r>
                        <a:rPr lang="en-US" sz="1300" kern="1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Flexfields</a:t>
                      </a: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6" marR="8356" marT="8356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s-ES" sz="1300" kern="1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s-E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300" kern="1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provided</a:t>
                      </a:r>
                      <a:r>
                        <a:rPr lang="es-E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19902228"/>
                  </a:ext>
                </a:extLst>
              </a:tr>
              <a:tr h="6417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300" kern="100">
                          <a:effectLst/>
                        </a:rPr>
                        <a:t> </a:t>
                      </a:r>
                      <a:endParaRPr lang="es-E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s-E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Procurement</a:t>
                      </a: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6" marR="8356" marT="8356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s-ES" sz="1300" kern="1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Suppliers</a:t>
                      </a:r>
                      <a:r>
                        <a:rPr lang="es-E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Basic </a:t>
                      </a:r>
                      <a:r>
                        <a:rPr lang="es-ES" sz="1300" kern="1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creation</a:t>
                      </a:r>
                      <a:r>
                        <a:rPr lang="es-E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page</a:t>
                      </a: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6" marR="8356" marT="8356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s-E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Doc. </a:t>
                      </a:r>
                      <a:r>
                        <a:rPr lang="es-ES" sz="1300" kern="1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Provided</a:t>
                      </a:r>
                      <a:r>
                        <a:rPr lang="es-E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</a:t>
                      </a:r>
                      <a:r>
                        <a:rPr lang="es-ES" sz="1300" kern="1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book</a:t>
                      </a:r>
                      <a:r>
                        <a:rPr lang="es-E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Oracle Visual Builder Redwood Cookbook 2025</a:t>
                      </a:r>
                      <a:r>
                        <a:rPr lang="es-E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300" kern="1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Chapter</a:t>
                      </a:r>
                      <a:r>
                        <a:rPr lang="es-E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23.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OIC VB-Code: </a:t>
                      </a:r>
                      <a:r>
                        <a:rPr lang="es-ES" sz="13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23_SAAS_SUPPLIERS_103-1.0.zip</a:t>
                      </a: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14830542"/>
                  </a:ext>
                </a:extLst>
              </a:tr>
              <a:tr h="6417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300" kern="100">
                          <a:effectLst/>
                        </a:rPr>
                        <a:t> </a:t>
                      </a:r>
                      <a:endParaRPr lang="es-E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s-E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SCM</a:t>
                      </a: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6" marR="8356" marT="8356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 orders</a:t>
                      </a: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6" marR="8356" marT="8356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Redwood_cookbook_2026_SCM_WORK_ORDERS_QUERY_DFF.pdf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OIC VB-Code: XX_OIC_VB_DEMO_WORK_ORDERS-1.0.1.zip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XX_EXTENSION_WORKPACE_DEMO_WORK_ORDERS_v4.zip </a:t>
                      </a: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65904717"/>
                  </a:ext>
                </a:extLst>
              </a:tr>
              <a:tr h="6417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s-ES" sz="13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SCM</a:t>
                      </a:r>
                    </a:p>
                  </a:txBody>
                  <a:tcPr marL="8356" marR="8356" marT="8356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VB Redwood pages to scan a EAN13 barcode with mobile or PWA device.</a:t>
                      </a: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6" marR="8356" marT="8356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Redwood_CookBook 2026 SCM ITEM SCANNER Part II.pdf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Extension VB code: 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Redwood_CookBook 2026_workspace_dev4_scan_v01.zip</a:t>
                      </a:r>
                      <a:endParaRPr lang="es-ES" sz="13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65506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282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3294ED-CB9F-3430-9772-C3AA5779A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ECDE91A-0895-3115-D869-50C64A73D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F668A2-BE8F-454D-AED9-AD493BBA3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791A75-0AD0-F8DB-5125-D4F83136C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C6F526-7145-E0AD-D64F-C7C2E4D50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80A1E2-87F0-BCF6-F190-135FDCE01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Redwood POC’s as of August 2025</a:t>
            </a:r>
            <a:b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 and documents. Part 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8A7B6-7CBA-07A2-2CD9-07D8C454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2002536"/>
            <a:ext cx="4114800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ORACLE VISUAL BUILDER REDWOOD COOKBOOK 2025 | ORACLE REDWOOD CUSTOMIZATIONS AND EXTENSIONS COOKBOOK 2025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48EA3-C16A-9367-2AC0-2BEB3ACC3F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773626DC-9454-47FD-99E1-ECA11290275C}" type="datetime1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8/11/2025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620E5-6872-6902-082E-026267DD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A9F2157-B700-4728-A3C6-48B3F5155F16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0CA0A5-39BA-DA3C-0722-3A4193BE4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48101"/>
              </p:ext>
            </p:extLst>
          </p:nvPr>
        </p:nvGraphicFramePr>
        <p:xfrm>
          <a:off x="550540" y="1966293"/>
          <a:ext cx="11090920" cy="4541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07">
                  <a:extLst>
                    <a:ext uri="{9D8B030D-6E8A-4147-A177-3AD203B41FA5}">
                      <a16:colId xmlns:a16="http://schemas.microsoft.com/office/drawing/2014/main" val="657958778"/>
                    </a:ext>
                  </a:extLst>
                </a:gridCol>
                <a:gridCol w="1360559">
                  <a:extLst>
                    <a:ext uri="{9D8B030D-6E8A-4147-A177-3AD203B41FA5}">
                      <a16:colId xmlns:a16="http://schemas.microsoft.com/office/drawing/2014/main" val="3467406016"/>
                    </a:ext>
                  </a:extLst>
                </a:gridCol>
                <a:gridCol w="4048690">
                  <a:extLst>
                    <a:ext uri="{9D8B030D-6E8A-4147-A177-3AD203B41FA5}">
                      <a16:colId xmlns:a16="http://schemas.microsoft.com/office/drawing/2014/main" val="70006920"/>
                    </a:ext>
                  </a:extLst>
                </a:gridCol>
                <a:gridCol w="5512464">
                  <a:extLst>
                    <a:ext uri="{9D8B030D-6E8A-4147-A177-3AD203B41FA5}">
                      <a16:colId xmlns:a16="http://schemas.microsoft.com/office/drawing/2014/main" val="4066396161"/>
                    </a:ext>
                  </a:extLst>
                </a:gridCol>
              </a:tblGrid>
              <a:tr h="3021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300" kern="100">
                          <a:effectLst/>
                        </a:rPr>
                        <a:t> </a:t>
                      </a:r>
                      <a:endParaRPr lang="es-E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500" b="1" kern="100">
                          <a:effectLst/>
                          <a:highlight>
                            <a:srgbClr val="C0C0C0"/>
                          </a:highlight>
                        </a:rPr>
                        <a:t>Module</a:t>
                      </a:r>
                      <a:endParaRPr lang="es-ES" sz="1500" b="1" kern="100">
                        <a:effectLst/>
                        <a:highlight>
                          <a:srgbClr val="C0C0C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56" marR="8356" marT="8356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500" b="1" kern="100" err="1">
                          <a:effectLst/>
                          <a:highlight>
                            <a:srgbClr val="C0C0C0"/>
                          </a:highlight>
                        </a:rPr>
                        <a:t>Title</a:t>
                      </a:r>
                      <a:endParaRPr lang="es-ES" sz="1500" b="1" kern="100">
                        <a:effectLst/>
                        <a:highlight>
                          <a:srgbClr val="C0C0C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56" marR="8356" marT="8356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500" b="1" kern="100" err="1">
                          <a:effectLst/>
                          <a:highlight>
                            <a:srgbClr val="C0C0C0"/>
                          </a:highlight>
                        </a:rPr>
                        <a:t>Document</a:t>
                      </a:r>
                      <a:r>
                        <a:rPr lang="es-ES" sz="1500" b="1" kern="100">
                          <a:effectLst/>
                          <a:highlight>
                            <a:srgbClr val="C0C0C0"/>
                          </a:highlight>
                        </a:rPr>
                        <a:t> and </a:t>
                      </a:r>
                      <a:r>
                        <a:rPr lang="es-ES" sz="1500" b="1" kern="100" err="1">
                          <a:effectLst/>
                          <a:highlight>
                            <a:srgbClr val="C0C0C0"/>
                          </a:highlight>
                        </a:rPr>
                        <a:t>code</a:t>
                      </a:r>
                      <a:endParaRPr lang="es-ES" sz="1500" b="1" kern="100">
                        <a:effectLst/>
                        <a:highlight>
                          <a:srgbClr val="C0C0C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2662112"/>
                  </a:ext>
                </a:extLst>
              </a:tr>
              <a:tr h="6417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300" kern="100">
                          <a:effectLst/>
                        </a:rPr>
                        <a:t> </a:t>
                      </a:r>
                      <a:endParaRPr lang="es-E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 Order. ADF Classic page. Run OIC integration from button.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Redwood_Cookbook_2026_scm_so_show_in_ADF_and_OIC 1.0.pdfXX_DEMO_CALL_OIC_FROM_VB_01.00.0000.iar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Redwood_Cookbook_2026_scm_so_show_in_ADF_and_OIC_call 5.0.zip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endParaRPr lang="es-ES" sz="12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82641636"/>
                  </a:ext>
                </a:extLst>
              </a:tr>
              <a:tr h="4411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  <a:endParaRPr lang="es-E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Person Results. Basic page to show feasibility to clone standard with our requirements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Redwood Cookbook 2026_HCM_PERSON_RESULTS.pdf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s-ES" sz="1200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XX_HCM_PERSON_RESULTS-1.0.1.zip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94647125"/>
                  </a:ext>
                </a:extLst>
              </a:tr>
              <a:tr h="4411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  <a:endParaRPr lang="es-E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Receivables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Transactions. Export to csv 10.000+ records. WIP.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Redwood_cookbook_2026_AR_TRX_20K_EXPORT.pdf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200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XX_AR_TRX_20K_EXPORT-1.0.3.zip</a:t>
                      </a:r>
                      <a:endParaRPr lang="es-ES" sz="12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63224578"/>
                  </a:ext>
                </a:extLst>
              </a:tr>
              <a:tr h="4411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  <a:endParaRPr lang="es-E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Procurement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Suppliers. Import and show in Redwood page 500+ UDAs (User defined attributes)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Redwood_cookbook_2026_SUPPLIERS_EXTENSIBLE_FLEXFIELDS_v1.pdf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s-ES" sz="1200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XX_SUPPLIER_EXTENSIBLE_FLEX-1.0.zip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91128127"/>
                  </a:ext>
                </a:extLst>
              </a:tr>
              <a:tr h="2595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300" kern="100">
                          <a:effectLst/>
                        </a:rPr>
                        <a:t> </a:t>
                      </a:r>
                      <a:endParaRPr lang="es-E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s-ES" sz="12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6" marR="8356" marT="8356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s-ES" sz="12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6" marR="8356" marT="8356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endParaRPr lang="es-ES" sz="12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19902228"/>
                  </a:ext>
                </a:extLst>
              </a:tr>
              <a:tr h="6417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300" kern="100">
                          <a:effectLst/>
                        </a:rPr>
                        <a:t> </a:t>
                      </a:r>
                      <a:endParaRPr lang="es-E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6" marR="8356" marT="8356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6" marR="8356" marT="8356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14830542"/>
                  </a:ext>
                </a:extLst>
              </a:tr>
              <a:tr h="6417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300" kern="100">
                          <a:effectLst/>
                        </a:rPr>
                        <a:t> </a:t>
                      </a:r>
                      <a:endParaRPr lang="es-E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6" marR="8356" marT="8356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6" marR="8356" marT="8356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65904717"/>
                  </a:ext>
                </a:extLst>
              </a:tr>
              <a:tr h="6417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6" marR="8356" marT="8356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6" marR="8356" marT="8356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endParaRPr lang="es-ES" sz="13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65506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21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205FF-0E5B-29FF-D645-343CC453A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dirty="0"/>
              <a:t>SCM. Sales </a:t>
            </a:r>
            <a:r>
              <a:rPr lang="es-ES" sz="3600" dirty="0" err="1"/>
              <a:t>Order</a:t>
            </a:r>
            <a:r>
              <a:rPr lang="es-ES" sz="3600" dirty="0"/>
              <a:t>. (1)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906ACC-AB63-43B5-F59E-FE855AEB8130}"/>
              </a:ext>
            </a:extLst>
          </p:cNvPr>
          <p:cNvSpPr txBox="1"/>
          <p:nvPr/>
        </p:nvSpPr>
        <p:spPr>
          <a:xfrm>
            <a:off x="819764" y="2549153"/>
            <a:ext cx="259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Basic </a:t>
            </a:r>
            <a:r>
              <a:rPr lang="es-ES" dirty="0" err="1"/>
              <a:t>filter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Business </a:t>
            </a:r>
            <a:r>
              <a:rPr lang="es-ES" dirty="0" err="1"/>
              <a:t>Unit</a:t>
            </a:r>
            <a:r>
              <a:rPr lang="es-ES" dirty="0"/>
              <a:t>/</a:t>
            </a:r>
            <a:r>
              <a:rPr lang="es-ES" dirty="0" err="1"/>
              <a:t>Order</a:t>
            </a:r>
            <a:endParaRPr lang="es-E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A3071B-0D90-EA06-BB33-5E338118D6FA}"/>
              </a:ext>
            </a:extLst>
          </p:cNvPr>
          <p:cNvCxnSpPr>
            <a:cxnSpLocks/>
          </p:cNvCxnSpPr>
          <p:nvPr/>
        </p:nvCxnSpPr>
        <p:spPr>
          <a:xfrm>
            <a:off x="2276783" y="3028335"/>
            <a:ext cx="1223501" cy="167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B215CBA-9702-BB74-5875-807F84277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594313"/>
            <a:ext cx="7536426" cy="46090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CA1E34-9F6E-447F-CD7D-30D22EEDE0C4}"/>
              </a:ext>
            </a:extLst>
          </p:cNvPr>
          <p:cNvSpPr txBox="1"/>
          <p:nvPr/>
        </p:nvSpPr>
        <p:spPr>
          <a:xfrm>
            <a:off x="7076640" y="1224981"/>
            <a:ext cx="395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First level. Sales Order headers.</a:t>
            </a:r>
            <a:endParaRPr lang="es-E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9B923-BA52-3A38-DFD8-0A6C8C812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48E8-D4F7-42D2-9735-0E450E8BBCBB}" type="datetime1">
              <a:rPr lang="en-US" smtClean="0"/>
              <a:t>8/11/2025</a:t>
            </a:fld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264B2-867A-15E4-F6CA-E2E3632C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5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986D32-9148-382E-74E9-B307F4C4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0530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3D26B-A302-C002-A538-D84EBCF8F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EABFB-FE4D-C0C0-FD64-550002C0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232" y="630136"/>
            <a:ext cx="7686368" cy="854535"/>
          </a:xfrm>
        </p:spPr>
        <p:txBody>
          <a:bodyPr>
            <a:normAutofit fontScale="90000"/>
          </a:bodyPr>
          <a:lstStyle/>
          <a:p>
            <a:r>
              <a:rPr lang="es-ES" sz="4000" dirty="0"/>
              <a:t>SCM. Sales </a:t>
            </a:r>
            <a:r>
              <a:rPr lang="es-ES" sz="4000" dirty="0" err="1"/>
              <a:t>Order</a:t>
            </a:r>
            <a:r>
              <a:rPr lang="es-ES" sz="4000" dirty="0"/>
              <a:t>. (1)</a:t>
            </a:r>
            <a:br>
              <a:rPr lang="es-ES" dirty="0"/>
            </a:br>
            <a:endParaRPr lang="es-E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C04AB24-0721-033C-EB5F-707EB04F8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980" y="2416810"/>
            <a:ext cx="5400040" cy="20243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69207F-4A80-0774-2480-8ABABE375947}"/>
              </a:ext>
            </a:extLst>
          </p:cNvPr>
          <p:cNvSpPr txBox="1"/>
          <p:nvPr/>
        </p:nvSpPr>
        <p:spPr>
          <a:xfrm>
            <a:off x="1794303" y="1690688"/>
            <a:ext cx="363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Second level. Sales Order Lines.</a:t>
            </a:r>
            <a:endParaRPr lang="es-E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D8B5B0-52E7-8CB9-76BC-23CB1874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1A9E-271A-4F10-8845-D293E2E483AA}" type="datetime1">
              <a:rPr lang="en-US" smtClean="0"/>
              <a:t>8/11/2025</a:t>
            </a:fld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58F2A-DF2D-E44A-4531-507E5D658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6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426F0-FF5F-ABE8-9FDF-8751EB19A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004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CCF54-F5F5-505D-C1A4-A627B1619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46C72-287A-7C9A-8053-A06AF1204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dirty="0"/>
              <a:t>SCM. Sales </a:t>
            </a:r>
            <a:r>
              <a:rPr lang="es-ES" sz="3600" dirty="0" err="1"/>
              <a:t>Order</a:t>
            </a:r>
            <a:r>
              <a:rPr lang="es-ES" sz="3600" dirty="0"/>
              <a:t>. (1)</a:t>
            </a:r>
            <a:br>
              <a:rPr lang="es-ES" dirty="0"/>
            </a:br>
            <a:endParaRPr lang="es-E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FAE3AF-FFAB-AEA2-EAD2-86A9FD833E8A}"/>
              </a:ext>
            </a:extLst>
          </p:cNvPr>
          <p:cNvSpPr txBox="1"/>
          <p:nvPr/>
        </p:nvSpPr>
        <p:spPr>
          <a:xfrm>
            <a:off x="1489502" y="1676058"/>
            <a:ext cx="696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Third level. Bill to data for a sales order line.</a:t>
            </a:r>
            <a:endParaRPr lang="es-E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2752580-E122-C27A-6F4F-F96867BB5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559" y="2400092"/>
            <a:ext cx="8550131" cy="295997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97308-FDE8-8270-6C8A-DE392B0C3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BDBA-C489-4F13-99BD-D4E23EF8EC6D}" type="datetime1">
              <a:rPr lang="en-US" smtClean="0"/>
              <a:t>8/11/2025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D4A99-D645-89E4-9092-467B7FA8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7</a:t>
            </a:fld>
            <a:endParaRPr lang="es-E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02C712-4F03-1CA8-3EB0-2E8661C1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4020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07A40-577B-0581-A529-83C5E6045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DEC4-AFBD-5071-BFF5-B90F07FCF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dirty="0"/>
              <a:t>SCM. Sales </a:t>
            </a:r>
            <a:r>
              <a:rPr lang="es-ES" sz="3600" dirty="0" err="1"/>
              <a:t>Order</a:t>
            </a:r>
            <a:r>
              <a:rPr lang="es-ES" sz="3600" dirty="0"/>
              <a:t>. (1)</a:t>
            </a:r>
            <a:br>
              <a:rPr lang="es-ES" dirty="0"/>
            </a:br>
            <a:endParaRPr lang="es-E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B154E6-227D-7D82-2FDD-77D9F1D3C84F}"/>
              </a:ext>
            </a:extLst>
          </p:cNvPr>
          <p:cNvSpPr txBox="1"/>
          <p:nvPr/>
        </p:nvSpPr>
        <p:spPr>
          <a:xfrm>
            <a:off x="957087" y="1321356"/>
            <a:ext cx="280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Hash </a:t>
            </a:r>
            <a:r>
              <a:rPr lang="es-ES" dirty="0" err="1"/>
              <a:t>codes</a:t>
            </a:r>
            <a:r>
              <a:rPr lang="es-ES" dirty="0"/>
              <a:t> </a:t>
            </a:r>
            <a:r>
              <a:rPr lang="es-ES" dirty="0" err="1"/>
              <a:t>basics</a:t>
            </a:r>
            <a:r>
              <a:rPr lang="es-ES" dirty="0"/>
              <a:t>.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6FEEBF2-9A44-32A4-9B29-CB557D82F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462" y="2147266"/>
            <a:ext cx="7194756" cy="2774117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68744F-E23B-A00B-3EC0-ABACD329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8FB8-2FC4-474F-B7C0-BC60D78FCD3E}" type="datetime1">
              <a:rPr lang="en-US" smtClean="0"/>
              <a:t>8/11/2025</a:t>
            </a:fld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22C99-85EF-0A50-7C14-B0433640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8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E48BC1-CCFA-B9F4-6BB5-576A1A6B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649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AF489-D352-5254-6550-042875089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2DAFC-ABF9-B89B-DE4F-82CD1177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dirty="0"/>
              <a:t>SCM. Sales </a:t>
            </a:r>
            <a:r>
              <a:rPr lang="es-ES" sz="3600" dirty="0" err="1"/>
              <a:t>Order</a:t>
            </a:r>
            <a:r>
              <a:rPr lang="es-ES" sz="3600" dirty="0"/>
              <a:t>. 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E06DEE-C8CF-5A1F-05BA-797776E2F8AA}"/>
              </a:ext>
            </a:extLst>
          </p:cNvPr>
          <p:cNvSpPr txBox="1"/>
          <p:nvPr/>
        </p:nvSpPr>
        <p:spPr>
          <a:xfrm>
            <a:off x="947255" y="1488504"/>
            <a:ext cx="9455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Summary: starting navigation from </a:t>
            </a:r>
            <a:r>
              <a:rPr lang="en-US" dirty="0" err="1"/>
              <a:t>Redwodd</a:t>
            </a:r>
            <a:r>
              <a:rPr lang="en-US" dirty="0"/>
              <a:t> Sales Orders page we will access a new VB page extension master detail, able to run any REST API process.</a:t>
            </a:r>
          </a:p>
          <a:p>
            <a:endParaRPr lang="en-US" dirty="0"/>
          </a:p>
          <a:p>
            <a:r>
              <a:rPr lang="en-US" dirty="0"/>
              <a:t>Here we show how to access the new page after opening Sales Order page.</a:t>
            </a:r>
            <a:endParaRPr lang="es-E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7476F2-3EB2-AAC6-D1FC-B7326FD55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550" y="2814067"/>
            <a:ext cx="7846284" cy="331145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709E4-F0EF-1E2F-4977-CCCECC60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DE9C-41B4-4A2D-807C-F1975A2B7B53}" type="datetime1">
              <a:rPr lang="en-US" smtClean="0"/>
              <a:t>8/11/2025</a:t>
            </a:fld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55D2A-1C4D-DDDA-515E-2A72A3FF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BF081-0E65-972F-992A-567D3CCE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1878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2932</TotalTime>
  <Words>1922</Words>
  <Application>Microsoft Office PowerPoint</Application>
  <PresentationFormat>Widescreen</PresentationFormat>
  <Paragraphs>272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Aptos</vt:lpstr>
      <vt:lpstr>Aptos Display</vt:lpstr>
      <vt:lpstr>Arial</vt:lpstr>
      <vt:lpstr>Office Theme</vt:lpstr>
      <vt:lpstr>Visual Builder Redwood POC’s for Fusion SaaS</vt:lpstr>
      <vt:lpstr>Summary of Redwood POC’s as of August 2025</vt:lpstr>
      <vt:lpstr>Redwood POC’s as of August 2025 Code and documents. Part 1.</vt:lpstr>
      <vt:lpstr>Redwood POC’s as of August 2025 Code and documents. Part 2</vt:lpstr>
      <vt:lpstr>SCM. Sales Order. (1)</vt:lpstr>
      <vt:lpstr>SCM. Sales Order. (1) </vt:lpstr>
      <vt:lpstr>SCM. Sales Order. (1) </vt:lpstr>
      <vt:lpstr>SCM. Sales Order. (1) </vt:lpstr>
      <vt:lpstr>SCM. Sales Order. (2)</vt:lpstr>
      <vt:lpstr>SCM. Sales Order. (2)</vt:lpstr>
      <vt:lpstr>SCM. Transfer Order. (3) </vt:lpstr>
      <vt:lpstr>SCM. Transfer Order. (3) </vt:lpstr>
      <vt:lpstr>Procurement. Purchase Requisitions. (4) </vt:lpstr>
      <vt:lpstr>Procurement. Purchase Requisitions. (4) </vt:lpstr>
      <vt:lpstr>Procurement. Purchase Requisitions. (4) </vt:lpstr>
      <vt:lpstr>Receivables. Invoices. (5) </vt:lpstr>
      <vt:lpstr>Receivables. Invoices. (5) </vt:lpstr>
      <vt:lpstr>Procurement. Suppliers. (6) </vt:lpstr>
      <vt:lpstr>Procurement. Suppliers. (6) </vt:lpstr>
      <vt:lpstr>Procurement. Suppliers. (6) </vt:lpstr>
      <vt:lpstr>SCM. Work orders. (7) </vt:lpstr>
      <vt:lpstr>SCM. Work orders. (7) </vt:lpstr>
      <vt:lpstr>SCM. Work orders. (7) </vt:lpstr>
      <vt:lpstr>Redwood Custom pages to scan a EAN13 barcode with mobile or PWA device. (8) </vt:lpstr>
      <vt:lpstr>Sales Order. ADF Classic page. Run OIC integration from button. (9) </vt:lpstr>
      <vt:lpstr>HCM. Person Results. Basic page to show feasibility to clone standard with our requirements. (10) </vt:lpstr>
      <vt:lpstr>Transactions. Export to csv 10.000+ records. WIP. (11) </vt:lpstr>
      <vt:lpstr>Suppliers. Import and show in Redwood page 500+ UDAs (User defined attributes). (12)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Jesús Montero</dc:creator>
  <cp:lastModifiedBy>Juan Jesús Montero</cp:lastModifiedBy>
  <cp:revision>100</cp:revision>
  <dcterms:created xsi:type="dcterms:W3CDTF">2025-06-27T20:49:44Z</dcterms:created>
  <dcterms:modified xsi:type="dcterms:W3CDTF">2025-08-11T06:32:28Z</dcterms:modified>
</cp:coreProperties>
</file>