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Lucidity Condensed" charset="1" panose="00000600000000000000"/>
      <p:regular r:id="rId25"/>
    </p:embeddedFont>
    <p:embeddedFont>
      <p:font typeface="Gill Sans Medium" charset="1" panose="020B0602020104020203"/>
      <p:regular r:id="rId26"/>
    </p:embeddedFont>
    <p:embeddedFont>
      <p:font typeface="Gill Sans Bold" charset="1" panose="020B0802020104020203"/>
      <p:regular r:id="rId27"/>
    </p:embeddedFont>
    <p:embeddedFont>
      <p:font typeface="Gill Sans Light" charset="1" panose="020B03020201040202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11105409" y="2115439"/>
            <a:ext cx="5817683" cy="6172608"/>
          </a:xfrm>
          <a:custGeom>
            <a:avLst/>
            <a:gdLst/>
            <a:ahLst/>
            <a:cxnLst/>
            <a:rect r="r" b="b" t="t" l="l"/>
            <a:pathLst>
              <a:path h="6172608" w="5817683">
                <a:moveTo>
                  <a:pt x="0" y="0"/>
                </a:moveTo>
                <a:lnTo>
                  <a:pt x="5817683" y="0"/>
                </a:lnTo>
                <a:lnTo>
                  <a:pt x="5817683" y="6172608"/>
                </a:lnTo>
                <a:lnTo>
                  <a:pt x="0" y="6172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4508" y="3413125"/>
            <a:ext cx="9820901" cy="236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spc="414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WEATHER</a:t>
            </a:r>
          </a:p>
          <a:p>
            <a:pPr algn="ctr">
              <a:lnSpc>
                <a:spcPts val="9000"/>
              </a:lnSpc>
            </a:pPr>
            <a:r>
              <a:rPr lang="en-US" sz="9000" spc="414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FORECASTING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4508" y="2159494"/>
            <a:ext cx="982090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GROUP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4508" y="6514606"/>
            <a:ext cx="5131829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MATTHEW BUILES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BRENDAN RYAN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16337" y="6514606"/>
            <a:ext cx="4689072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 TANNER JACKSON JUAN GARCIA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9979452" y="2036870"/>
            <a:ext cx="6297223" cy="6213260"/>
          </a:xfrm>
          <a:custGeom>
            <a:avLst/>
            <a:gdLst/>
            <a:ahLst/>
            <a:cxnLst/>
            <a:rect r="r" b="b" t="t" l="l"/>
            <a:pathLst>
              <a:path h="6213260" w="6297223">
                <a:moveTo>
                  <a:pt x="0" y="0"/>
                </a:moveTo>
                <a:lnTo>
                  <a:pt x="6297223" y="0"/>
                </a:lnTo>
                <a:lnTo>
                  <a:pt x="6297223" y="6213260"/>
                </a:lnTo>
                <a:lnTo>
                  <a:pt x="0" y="6213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88758" y="3440398"/>
            <a:ext cx="6922858" cy="2949015"/>
            <a:chOff x="0" y="0"/>
            <a:chExt cx="9230478" cy="39320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2561609" y="95250"/>
              <a:ext cx="4107259" cy="1123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6000" spc="276">
                  <a:solidFill>
                    <a:srgbClr val="F4C624"/>
                  </a:solidFill>
                  <a:latin typeface="Lucidity Condensed"/>
                  <a:ea typeface="Lucidity Condensed"/>
                  <a:cs typeface="Lucidity Condensed"/>
                  <a:sym typeface="Lucidity Condensed"/>
                </a:rPr>
                <a:t>SUNNY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55520"/>
              <a:ext cx="9230478" cy="2476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Gill Sans Medium"/>
                  <a:ea typeface="Gill Sans Medium"/>
                  <a:cs typeface="Gill Sans Medium"/>
                  <a:sym typeface="Gill Sans Medium"/>
                </a:rPr>
                <a:t>We consider sunny hour to be any hour where the wind speed is below .4.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1100" y="1141359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6030" y="6037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04081" y="1817461"/>
            <a:ext cx="10679837" cy="6652078"/>
          </a:xfrm>
          <a:custGeom>
            <a:avLst/>
            <a:gdLst/>
            <a:ahLst/>
            <a:cxnLst/>
            <a:rect r="r" b="b" t="t" l="l"/>
            <a:pathLst>
              <a:path h="6652078" w="10679837">
                <a:moveTo>
                  <a:pt x="0" y="0"/>
                </a:moveTo>
                <a:lnTo>
                  <a:pt x="10679838" y="0"/>
                </a:lnTo>
                <a:lnTo>
                  <a:pt x="10679838" y="6652078"/>
                </a:lnTo>
                <a:lnTo>
                  <a:pt x="0" y="6652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43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782829" cy="8725755"/>
            <a:chOff x="0" y="0"/>
            <a:chExt cx="10377105" cy="11634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972800"/>
              <a:ext cx="10377105" cy="661540"/>
            </a:xfrm>
            <a:custGeom>
              <a:avLst/>
              <a:gdLst/>
              <a:ahLst/>
              <a:cxnLst/>
              <a:rect r="r" b="b" t="t" l="l"/>
              <a:pathLst>
                <a:path h="661540" w="10377105">
                  <a:moveTo>
                    <a:pt x="0" y="0"/>
                  </a:moveTo>
                  <a:lnTo>
                    <a:pt x="10377105" y="0"/>
                  </a:lnTo>
                  <a:lnTo>
                    <a:pt x="10377105" y="661540"/>
                  </a:lnTo>
                  <a:lnTo>
                    <a:pt x="0" y="661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10377105" cy="10972800"/>
              <a:chOff x="0" y="0"/>
              <a:chExt cx="2049798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49799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049799">
                    <a:moveTo>
                      <a:pt x="0" y="0"/>
                    </a:moveTo>
                    <a:lnTo>
                      <a:pt x="2049799" y="0"/>
                    </a:lnTo>
                    <a:lnTo>
                      <a:pt x="2049799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049798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476471" y="1028700"/>
            <a:ext cx="7782829" cy="8725755"/>
            <a:chOff x="0" y="0"/>
            <a:chExt cx="10377105" cy="116343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0972800"/>
              <a:ext cx="10377105" cy="661540"/>
            </a:xfrm>
            <a:custGeom>
              <a:avLst/>
              <a:gdLst/>
              <a:ahLst/>
              <a:cxnLst/>
              <a:rect r="r" b="b" t="t" l="l"/>
              <a:pathLst>
                <a:path h="661540" w="10377105">
                  <a:moveTo>
                    <a:pt x="0" y="0"/>
                  </a:moveTo>
                  <a:lnTo>
                    <a:pt x="10377105" y="0"/>
                  </a:lnTo>
                  <a:lnTo>
                    <a:pt x="10377105" y="661540"/>
                  </a:lnTo>
                  <a:lnTo>
                    <a:pt x="0" y="661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0377105" cy="10972800"/>
              <a:chOff x="0" y="0"/>
              <a:chExt cx="2049798" cy="216746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49799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2049799">
                    <a:moveTo>
                      <a:pt x="0" y="0"/>
                    </a:moveTo>
                    <a:lnTo>
                      <a:pt x="2049799" y="0"/>
                    </a:lnTo>
                    <a:lnTo>
                      <a:pt x="2049799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049798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9979452" y="2537374"/>
            <a:ext cx="6869526" cy="5212253"/>
          </a:xfrm>
          <a:custGeom>
            <a:avLst/>
            <a:gdLst/>
            <a:ahLst/>
            <a:cxnLst/>
            <a:rect r="r" b="b" t="t" l="l"/>
            <a:pathLst>
              <a:path h="5212253" w="6869526">
                <a:moveTo>
                  <a:pt x="0" y="0"/>
                </a:moveTo>
                <a:lnTo>
                  <a:pt x="6869526" y="0"/>
                </a:lnTo>
                <a:lnTo>
                  <a:pt x="6869526" y="5212252"/>
                </a:lnTo>
                <a:lnTo>
                  <a:pt x="0" y="5212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53865" y="3685429"/>
            <a:ext cx="713249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spc="41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WINDY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3865" y="5067300"/>
            <a:ext cx="7132498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A windy hour is any hour where the wind speed is below .4.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16067" y="7938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46667" y="88333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6030" y="6037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677942" y="1932542"/>
            <a:ext cx="10932116" cy="6421917"/>
          </a:xfrm>
          <a:custGeom>
            <a:avLst/>
            <a:gdLst/>
            <a:ahLst/>
            <a:cxnLst/>
            <a:rect r="r" b="b" t="t" l="l"/>
            <a:pathLst>
              <a:path h="6421917" w="10932116">
                <a:moveTo>
                  <a:pt x="0" y="0"/>
                </a:moveTo>
                <a:lnTo>
                  <a:pt x="10932116" y="0"/>
                </a:lnTo>
                <a:lnTo>
                  <a:pt x="10932116" y="6421916"/>
                </a:lnTo>
                <a:lnTo>
                  <a:pt x="0" y="64219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84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1628" y="1756297"/>
            <a:ext cx="6957029" cy="6774407"/>
          </a:xfrm>
          <a:custGeom>
            <a:avLst/>
            <a:gdLst/>
            <a:ahLst/>
            <a:cxnLst/>
            <a:rect r="r" b="b" t="t" l="l"/>
            <a:pathLst>
              <a:path h="6774407" w="6957029">
                <a:moveTo>
                  <a:pt x="0" y="0"/>
                </a:moveTo>
                <a:lnTo>
                  <a:pt x="6957029" y="0"/>
                </a:lnTo>
                <a:lnTo>
                  <a:pt x="6957029" y="6774406"/>
                </a:lnTo>
                <a:lnTo>
                  <a:pt x="0" y="67744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41" r="0" b="-64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262171" y="3736293"/>
            <a:ext cx="7233066" cy="2402945"/>
            <a:chOff x="0" y="0"/>
            <a:chExt cx="9644088" cy="32039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2094818" y="104775"/>
              <a:ext cx="5454452" cy="1175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6300" spc="289">
                  <a:solidFill>
                    <a:srgbClr val="F4C624"/>
                  </a:solidFill>
                  <a:latin typeface="Lucidity Condensed"/>
                  <a:ea typeface="Lucidity Condensed"/>
                  <a:cs typeface="Lucidity Condensed"/>
                  <a:sym typeface="Lucidity Condensed"/>
                </a:rPr>
                <a:t>STORMY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527527"/>
              <a:ext cx="9644088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Gill Sans Medium"/>
                  <a:ea typeface="Gill Sans Medium"/>
                  <a:cs typeface="Gill Sans Medium"/>
                  <a:sym typeface="Gill Sans Medium"/>
                </a:rPr>
                <a:t>A stormy hour is any hour where the wind speed is above .5.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426030" y="6037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6030" y="6037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78050" y="1924767"/>
            <a:ext cx="10731900" cy="6437465"/>
          </a:xfrm>
          <a:custGeom>
            <a:avLst/>
            <a:gdLst/>
            <a:ahLst/>
            <a:cxnLst/>
            <a:rect r="r" b="b" t="t" l="l"/>
            <a:pathLst>
              <a:path h="6437465" w="10731900">
                <a:moveTo>
                  <a:pt x="0" y="0"/>
                </a:moveTo>
                <a:lnTo>
                  <a:pt x="10731900" y="0"/>
                </a:lnTo>
                <a:lnTo>
                  <a:pt x="10731900" y="6437466"/>
                </a:lnTo>
                <a:lnTo>
                  <a:pt x="0" y="6437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526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1100" y="1141359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6067" y="8714896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5"/>
                </a:lnTo>
                <a:lnTo>
                  <a:pt x="0" y="849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26030" y="6037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41333" y="2902300"/>
            <a:ext cx="8115300" cy="639387"/>
            <a:chOff x="0" y="0"/>
            <a:chExt cx="10820400" cy="852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20400" cy="852516"/>
            </a:xfrm>
            <a:custGeom>
              <a:avLst/>
              <a:gdLst/>
              <a:ahLst/>
              <a:cxnLst/>
              <a:rect r="r" b="b" t="t" l="l"/>
              <a:pathLst>
                <a:path h="852516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852516"/>
                  </a:lnTo>
                  <a:lnTo>
                    <a:pt x="0" y="852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41333" y="1746180"/>
            <a:ext cx="9340251" cy="765594"/>
            <a:chOff x="0" y="0"/>
            <a:chExt cx="12453668" cy="10207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53668" cy="1020792"/>
            </a:xfrm>
            <a:custGeom>
              <a:avLst/>
              <a:gdLst/>
              <a:ahLst/>
              <a:cxnLst/>
              <a:rect r="r" b="b" t="t" l="l"/>
              <a:pathLst>
                <a:path h="1020792" w="12453668">
                  <a:moveTo>
                    <a:pt x="0" y="0"/>
                  </a:moveTo>
                  <a:lnTo>
                    <a:pt x="12453668" y="0"/>
                  </a:lnTo>
                  <a:lnTo>
                    <a:pt x="12453668" y="1020792"/>
                  </a:lnTo>
                  <a:lnTo>
                    <a:pt x="0" y="1020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41333" y="3779812"/>
            <a:ext cx="14205345" cy="546359"/>
            <a:chOff x="0" y="0"/>
            <a:chExt cx="18940460" cy="7284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940460" cy="728479"/>
            </a:xfrm>
            <a:custGeom>
              <a:avLst/>
              <a:gdLst/>
              <a:ahLst/>
              <a:cxnLst/>
              <a:rect r="r" b="b" t="t" l="l"/>
              <a:pathLst>
                <a:path h="728479" w="18940460">
                  <a:moveTo>
                    <a:pt x="0" y="0"/>
                  </a:moveTo>
                  <a:lnTo>
                    <a:pt x="18940460" y="0"/>
                  </a:lnTo>
                  <a:lnTo>
                    <a:pt x="18940460" y="728479"/>
                  </a:lnTo>
                  <a:lnTo>
                    <a:pt x="0" y="728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41333" y="4721014"/>
            <a:ext cx="8115300" cy="1073619"/>
            <a:chOff x="0" y="0"/>
            <a:chExt cx="10820400" cy="14314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20400" cy="1431493"/>
            </a:xfrm>
            <a:custGeom>
              <a:avLst/>
              <a:gdLst/>
              <a:ahLst/>
              <a:cxnLst/>
              <a:rect r="r" b="b" t="t" l="l"/>
              <a:pathLst>
                <a:path h="1431493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431493"/>
                  </a:lnTo>
                  <a:lnTo>
                    <a:pt x="0" y="1431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741827" y="6185158"/>
            <a:ext cx="15396836" cy="1834280"/>
            <a:chOff x="0" y="0"/>
            <a:chExt cx="20529115" cy="24457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529115" cy="2445707"/>
            </a:xfrm>
            <a:custGeom>
              <a:avLst/>
              <a:gdLst/>
              <a:ahLst/>
              <a:cxnLst/>
              <a:rect r="r" b="b" t="t" l="l"/>
              <a:pathLst>
                <a:path h="2445707" w="20529115">
                  <a:moveTo>
                    <a:pt x="0" y="0"/>
                  </a:moveTo>
                  <a:lnTo>
                    <a:pt x="20529115" y="0"/>
                  </a:lnTo>
                  <a:lnTo>
                    <a:pt x="20529115" y="2445707"/>
                  </a:lnTo>
                  <a:lnTo>
                    <a:pt x="0" y="2445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11145609" y="2057196"/>
            <a:ext cx="5817683" cy="6172608"/>
          </a:xfrm>
          <a:custGeom>
            <a:avLst/>
            <a:gdLst/>
            <a:ahLst/>
            <a:cxnLst/>
            <a:rect r="r" b="b" t="t" l="l"/>
            <a:pathLst>
              <a:path h="6172608" w="5817683">
                <a:moveTo>
                  <a:pt x="0" y="0"/>
                </a:moveTo>
                <a:lnTo>
                  <a:pt x="5817683" y="0"/>
                </a:lnTo>
                <a:lnTo>
                  <a:pt x="5817683" y="6172608"/>
                </a:lnTo>
                <a:lnTo>
                  <a:pt x="0" y="6172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297977"/>
            <a:ext cx="9820901" cy="183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7000" spc="322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FUTURE </a:t>
            </a:r>
          </a:p>
          <a:p>
            <a:pPr algn="ctr">
              <a:lnSpc>
                <a:spcPts val="7000"/>
              </a:lnSpc>
            </a:pPr>
            <a:r>
              <a:rPr lang="en-US" sz="7000" spc="322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IMPROVEMENTS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4708" y="3853144"/>
            <a:ext cx="9820901" cy="369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7" indent="-280674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Geospatial Location - </a:t>
            </a:r>
            <a:r>
              <a:rPr lang="en-US" sz="26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Using the modeling of wind speeds at certain coordinates (cities) in order to better model weather in GANopolis.</a:t>
            </a:r>
          </a:p>
          <a:p>
            <a:pPr algn="l" marL="561347" indent="-280674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Exponential regression functions - </a:t>
            </a:r>
            <a:r>
              <a:rPr lang="en-US" sz="26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Using an exponential regression function that better matches the damage rather than using “blocks”.</a:t>
            </a:r>
          </a:p>
          <a:p>
            <a:pPr algn="l" marL="561347" indent="-280674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Predicting damage with ML Model - </a:t>
            </a:r>
            <a:r>
              <a:rPr lang="en-US" sz="2600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Rather than using regression all together, we train an ML model to predict damage based on values other than wind speed. 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347528" y="2125290"/>
            <a:ext cx="9820901" cy="107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spc="368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INSACORP’S INTERESTS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7528" y="4155066"/>
            <a:ext cx="9820901" cy="384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6" indent="-291468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How well do Machine Learning (ML) models perform at surrogate modeling of climate models?</a:t>
            </a:r>
          </a:p>
          <a:p>
            <a:pPr algn="l" marL="582936" indent="-291468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What is the role of insurance pricing models - should they be integrated in the same model as the surrogate model or a separate model in the pipeline?</a:t>
            </a:r>
          </a:p>
          <a:p>
            <a:pPr algn="l" marL="582936" indent="-291468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What price will be robust to catastrophic events</a:t>
            </a:r>
          </a:p>
          <a:p>
            <a:pPr algn="l" marL="582936" indent="-291468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Over what time horizons do ML model representations of surrogate models break down?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569061" y="2598368"/>
            <a:ext cx="5379407" cy="5090264"/>
          </a:xfrm>
          <a:custGeom>
            <a:avLst/>
            <a:gdLst/>
            <a:ahLst/>
            <a:cxnLst/>
            <a:rect r="r" b="b" t="t" l="l"/>
            <a:pathLst>
              <a:path h="5090264" w="5379407">
                <a:moveTo>
                  <a:pt x="0" y="0"/>
                </a:moveTo>
                <a:lnTo>
                  <a:pt x="5379407" y="0"/>
                </a:lnTo>
                <a:lnTo>
                  <a:pt x="5379407" y="5090264"/>
                </a:lnTo>
                <a:lnTo>
                  <a:pt x="0" y="50902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378240" y="4038600"/>
            <a:ext cx="9820901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spc="41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THANK YOU</a:t>
            </a:r>
          </a:p>
          <a:p>
            <a:pPr algn="ctr">
              <a:lnSpc>
                <a:spcPts val="9000"/>
              </a:lnSpc>
            </a:pPr>
            <a:r>
              <a:rPr lang="en-US" sz="9000" spc="41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FOR LISTENING!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785930" y="2270181"/>
            <a:ext cx="5961649" cy="5746638"/>
            <a:chOff x="0" y="0"/>
            <a:chExt cx="7948865" cy="766218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1961031"/>
              <a:ext cx="3565560" cy="2125965"/>
            </a:xfrm>
            <a:custGeom>
              <a:avLst/>
              <a:gdLst/>
              <a:ahLst/>
              <a:cxnLst/>
              <a:rect r="r" b="b" t="t" l="l"/>
              <a:pathLst>
                <a:path h="2125965" w="3565560">
                  <a:moveTo>
                    <a:pt x="0" y="0"/>
                  </a:moveTo>
                  <a:lnTo>
                    <a:pt x="3565560" y="0"/>
                  </a:lnTo>
                  <a:lnTo>
                    <a:pt x="3565560" y="2125965"/>
                  </a:lnTo>
                  <a:lnTo>
                    <a:pt x="0" y="2125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65728" cy="7662185"/>
            </a:xfrm>
            <a:custGeom>
              <a:avLst/>
              <a:gdLst/>
              <a:ahLst/>
              <a:cxnLst/>
              <a:rect r="r" b="b" t="t" l="l"/>
              <a:pathLst>
                <a:path h="7662185" w="7765728">
                  <a:moveTo>
                    <a:pt x="0" y="0"/>
                  </a:moveTo>
                  <a:lnTo>
                    <a:pt x="7765728" y="0"/>
                  </a:lnTo>
                  <a:lnTo>
                    <a:pt x="7765728" y="7662185"/>
                  </a:lnTo>
                  <a:lnTo>
                    <a:pt x="0" y="766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667651" y="4142200"/>
              <a:ext cx="4281214" cy="2552674"/>
            </a:xfrm>
            <a:custGeom>
              <a:avLst/>
              <a:gdLst/>
              <a:ahLst/>
              <a:cxnLst/>
              <a:rect r="r" b="b" t="t" l="l"/>
              <a:pathLst>
                <a:path h="2552674" w="4281214">
                  <a:moveTo>
                    <a:pt x="0" y="0"/>
                  </a:moveTo>
                  <a:lnTo>
                    <a:pt x="4281214" y="0"/>
                  </a:lnTo>
                  <a:lnTo>
                    <a:pt x="4281214" y="2552674"/>
                  </a:lnTo>
                  <a:lnTo>
                    <a:pt x="0" y="2552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1670096" y="4399285"/>
            <a:ext cx="4468562" cy="4350065"/>
            <a:chOff x="0" y="0"/>
            <a:chExt cx="1176905" cy="11456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6905" cy="1145696"/>
            </a:xfrm>
            <a:custGeom>
              <a:avLst/>
              <a:gdLst/>
              <a:ahLst/>
              <a:cxnLst/>
              <a:rect r="r" b="b" t="t" l="l"/>
              <a:pathLst>
                <a:path h="1145696" w="1176905">
                  <a:moveTo>
                    <a:pt x="0" y="0"/>
                  </a:moveTo>
                  <a:lnTo>
                    <a:pt x="1176905" y="0"/>
                  </a:lnTo>
                  <a:lnTo>
                    <a:pt x="1176905" y="1145696"/>
                  </a:lnTo>
                  <a:lnTo>
                    <a:pt x="0" y="1145696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76905" cy="1183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17022" y="4399285"/>
            <a:ext cx="4468562" cy="4350065"/>
            <a:chOff x="0" y="0"/>
            <a:chExt cx="1176905" cy="11456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6905" cy="1145696"/>
            </a:xfrm>
            <a:custGeom>
              <a:avLst/>
              <a:gdLst/>
              <a:ahLst/>
              <a:cxnLst/>
              <a:rect r="r" b="b" t="t" l="l"/>
              <a:pathLst>
                <a:path h="1145696" w="1176905">
                  <a:moveTo>
                    <a:pt x="0" y="0"/>
                  </a:moveTo>
                  <a:lnTo>
                    <a:pt x="1176905" y="0"/>
                  </a:lnTo>
                  <a:lnTo>
                    <a:pt x="1176905" y="1145696"/>
                  </a:lnTo>
                  <a:lnTo>
                    <a:pt x="0" y="1145696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76905" cy="1183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963947" y="4399285"/>
            <a:ext cx="4468562" cy="4350065"/>
            <a:chOff x="0" y="0"/>
            <a:chExt cx="1176905" cy="11456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6905" cy="1145696"/>
            </a:xfrm>
            <a:custGeom>
              <a:avLst/>
              <a:gdLst/>
              <a:ahLst/>
              <a:cxnLst/>
              <a:rect r="r" b="b" t="t" l="l"/>
              <a:pathLst>
                <a:path h="1145696" w="1176905">
                  <a:moveTo>
                    <a:pt x="0" y="0"/>
                  </a:moveTo>
                  <a:lnTo>
                    <a:pt x="1176905" y="0"/>
                  </a:lnTo>
                  <a:lnTo>
                    <a:pt x="1176905" y="1145696"/>
                  </a:lnTo>
                  <a:lnTo>
                    <a:pt x="0" y="1145696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76905" cy="1183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402829" y="4571733"/>
            <a:ext cx="948787" cy="9487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2B6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76910" y="4571733"/>
            <a:ext cx="948787" cy="94878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2B6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750990" y="4571733"/>
            <a:ext cx="948787" cy="94878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2B6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414247" y="8749350"/>
            <a:ext cx="1441243" cy="859341"/>
          </a:xfrm>
          <a:custGeom>
            <a:avLst/>
            <a:gdLst/>
            <a:ahLst/>
            <a:cxnLst/>
            <a:rect r="r" b="b" t="t" l="l"/>
            <a:pathLst>
              <a:path h="859341" w="1441243">
                <a:moveTo>
                  <a:pt x="0" y="0"/>
                </a:moveTo>
                <a:lnTo>
                  <a:pt x="1441244" y="0"/>
                </a:lnTo>
                <a:lnTo>
                  <a:pt x="1441244" y="859342"/>
                </a:lnTo>
                <a:lnTo>
                  <a:pt x="0" y="859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855491" y="1610771"/>
            <a:ext cx="14577018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spc="41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OUR GOALS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55491" y="2999110"/>
            <a:ext cx="1457701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ROADMAP: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60272" y="4592101"/>
            <a:ext cx="63390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734353" y="4592101"/>
            <a:ext cx="63390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908434" y="4592101"/>
            <a:ext cx="63390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64269" y="5996337"/>
            <a:ext cx="3853062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Predict wind speed accurately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38350" y="5996337"/>
            <a:ext cx="3853062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Identify what constitutes high damage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285275" y="5996337"/>
            <a:ext cx="3853062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true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Predict low-risk pricing while maximizing profits 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6432509" y="599029"/>
            <a:ext cx="1441243" cy="859341"/>
          </a:xfrm>
          <a:custGeom>
            <a:avLst/>
            <a:gdLst/>
            <a:ahLst/>
            <a:cxnLst/>
            <a:rect r="r" b="b" t="t" l="l"/>
            <a:pathLst>
              <a:path h="859341" w="1441243">
                <a:moveTo>
                  <a:pt x="0" y="0"/>
                </a:moveTo>
                <a:lnTo>
                  <a:pt x="1441244" y="0"/>
                </a:lnTo>
                <a:lnTo>
                  <a:pt x="1441244" y="859342"/>
                </a:lnTo>
                <a:lnTo>
                  <a:pt x="0" y="859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39911"/>
            <a:ext cx="16230600" cy="10942793"/>
            <a:chOff x="0" y="0"/>
            <a:chExt cx="21640800" cy="145903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949604"/>
              <a:ext cx="21640800" cy="1640787"/>
            </a:xfrm>
            <a:custGeom>
              <a:avLst/>
              <a:gdLst/>
              <a:ahLst/>
              <a:cxnLst/>
              <a:rect r="r" b="b" t="t" l="l"/>
              <a:pathLst>
                <a:path h="1640787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640786"/>
                  </a:lnTo>
                  <a:lnTo>
                    <a:pt x="0" y="1640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465" t="0" r="-9465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3050169"/>
              <a:chOff x="0" y="0"/>
              <a:chExt cx="4274726" cy="25778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577811"/>
              </a:xfrm>
              <a:custGeom>
                <a:avLst/>
                <a:gdLst/>
                <a:ahLst/>
                <a:cxnLst/>
                <a:rect r="r" b="b" t="t" l="l"/>
                <a:pathLst>
                  <a:path h="257781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577811"/>
                    </a:lnTo>
                    <a:lnTo>
                      <a:pt x="0" y="2577811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6159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154864" y="727433"/>
            <a:ext cx="11978272" cy="7381610"/>
          </a:xfrm>
          <a:custGeom>
            <a:avLst/>
            <a:gdLst/>
            <a:ahLst/>
            <a:cxnLst/>
            <a:rect r="r" b="b" t="t" l="l"/>
            <a:pathLst>
              <a:path h="7381610" w="11978272">
                <a:moveTo>
                  <a:pt x="0" y="0"/>
                </a:moveTo>
                <a:lnTo>
                  <a:pt x="11978272" y="0"/>
                </a:lnTo>
                <a:lnTo>
                  <a:pt x="11978272" y="7381610"/>
                </a:lnTo>
                <a:lnTo>
                  <a:pt x="0" y="7381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57659" y="8312428"/>
            <a:ext cx="14572682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b="true" sz="34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FIRST WERE TAKING A LOOK AT OUTLIERS IN THE WINDSPEED DISTRIBUTION TO DECIDE HOW TO PREPROCESS DATA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8307941" y="2238940"/>
            <a:ext cx="8193740" cy="5397650"/>
            <a:chOff x="0" y="0"/>
            <a:chExt cx="10924987" cy="719686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311604" y="104775"/>
              <a:ext cx="6301780" cy="1175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300"/>
                </a:lnSpc>
              </a:pPr>
              <a:r>
                <a:rPr lang="en-US" sz="6300" spc="289">
                  <a:solidFill>
                    <a:srgbClr val="F4C624"/>
                  </a:solidFill>
                  <a:latin typeface="Lucidity Condensed"/>
                  <a:ea typeface="Lucidity Condensed"/>
                  <a:cs typeface="Lucidity Condensed"/>
                  <a:sym typeface="Lucidity Condensed"/>
                </a:rPr>
                <a:t>XGBOOST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19967"/>
              <a:ext cx="10924987" cy="567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Gill Sans Medium"/>
                  <a:ea typeface="Gill Sans Medium"/>
                  <a:cs typeface="Gill Sans Medium"/>
                  <a:sym typeface="Gill Sans Medium"/>
                </a:rPr>
                <a:t>XGBoost was a simple method to acheive accurate wind speed results with an R^2 of over .99. The only problem with this is that the model is better suited for estimating using time-adjacent data rather then predicting future values.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833311" y="2270181"/>
            <a:ext cx="5961649" cy="5746638"/>
            <a:chOff x="0" y="0"/>
            <a:chExt cx="7948865" cy="766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961031"/>
              <a:ext cx="3565560" cy="2125965"/>
            </a:xfrm>
            <a:custGeom>
              <a:avLst/>
              <a:gdLst/>
              <a:ahLst/>
              <a:cxnLst/>
              <a:rect r="r" b="b" t="t" l="l"/>
              <a:pathLst>
                <a:path h="2125965" w="3565560">
                  <a:moveTo>
                    <a:pt x="0" y="0"/>
                  </a:moveTo>
                  <a:lnTo>
                    <a:pt x="3565560" y="0"/>
                  </a:lnTo>
                  <a:lnTo>
                    <a:pt x="3565560" y="2125965"/>
                  </a:lnTo>
                  <a:lnTo>
                    <a:pt x="0" y="2125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765728" cy="7662185"/>
            </a:xfrm>
            <a:custGeom>
              <a:avLst/>
              <a:gdLst/>
              <a:ahLst/>
              <a:cxnLst/>
              <a:rect r="r" b="b" t="t" l="l"/>
              <a:pathLst>
                <a:path h="7662185" w="7765728">
                  <a:moveTo>
                    <a:pt x="0" y="0"/>
                  </a:moveTo>
                  <a:lnTo>
                    <a:pt x="7765728" y="0"/>
                  </a:lnTo>
                  <a:lnTo>
                    <a:pt x="7765728" y="7662185"/>
                  </a:lnTo>
                  <a:lnTo>
                    <a:pt x="0" y="766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667651" y="4142200"/>
              <a:ext cx="4281214" cy="2552674"/>
            </a:xfrm>
            <a:custGeom>
              <a:avLst/>
              <a:gdLst/>
              <a:ahLst/>
              <a:cxnLst/>
              <a:rect r="r" b="b" t="t" l="l"/>
              <a:pathLst>
                <a:path h="2552674" w="4281214">
                  <a:moveTo>
                    <a:pt x="0" y="0"/>
                  </a:moveTo>
                  <a:lnTo>
                    <a:pt x="4281214" y="0"/>
                  </a:lnTo>
                  <a:lnTo>
                    <a:pt x="4281214" y="2552674"/>
                  </a:lnTo>
                  <a:lnTo>
                    <a:pt x="0" y="2552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6546667" y="88333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1805" y="-67317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520588"/>
            <a:ext cx="16230600" cy="4057788"/>
            <a:chOff x="0" y="0"/>
            <a:chExt cx="21640800" cy="54103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03078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4327765"/>
              <a:chOff x="0" y="0"/>
              <a:chExt cx="4274726" cy="8548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854867"/>
              </a:xfrm>
              <a:custGeom>
                <a:avLst/>
                <a:gdLst/>
                <a:ahLst/>
                <a:cxnLst/>
                <a:rect r="r" b="b" t="t" l="l"/>
                <a:pathLst>
                  <a:path h="8548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854867"/>
                    </a:lnTo>
                    <a:lnTo>
                      <a:pt x="0" y="8548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8929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855491" y="3762375"/>
            <a:ext cx="14577018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30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WHAT ARE BETTER SEQUENCE </a:t>
            </a:r>
          </a:p>
          <a:p>
            <a:pPr algn="ctr">
              <a:lnSpc>
                <a:spcPts val="7920"/>
              </a:lnSpc>
            </a:pPr>
            <a:r>
              <a:rPr lang="en-US" sz="6600" spc="30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BASED ALTERNATIVES?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546667" y="60901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1002" y="3095680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9200883"/>
            <a:chOff x="0" y="0"/>
            <a:chExt cx="21640800" cy="12267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088824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167467"/>
              </a:xfrm>
              <a:custGeom>
                <a:avLst/>
                <a:gdLst/>
                <a:ahLst/>
                <a:cxnLst/>
                <a:rect r="r" b="b" t="t" l="l"/>
                <a:pathLst>
                  <a:path h="21674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8400421" y="2270181"/>
            <a:ext cx="8100221" cy="5746638"/>
            <a:chOff x="0" y="0"/>
            <a:chExt cx="10800295" cy="766218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52400"/>
              <a:ext cx="10800295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9000" spc="413">
                  <a:solidFill>
                    <a:srgbClr val="F4C624"/>
                  </a:solidFill>
                  <a:latin typeface="Lucidity Condensed"/>
                  <a:ea typeface="Lucidity Condensed"/>
                  <a:cs typeface="Lucidity Condensed"/>
                  <a:sym typeface="Lucidity Condensed"/>
                </a:rPr>
                <a:t>LSTM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006451"/>
              <a:ext cx="10800295" cy="5655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FFFFFF"/>
                  </a:solidFill>
                  <a:latin typeface="Gill Sans Medium"/>
                  <a:ea typeface="Gill Sans Medium"/>
                  <a:cs typeface="Gill Sans Medium"/>
                  <a:sym typeface="Gill Sans Medium"/>
                </a:rPr>
                <a:t>LSTM is an advanced version of a recurrent neural network with more advanced tuning features that allowed us to better predict windspeed for the next 5 days based on the previous 5 days.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546667" y="88333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6" y="0"/>
                </a:lnTo>
                <a:lnTo>
                  <a:pt x="1425266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833311" y="2270181"/>
            <a:ext cx="5961649" cy="5746638"/>
            <a:chOff x="0" y="0"/>
            <a:chExt cx="7948865" cy="766218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961031"/>
              <a:ext cx="3565560" cy="2125965"/>
            </a:xfrm>
            <a:custGeom>
              <a:avLst/>
              <a:gdLst/>
              <a:ahLst/>
              <a:cxnLst/>
              <a:rect r="r" b="b" t="t" l="l"/>
              <a:pathLst>
                <a:path h="2125965" w="3565560">
                  <a:moveTo>
                    <a:pt x="0" y="0"/>
                  </a:moveTo>
                  <a:lnTo>
                    <a:pt x="3565560" y="0"/>
                  </a:lnTo>
                  <a:lnTo>
                    <a:pt x="3565560" y="2125965"/>
                  </a:lnTo>
                  <a:lnTo>
                    <a:pt x="0" y="2125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65728" cy="7662185"/>
            </a:xfrm>
            <a:custGeom>
              <a:avLst/>
              <a:gdLst/>
              <a:ahLst/>
              <a:cxnLst/>
              <a:rect r="r" b="b" t="t" l="l"/>
              <a:pathLst>
                <a:path h="7662185" w="7765728">
                  <a:moveTo>
                    <a:pt x="0" y="0"/>
                  </a:moveTo>
                  <a:lnTo>
                    <a:pt x="7765728" y="0"/>
                  </a:lnTo>
                  <a:lnTo>
                    <a:pt x="7765728" y="7662185"/>
                  </a:lnTo>
                  <a:lnTo>
                    <a:pt x="0" y="766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667651" y="4142200"/>
              <a:ext cx="4281214" cy="2552674"/>
            </a:xfrm>
            <a:custGeom>
              <a:avLst/>
              <a:gdLst/>
              <a:ahLst/>
              <a:cxnLst/>
              <a:rect r="r" b="b" t="t" l="l"/>
              <a:pathLst>
                <a:path h="2552674" w="4281214">
                  <a:moveTo>
                    <a:pt x="0" y="0"/>
                  </a:moveTo>
                  <a:lnTo>
                    <a:pt x="4281214" y="0"/>
                  </a:lnTo>
                  <a:lnTo>
                    <a:pt x="4281214" y="2552674"/>
                  </a:lnTo>
                  <a:lnTo>
                    <a:pt x="0" y="2552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02840"/>
            <a:ext cx="16230600" cy="10384067"/>
            <a:chOff x="0" y="0"/>
            <a:chExt cx="21640800" cy="13845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2288412"/>
              <a:ext cx="21640800" cy="1557010"/>
            </a:xfrm>
            <a:custGeom>
              <a:avLst/>
              <a:gdLst/>
              <a:ahLst/>
              <a:cxnLst/>
              <a:rect r="r" b="b" t="t" l="l"/>
              <a:pathLst>
                <a:path h="155701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57011"/>
                  </a:lnTo>
                  <a:lnTo>
                    <a:pt x="0" y="1557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429" t="0" r="-6429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0"/>
              <a:ext cx="21640800" cy="12383843"/>
              <a:chOff x="0" y="0"/>
              <a:chExt cx="4274726" cy="244619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274726" cy="2446191"/>
              </a:xfrm>
              <a:custGeom>
                <a:avLst/>
                <a:gdLst/>
                <a:ahLst/>
                <a:cxnLst/>
                <a:rect r="r" b="b" t="t" l="l"/>
                <a:pathLst>
                  <a:path h="2446191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446191"/>
                    </a:lnTo>
                    <a:lnTo>
                      <a:pt x="0" y="2446191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274726" cy="2484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7" id="7"/>
          <p:cNvSpPr/>
          <p:nvPr/>
        </p:nvSpPr>
        <p:spPr>
          <a:xfrm flipH="false" flipV="false" rot="0">
            <a:off x="3305307" y="804211"/>
            <a:ext cx="11677387" cy="7108609"/>
          </a:xfrm>
          <a:custGeom>
            <a:avLst/>
            <a:gdLst/>
            <a:ahLst/>
            <a:cxnLst/>
            <a:rect r="r" b="b" t="t" l="l"/>
            <a:pathLst>
              <a:path h="7108609" w="11677387">
                <a:moveTo>
                  <a:pt x="0" y="0"/>
                </a:moveTo>
                <a:lnTo>
                  <a:pt x="11677386" y="0"/>
                </a:lnTo>
                <a:lnTo>
                  <a:pt x="11677386" y="7108609"/>
                </a:lnTo>
                <a:lnTo>
                  <a:pt x="0" y="7108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79617" y="8155004"/>
            <a:ext cx="1472876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NOW, WE ARE PLOTTING WINDSPEED VS DAMAGE TO FIND A CORRELATION THAT WE CAN USE FOR OUR PRICING.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7045" y="-59351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502840"/>
            <a:ext cx="16230600" cy="10154003"/>
            <a:chOff x="0" y="0"/>
            <a:chExt cx="21640800" cy="135386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016157"/>
              <a:ext cx="21640800" cy="1522514"/>
            </a:xfrm>
            <a:custGeom>
              <a:avLst/>
              <a:gdLst/>
              <a:ahLst/>
              <a:cxnLst/>
              <a:rect r="r" b="b" t="t" l="l"/>
              <a:pathLst>
                <a:path h="1522514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22514"/>
                  </a:lnTo>
                  <a:lnTo>
                    <a:pt x="0" y="1522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179" t="0" r="-5179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12109474"/>
              <a:chOff x="0" y="0"/>
              <a:chExt cx="4274726" cy="239199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2391995"/>
              </a:xfrm>
              <a:custGeom>
                <a:avLst/>
                <a:gdLst/>
                <a:ahLst/>
                <a:cxnLst/>
                <a:rect r="r" b="b" t="t" l="l"/>
                <a:pathLst>
                  <a:path h="2391995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91995"/>
                    </a:lnTo>
                    <a:lnTo>
                      <a:pt x="0" y="2391995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24300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2960319" y="1390228"/>
            <a:ext cx="12367361" cy="6802049"/>
          </a:xfrm>
          <a:custGeom>
            <a:avLst/>
            <a:gdLst/>
            <a:ahLst/>
            <a:cxnLst/>
            <a:rect r="r" b="b" t="t" l="l"/>
            <a:pathLst>
              <a:path h="6802049" w="12367361">
                <a:moveTo>
                  <a:pt x="0" y="0"/>
                </a:moveTo>
                <a:lnTo>
                  <a:pt x="12367362" y="0"/>
                </a:lnTo>
                <a:lnTo>
                  <a:pt x="12367362" y="6802049"/>
                </a:lnTo>
                <a:lnTo>
                  <a:pt x="0" y="68020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79617" y="8451850"/>
            <a:ext cx="1472876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Gill Sans Medium"/>
                <a:ea typeface="Gill Sans Medium"/>
                <a:cs typeface="Gill Sans Medium"/>
                <a:sym typeface="Gill Sans Medium"/>
              </a:rPr>
              <a:t>TESTING ACCURACY COMPARISON GRAPH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1805" y="-673171"/>
            <a:ext cx="24952993" cy="12445305"/>
            <a:chOff x="0" y="0"/>
            <a:chExt cx="33270657" cy="16593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0" y="0"/>
                  </a:moveTo>
                  <a:lnTo>
                    <a:pt x="16635329" y="0"/>
                  </a:lnTo>
                  <a:lnTo>
                    <a:pt x="16635329" y="16593740"/>
                  </a:lnTo>
                  <a:lnTo>
                    <a:pt x="0" y="16593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6635329" y="0"/>
              <a:ext cx="16635329" cy="16593740"/>
            </a:xfrm>
            <a:custGeom>
              <a:avLst/>
              <a:gdLst/>
              <a:ahLst/>
              <a:cxnLst/>
              <a:rect r="r" b="b" t="t" l="l"/>
              <a:pathLst>
                <a:path h="16593740" w="16635329">
                  <a:moveTo>
                    <a:pt x="16635328" y="0"/>
                  </a:moveTo>
                  <a:lnTo>
                    <a:pt x="0" y="0"/>
                  </a:lnTo>
                  <a:lnTo>
                    <a:pt x="0" y="16593740"/>
                  </a:lnTo>
                  <a:lnTo>
                    <a:pt x="16635328" y="16593740"/>
                  </a:lnTo>
                  <a:lnTo>
                    <a:pt x="16635328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520588"/>
            <a:ext cx="16230600" cy="4057788"/>
            <a:chOff x="0" y="0"/>
            <a:chExt cx="21640800" cy="54103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4030783"/>
              <a:ext cx="21640800" cy="1379601"/>
            </a:xfrm>
            <a:custGeom>
              <a:avLst/>
              <a:gdLst/>
              <a:ahLst/>
              <a:cxnLst/>
              <a:rect r="r" b="b" t="t" l="l"/>
              <a:pathLst>
                <a:path h="137960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379601"/>
                  </a:lnTo>
                  <a:lnTo>
                    <a:pt x="0" y="13796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0"/>
              <a:ext cx="21640800" cy="4327765"/>
              <a:chOff x="0" y="0"/>
              <a:chExt cx="4274726" cy="85486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274726" cy="854867"/>
              </a:xfrm>
              <a:custGeom>
                <a:avLst/>
                <a:gdLst/>
                <a:ahLst/>
                <a:cxnLst/>
                <a:rect r="r" b="b" t="t" l="l"/>
                <a:pathLst>
                  <a:path h="854867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854867"/>
                    </a:lnTo>
                    <a:lnTo>
                      <a:pt x="0" y="854867"/>
                    </a:lnTo>
                    <a:close/>
                  </a:path>
                </a:pathLst>
              </a:custGeom>
              <a:solidFill>
                <a:srgbClr val="052B6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274726" cy="8929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855491" y="4438650"/>
            <a:ext cx="14577018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413">
                <a:solidFill>
                  <a:srgbClr val="F4C624"/>
                </a:solidFill>
                <a:latin typeface="Lucidity Condensed"/>
                <a:ea typeface="Lucidity Condensed"/>
                <a:cs typeface="Lucidity Condensed"/>
                <a:sym typeface="Lucidity Condensed"/>
              </a:rPr>
              <a:t>OUR PRICING MODEL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30224" y="6090192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32509" y="3095680"/>
            <a:ext cx="1425267" cy="849815"/>
          </a:xfrm>
          <a:custGeom>
            <a:avLst/>
            <a:gdLst/>
            <a:ahLst/>
            <a:cxnLst/>
            <a:rect r="r" b="b" t="t" l="l"/>
            <a:pathLst>
              <a:path h="849815" w="1425267">
                <a:moveTo>
                  <a:pt x="0" y="0"/>
                </a:moveTo>
                <a:lnTo>
                  <a:pt x="1425267" y="0"/>
                </a:lnTo>
                <a:lnTo>
                  <a:pt x="1425267" y="849816"/>
                </a:lnTo>
                <a:lnTo>
                  <a:pt x="0" y="849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DAGhKm2UKe4</dc:identifier>
  <dcterms:modified xsi:type="dcterms:W3CDTF">2011-08-01T06:04:30Z</dcterms:modified>
  <cp:revision>1</cp:revision>
  <dc:title>Weather</dc:title>
</cp:coreProperties>
</file>