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1" r:id="rId19"/>
    <p:sldId id="272" r:id="rId20"/>
    <p:sldId id="277" r:id="rId21"/>
    <p:sldId id="276" r:id="rId22"/>
    <p:sldId id="278" r:id="rId23"/>
    <p:sldId id="270" r:id="rId24"/>
    <p:sldId id="279" r:id="rId2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740" y="587869"/>
            <a:ext cx="14260619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5645" y="4664779"/>
            <a:ext cx="15853410" cy="504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futureperfect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conditiona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imperfect-subjunctive-ii-basic-quiz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db9751a1-9f61-471e-a3f9-89824777ba71" TargetMode="External"/><Relationship Id="rId2" Type="http://schemas.openxmlformats.org/officeDocument/2006/relationships/hyperlink" Target="https://studyspanish.com/grammar/test/futur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75" dirty="0">
                <a:latin typeface="Arial Black"/>
                <a:cs typeface="Arial Black"/>
              </a:rPr>
              <a:t>Spanish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175" dirty="0">
                <a:latin typeface="Arial Black"/>
                <a:cs typeface="Arial Black"/>
              </a:rPr>
              <a:t>Reading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3314" y="4836502"/>
            <a:ext cx="8977472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550" spc="500" dirty="0"/>
              <a:t>C</a:t>
            </a:r>
            <a:r>
              <a:rPr sz="10550" spc="315" dirty="0"/>
              <a:t>h</a:t>
            </a:r>
            <a:r>
              <a:rPr sz="10550" spc="50" dirty="0"/>
              <a:t>a</a:t>
            </a:r>
            <a:r>
              <a:rPr sz="10550" spc="345" dirty="0"/>
              <a:t>p</a:t>
            </a:r>
            <a:r>
              <a:rPr sz="10550" spc="145" dirty="0"/>
              <a:t>t</a:t>
            </a:r>
            <a:r>
              <a:rPr sz="10550" spc="155" dirty="0"/>
              <a:t>e</a:t>
            </a:r>
            <a:r>
              <a:rPr sz="10550" spc="210" dirty="0"/>
              <a:t>r</a:t>
            </a:r>
            <a:r>
              <a:rPr sz="10550" spc="-1090" dirty="0"/>
              <a:t> </a:t>
            </a:r>
            <a:r>
              <a:rPr sz="10550" spc="-1320" dirty="0"/>
              <a:t>1</a:t>
            </a:r>
            <a:r>
              <a:rPr lang="en-US" sz="10550" spc="-1320" dirty="0"/>
              <a:t>0  - 1</a:t>
            </a:r>
            <a:r>
              <a:rPr sz="10550" spc="-1320" dirty="0"/>
              <a:t>1</a:t>
            </a:r>
            <a:endParaRPr sz="10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10C71D-A507-9748-B379-68BFB8C281E1}"/>
              </a:ext>
            </a:extLst>
          </p:cNvPr>
          <p:cNvSpPr txBox="1">
            <a:spLocks/>
          </p:cNvSpPr>
          <p:nvPr/>
        </p:nvSpPr>
        <p:spPr>
          <a:xfrm>
            <a:off x="3608488" y="845493"/>
            <a:ext cx="12887325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6900" b="1" kern="0" spc="-30" dirty="0">
                <a:solidFill>
                  <a:prstClr val="black"/>
                </a:solidFill>
                <a:latin typeface="Times New Roman"/>
                <a:cs typeface="Times New Roman"/>
              </a:rPr>
              <a:t>The F</a:t>
            </a:r>
            <a:r>
              <a:rPr lang="en-US" sz="6900" b="1" kern="0" spc="25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lang="en-US" sz="6900" b="1" kern="0" spc="20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6900" b="1" kern="0" spc="114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lang="en-US" sz="6900" b="1" kern="0" spc="-2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US" sz="6900" b="1" kern="0" spc="150" dirty="0">
                <a:solidFill>
                  <a:prstClr val="black"/>
                </a:solidFill>
                <a:latin typeface="Times New Roman"/>
                <a:cs typeface="Times New Roman"/>
              </a:rPr>
              <a:t>e Perfect Tense</a:t>
            </a:r>
            <a:endParaRPr lang="en-US" kern="0" spc="285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000CAAF-AE7E-394F-8F72-74B44441A633}"/>
              </a:ext>
            </a:extLst>
          </p:cNvPr>
          <p:cNvSpPr txBox="1"/>
          <p:nvPr/>
        </p:nvSpPr>
        <p:spPr>
          <a:xfrm>
            <a:off x="1034388" y="3425519"/>
            <a:ext cx="18237862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b="1" spc="45" dirty="0">
                <a:latin typeface="Georgia"/>
                <a:cs typeface="Georgia"/>
              </a:rPr>
              <a:t>Practice: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A9950-C868-D047-BF9B-CFD46E6AFF23}"/>
              </a:ext>
            </a:extLst>
          </p:cNvPr>
          <p:cNvSpPr txBox="1"/>
          <p:nvPr/>
        </p:nvSpPr>
        <p:spPr>
          <a:xfrm>
            <a:off x="3229630" y="6111875"/>
            <a:ext cx="13847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hlinkClick r:id="rId2"/>
              </a:rPr>
              <a:t>https://studyspanish.com/grammar/test/futureperfect</a:t>
            </a:r>
            <a:endParaRPr lang="en-US" sz="4800" dirty="0"/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6548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70" dirty="0">
                <a:latin typeface="Arial"/>
                <a:cs typeface="Arial"/>
              </a:rPr>
              <a:t>P</a:t>
            </a:r>
            <a:r>
              <a:rPr sz="3600" spc="-95" dirty="0">
                <a:latin typeface="Arial"/>
                <a:cs typeface="Arial"/>
              </a:rPr>
              <a:t>r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sen</a:t>
            </a:r>
            <a:r>
              <a:rPr sz="3600" spc="20" dirty="0">
                <a:latin typeface="Arial"/>
                <a:cs typeface="Arial"/>
              </a:rPr>
              <a:t>t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30" dirty="0">
                <a:latin typeface="Arial"/>
                <a:cs typeface="Arial"/>
              </a:rPr>
              <a:t>n</a:t>
            </a:r>
            <a:r>
              <a:rPr sz="3600" spc="70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29" dirty="0">
                <a:latin typeface="Arial"/>
                <a:cs typeface="Arial"/>
              </a:rPr>
              <a:t>P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-50" dirty="0">
                <a:latin typeface="Arial"/>
                <a:cs typeface="Arial"/>
              </a:rPr>
              <a:t>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6174719" cy="2134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conditional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form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expresses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action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depends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another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action</a:t>
            </a:r>
            <a:endParaRPr sz="3600" dirty="0">
              <a:latin typeface="Georgia"/>
              <a:cs typeface="Georgia"/>
            </a:endParaRPr>
          </a:p>
          <a:p>
            <a:pPr marL="913130" marR="5080" lvl="1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90" dirty="0">
                <a:latin typeface="Georgia"/>
                <a:cs typeface="Georgia"/>
              </a:rPr>
              <a:t>Can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express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</a:t>
            </a:r>
            <a:r>
              <a:rPr sz="3600" i="1" dirty="0">
                <a:latin typeface="Georgia"/>
                <a:cs typeface="Georgia"/>
              </a:rPr>
              <a:t> </a:t>
            </a:r>
            <a:r>
              <a:rPr sz="3600" i="1" spc="10" dirty="0">
                <a:latin typeface="Georgia"/>
                <a:cs typeface="Georgia"/>
              </a:rPr>
              <a:t>wish,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70" dirty="0">
                <a:latin typeface="Georgia"/>
                <a:cs typeface="Georgia"/>
              </a:rPr>
              <a:t>an</a:t>
            </a:r>
            <a:r>
              <a:rPr sz="3600" i="1" dirty="0">
                <a:latin typeface="Georgia"/>
                <a:cs typeface="Georgia"/>
              </a:rPr>
              <a:t> </a:t>
            </a:r>
            <a:r>
              <a:rPr sz="3600" i="1" spc="40" dirty="0">
                <a:latin typeface="Georgia"/>
                <a:cs typeface="Georgia"/>
              </a:rPr>
              <a:t>indirect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40" dirty="0">
                <a:latin typeface="Georgia"/>
                <a:cs typeface="Georgia"/>
              </a:rPr>
              <a:t>request,</a:t>
            </a:r>
            <a:r>
              <a:rPr sz="3600" i="1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65" dirty="0">
                <a:latin typeface="Georgia"/>
                <a:cs typeface="Georgia"/>
              </a:rPr>
              <a:t>conjecture,</a:t>
            </a:r>
            <a:r>
              <a:rPr sz="3600" i="1" dirty="0">
                <a:latin typeface="Georgia"/>
                <a:cs typeface="Georgia"/>
              </a:rPr>
              <a:t> </a:t>
            </a:r>
            <a:r>
              <a:rPr sz="3600" i="1" spc="114" dirty="0">
                <a:latin typeface="Georgia"/>
                <a:cs typeface="Georgia"/>
              </a:rPr>
              <a:t>or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 </a:t>
            </a:r>
            <a:r>
              <a:rPr sz="3600" i="1" spc="-855" dirty="0">
                <a:latin typeface="Georgia"/>
                <a:cs typeface="Georgia"/>
              </a:rPr>
              <a:t> </a:t>
            </a:r>
            <a:r>
              <a:rPr sz="3600" i="1" spc="100" dirty="0">
                <a:latin typeface="Georgia"/>
                <a:cs typeface="Georgia"/>
              </a:rPr>
              <a:t>condition</a:t>
            </a:r>
            <a:r>
              <a:rPr sz="3600" i="1" spc="-15" dirty="0">
                <a:latin typeface="Georgia"/>
                <a:cs typeface="Georgia"/>
              </a:rPr>
              <a:t> </a:t>
            </a:r>
            <a:r>
              <a:rPr sz="3600" i="1" spc="90" dirty="0">
                <a:latin typeface="Georgia"/>
                <a:cs typeface="Georgia"/>
              </a:rPr>
              <a:t>contrary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175" dirty="0">
                <a:latin typeface="Georgia"/>
                <a:cs typeface="Georgia"/>
              </a:rPr>
              <a:t>to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lang="en-US" sz="3600" i="1" spc="-10" dirty="0">
                <a:latin typeface="Georgia"/>
                <a:cs typeface="Georgia"/>
              </a:rPr>
              <a:t>a </a:t>
            </a:r>
            <a:r>
              <a:rPr sz="3600" i="1" spc="75" dirty="0">
                <a:latin typeface="Georgia"/>
                <a:cs typeface="Georgia"/>
              </a:rPr>
              <a:t>present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70" dirty="0">
                <a:latin typeface="Georgia"/>
                <a:cs typeface="Georgia"/>
              </a:rPr>
              <a:t>fact</a:t>
            </a:r>
            <a:r>
              <a:rPr sz="3600" spc="70" dirty="0"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9945"/>
              </p:ext>
            </p:extLst>
          </p:nvPr>
        </p:nvGraphicFramePr>
        <p:xfrm>
          <a:off x="2528718" y="5847989"/>
          <a:ext cx="14626590" cy="4525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5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Me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gustaría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ir.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0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like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go.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0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¿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Tendría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bondad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prestarme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lápiz?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0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(kindly)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lend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me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pencil?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0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¿</a:t>
                      </a:r>
                      <a:r>
                        <a:rPr sz="2600" spc="-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Sería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Juan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que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llamó?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0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wonder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was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John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called.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0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141">
                <a:tc>
                  <a:txBody>
                    <a:bodyPr/>
                    <a:lstStyle/>
                    <a:p>
                      <a:pPr marL="980440" marR="95250" indent="-877569">
                        <a:lnSpc>
                          <a:spcPct val="111000"/>
                        </a:lnSpc>
                        <a:spcBef>
                          <a:spcPts val="610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Si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los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vascos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 err="1">
                          <a:latin typeface="Microsoft Sans Serif"/>
                          <a:cs typeface="Microsoft Sans Serif"/>
                        </a:rPr>
                        <a:t>estuvier</a:t>
                      </a:r>
                      <a:r>
                        <a:rPr lang="en-US" sz="2600" spc="95" dirty="0" err="1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95" dirty="0" err="1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 err="1">
                          <a:latin typeface="Microsoft Sans Serif"/>
                          <a:cs typeface="Microsoft Sans Serif"/>
                        </a:rPr>
                        <a:t>atentos</a:t>
                      </a:r>
                      <a:r>
                        <a:rPr lang="en-US" sz="2600" spc="1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llovizna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pudriría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semilla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en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los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graneros.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2005" marR="79375" indent="-715645">
                        <a:lnSpc>
                          <a:spcPct val="111000"/>
                        </a:lnSpc>
                        <a:spcBef>
                          <a:spcPts val="61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Basque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(people)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were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attentive,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rain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rot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seeds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granaries.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70" dirty="0">
                <a:latin typeface="Arial"/>
                <a:cs typeface="Arial"/>
              </a:rPr>
              <a:t>P</a:t>
            </a:r>
            <a:r>
              <a:rPr sz="3600" spc="-95" dirty="0">
                <a:latin typeface="Arial"/>
                <a:cs typeface="Arial"/>
              </a:rPr>
              <a:t>r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sen</a:t>
            </a:r>
            <a:r>
              <a:rPr sz="3600" spc="20" dirty="0">
                <a:latin typeface="Arial"/>
                <a:cs typeface="Arial"/>
              </a:rPr>
              <a:t>t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30" dirty="0">
                <a:latin typeface="Arial"/>
                <a:cs typeface="Arial"/>
              </a:rPr>
              <a:t>n</a:t>
            </a:r>
            <a:r>
              <a:rPr sz="3600" spc="70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29" dirty="0">
                <a:latin typeface="Arial"/>
                <a:cs typeface="Arial"/>
              </a:rPr>
              <a:t>P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-50" dirty="0">
                <a:latin typeface="Arial"/>
                <a:cs typeface="Arial"/>
              </a:rPr>
              <a:t>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76781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conditional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uses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same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(the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in</a:t>
            </a:r>
            <a:r>
              <a:rPr sz="3600" spc="-40" dirty="0">
                <a:latin typeface="Lucida Sans Unicode"/>
                <a:cs typeface="Lucida Sans Unicode"/>
              </a:rPr>
              <a:t>fl</a:t>
            </a:r>
            <a:r>
              <a:rPr sz="3600" spc="-40" dirty="0">
                <a:latin typeface="Georgia"/>
                <a:cs typeface="Georgia"/>
              </a:rPr>
              <a:t>nitive)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70" dirty="0">
                <a:latin typeface="Georgia"/>
                <a:cs typeface="Georgia"/>
              </a:rPr>
              <a:t>-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these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endings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attach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65" dirty="0">
                <a:latin typeface="Georgia"/>
                <a:cs typeface="Georgia"/>
              </a:rPr>
              <a:t>it: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0541" y="5146440"/>
          <a:ext cx="10472419" cy="507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1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yo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-ía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-íamos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-ías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-íais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-ía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-ían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35" dirty="0">
                <a:latin typeface="Arial"/>
                <a:cs typeface="Arial"/>
              </a:rPr>
              <a:t>Ex</a:t>
            </a:r>
            <a:r>
              <a:rPr sz="3600" spc="-35" dirty="0">
                <a:latin typeface="Tahoma"/>
                <a:cs typeface="Tahoma"/>
              </a:rPr>
              <a:t>a</a:t>
            </a:r>
            <a:r>
              <a:rPr sz="3600" spc="-35" dirty="0">
                <a:latin typeface="Arial"/>
                <a:cs typeface="Arial"/>
              </a:rPr>
              <a:t>mples: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4789" y="4141235"/>
          <a:ext cx="9036050" cy="531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hacer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haría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haríamos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harías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haríais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haría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harían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39999" y="4141235"/>
          <a:ext cx="9036050" cy="531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amar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amaría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amaríamos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amarías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amaríais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amaría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amarían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V</a:t>
            </a:r>
            <a:r>
              <a:rPr sz="3600" spc="-5" dirty="0">
                <a:latin typeface="Arial"/>
                <a:cs typeface="Arial"/>
              </a:rPr>
              <a:t>erbs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6069944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40" dirty="0">
                <a:latin typeface="Georgia"/>
                <a:cs typeface="Georgia"/>
              </a:rPr>
              <a:t>Irregular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conditional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same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tense: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0354" y="4664779"/>
          <a:ext cx="15836900" cy="6043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b="1" spc="4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initive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0" marR="432434" indent="-1116330">
                        <a:lnSpc>
                          <a:spcPct val="111000"/>
                        </a:lnSpc>
                        <a:spcBef>
                          <a:spcPts val="44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Conditional/</a:t>
                      </a:r>
                      <a:r>
                        <a:rPr sz="2600" b="1" spc="-5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utu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600" b="1" spc="75" dirty="0">
                          <a:latin typeface="Arial"/>
                          <a:cs typeface="Arial"/>
                        </a:rPr>
                        <a:t>Stem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Conditional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caber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cabr-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cabría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it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haber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habr-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habría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poder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podr-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podría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able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saber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sabr-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sabría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know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querer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querr-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querría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like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V</a:t>
            </a:r>
            <a:r>
              <a:rPr sz="3600" spc="-5" dirty="0">
                <a:latin typeface="Arial"/>
                <a:cs typeface="Arial"/>
              </a:rPr>
              <a:t>erbs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91579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25" dirty="0">
                <a:latin typeface="Georgia"/>
                <a:cs typeface="Georgia"/>
              </a:rPr>
              <a:t>Add</a:t>
            </a:r>
            <a:r>
              <a:rPr sz="3600" spc="-85" dirty="0">
                <a:latin typeface="Georgia"/>
                <a:cs typeface="Georgia"/>
              </a:rPr>
              <a:t> </a:t>
            </a:r>
            <a:r>
              <a:rPr sz="3600" spc="-100" dirty="0">
                <a:latin typeface="Georgia"/>
                <a:cs typeface="Georgia"/>
              </a:rPr>
              <a:t>-</a:t>
            </a:r>
            <a:r>
              <a:rPr sz="3600" b="1" spc="-100" dirty="0">
                <a:latin typeface="Georgia"/>
                <a:cs typeface="Georgia"/>
              </a:rPr>
              <a:t>d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83179" y="4664779"/>
          <a:ext cx="15836900" cy="6043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b="1" spc="4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initive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0" marR="432434" indent="-1116330">
                        <a:lnSpc>
                          <a:spcPct val="111000"/>
                        </a:lnSpc>
                        <a:spcBef>
                          <a:spcPts val="44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Conditional/</a:t>
                      </a:r>
                      <a:r>
                        <a:rPr sz="2600" b="1" spc="-5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utu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600" b="1" spc="75" dirty="0">
                          <a:latin typeface="Arial"/>
                          <a:cs typeface="Arial"/>
                        </a:rPr>
                        <a:t>Stem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Conditional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poner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pondr-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pondría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put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salir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saldr-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saldría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leave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tener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tendr-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tendría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valer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valdr-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valdría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worth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venir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vendr-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vendría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V</a:t>
            </a:r>
            <a:r>
              <a:rPr sz="3600" spc="-5" dirty="0">
                <a:latin typeface="Arial"/>
                <a:cs typeface="Arial"/>
              </a:rPr>
              <a:t>erbs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335280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Font typeface="Georgia"/>
              <a:buChar char="•"/>
              <a:tabLst>
                <a:tab pos="463550" algn="l"/>
                <a:tab pos="927735" algn="l"/>
              </a:tabLst>
            </a:pP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dirty="0">
                <a:latin typeface="Georgia"/>
                <a:cs typeface="Georgia"/>
              </a:rPr>
              <a:t>	</a:t>
            </a:r>
            <a:r>
              <a:rPr sz="3600" spc="125" dirty="0">
                <a:latin typeface="Georgia"/>
                <a:cs typeface="Georgia"/>
              </a:rPr>
              <a:t>a</a:t>
            </a:r>
            <a:r>
              <a:rPr sz="3600" spc="95" dirty="0">
                <a:latin typeface="Georgia"/>
                <a:cs typeface="Georgia"/>
              </a:rPr>
              <a:t>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-20" dirty="0">
                <a:latin typeface="Georgia"/>
                <a:cs typeface="Georgia"/>
              </a:rPr>
              <a:t>c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-215" dirty="0">
                <a:latin typeface="Georgia"/>
                <a:cs typeface="Georgia"/>
              </a:rPr>
              <a:t>—&gt;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-110" dirty="0">
                <a:latin typeface="Georgia"/>
                <a:cs typeface="Georgia"/>
              </a:rPr>
              <a:t>ía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5645" y="4664779"/>
          <a:ext cx="15836900" cy="5037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b="1" spc="4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initive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0" marR="432434" indent="-1116330">
                        <a:lnSpc>
                          <a:spcPct val="111000"/>
                        </a:lnSpc>
                        <a:spcBef>
                          <a:spcPts val="308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Conditional/</a:t>
                      </a:r>
                      <a:r>
                        <a:rPr sz="2600" b="1" spc="-5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utu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600" b="1" spc="75" dirty="0">
                          <a:latin typeface="Arial"/>
                          <a:cs typeface="Arial"/>
                        </a:rPr>
                        <a:t>Stem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91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Conditional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decir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dir-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diría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say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hacer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har-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haría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do,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make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E8E7B0-ED28-0E40-A735-48AED9AAEA92}"/>
              </a:ext>
            </a:extLst>
          </p:cNvPr>
          <p:cNvSpPr txBox="1">
            <a:spLocks/>
          </p:cNvSpPr>
          <p:nvPr/>
        </p:nvSpPr>
        <p:spPr>
          <a:xfrm>
            <a:off x="2921740" y="587869"/>
            <a:ext cx="14260619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155"/>
              </a:spcBef>
            </a:pPr>
            <a:r>
              <a:rPr lang="en-US" sz="6900" b="1" kern="0" spc="37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6900" b="1" kern="0" spc="325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lang="en-US" sz="6900" b="1" kern="0" spc="47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US" sz="6900" b="1" kern="0" spc="-7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6900" b="1" kern="0" spc="36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US" sz="6900" b="1" kern="0" spc="550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6900" b="1" kern="0" spc="28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lang="en-US" sz="6900" b="1" kern="0" spc="330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6900" b="1" kern="0" spc="6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sz="6900" b="1" kern="0" spc="2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6900" b="1" kern="0" spc="13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sz="6900" b="1" kern="0" spc="36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6900" b="1" kern="0" spc="28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lang="en-US" sz="6900" b="1" kern="0" spc="45" dirty="0">
                <a:solidFill>
                  <a:prstClr val="black"/>
                </a:solidFill>
                <a:latin typeface="Times New Roman"/>
                <a:cs typeface="Times New Roman"/>
              </a:rPr>
              <a:t>al</a:t>
            </a:r>
            <a:endParaRPr lang="en-US" sz="3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DDDDEE-4FE7-374D-9146-11ECA8DEB8A3}"/>
              </a:ext>
            </a:extLst>
          </p:cNvPr>
          <p:cNvSpPr txBox="1"/>
          <p:nvPr/>
        </p:nvSpPr>
        <p:spPr>
          <a:xfrm>
            <a:off x="1034388" y="3355950"/>
            <a:ext cx="17955895" cy="5886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b="1" spc="204" dirty="0">
                <a:latin typeface="Georgia"/>
                <a:cs typeface="Georgia"/>
              </a:rPr>
              <a:t>Practice</a:t>
            </a:r>
            <a:r>
              <a:rPr lang="en-US" sz="3600" spc="204" dirty="0">
                <a:latin typeface="Georgia"/>
                <a:cs typeface="Georgia"/>
              </a:rPr>
              <a:t>:</a:t>
            </a:r>
            <a:endParaRPr sz="3600" b="1" dirty="0">
              <a:latin typeface="Georgia"/>
              <a:cs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F59E9-C35B-7442-8883-26B76950238C}"/>
              </a:ext>
            </a:extLst>
          </p:cNvPr>
          <p:cNvSpPr txBox="1"/>
          <p:nvPr/>
        </p:nvSpPr>
        <p:spPr>
          <a:xfrm>
            <a:off x="4461650" y="5339606"/>
            <a:ext cx="1110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https://studyspanish.com/grammar/test/conditional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784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155"/>
              </a:spcBef>
            </a:pPr>
            <a:r>
              <a:rPr spc="50" dirty="0"/>
              <a:t>Hy</a:t>
            </a:r>
            <a:r>
              <a:rPr spc="65" dirty="0"/>
              <a:t>p</a:t>
            </a:r>
            <a:r>
              <a:rPr spc="455" dirty="0"/>
              <a:t>o</a:t>
            </a:r>
            <a:r>
              <a:rPr spc="195" dirty="0"/>
              <a:t>t</a:t>
            </a:r>
            <a:r>
              <a:rPr spc="265" dirty="0"/>
              <a:t>h</a:t>
            </a:r>
            <a:r>
              <a:rPr spc="405" dirty="0"/>
              <a:t>e</a:t>
            </a:r>
            <a:r>
              <a:rPr spc="135" dirty="0"/>
              <a:t>t</a:t>
            </a:r>
            <a:r>
              <a:rPr spc="60" dirty="0"/>
              <a:t>i</a:t>
            </a:r>
            <a:r>
              <a:rPr spc="195" dirty="0"/>
              <a:t>c</a:t>
            </a:r>
            <a:r>
              <a:rPr spc="45" dirty="0"/>
              <a:t>al</a:t>
            </a:r>
            <a:r>
              <a:rPr spc="-710" dirty="0"/>
              <a:t> </a:t>
            </a:r>
            <a:r>
              <a:rPr spc="175" dirty="0"/>
              <a:t>S</a:t>
            </a:r>
            <a:r>
              <a:rPr spc="90" dirty="0"/>
              <a:t>t</a:t>
            </a:r>
            <a:r>
              <a:rPr spc="225" dirty="0"/>
              <a:t>a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295" dirty="0"/>
              <a:t>m</a:t>
            </a:r>
            <a:r>
              <a:rPr spc="440" dirty="0"/>
              <a:t>e</a:t>
            </a:r>
            <a:r>
              <a:rPr spc="285" dirty="0"/>
              <a:t>n</a:t>
            </a:r>
            <a:r>
              <a:rPr spc="190" dirty="0"/>
              <a:t>ts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90" dirty="0">
                <a:latin typeface="Arial"/>
                <a:cs typeface="Arial"/>
              </a:rPr>
              <a:t>Imperfect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Subjunctive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-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Condition</a:t>
            </a:r>
            <a:r>
              <a:rPr sz="3600" spc="25" dirty="0">
                <a:latin typeface="Tahoma"/>
                <a:cs typeface="Tahoma"/>
              </a:rPr>
              <a:t>a</a:t>
            </a:r>
            <a:r>
              <a:rPr sz="3600" spc="25" dirty="0">
                <a:latin typeface="Arial"/>
                <a:cs typeface="Arial"/>
              </a:rPr>
              <a:t>l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Me</a:t>
            </a:r>
            <a:r>
              <a:rPr sz="3600" spc="30" dirty="0">
                <a:latin typeface="Tahoma"/>
                <a:cs typeface="Tahoma"/>
              </a:rPr>
              <a:t>a</a:t>
            </a:r>
            <a:r>
              <a:rPr sz="3600" spc="30" dirty="0">
                <a:latin typeface="Arial"/>
                <a:cs typeface="Arial"/>
              </a:rPr>
              <a:t>nings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60" dirty="0">
                <a:latin typeface="Tahoma"/>
                <a:cs typeface="Tahoma"/>
              </a:rPr>
              <a:t>a</a:t>
            </a:r>
            <a:r>
              <a:rPr sz="3600" spc="60" dirty="0">
                <a:latin typeface="Arial"/>
                <a:cs typeface="Arial"/>
              </a:rPr>
              <a:t>nd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Polite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-15" dirty="0">
                <a:latin typeface="Arial"/>
                <a:cs typeface="Arial"/>
              </a:rPr>
              <a:t>Request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6492219" cy="1558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imperfect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subjunctive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express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meaning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-245" dirty="0">
                <a:latin typeface="Arial"/>
                <a:cs typeface="Arial"/>
              </a:rPr>
              <a:t>even</a:t>
            </a:r>
            <a:r>
              <a:rPr sz="3600" i="1" spc="-285" dirty="0">
                <a:latin typeface="Arial"/>
                <a:cs typeface="Arial"/>
              </a:rPr>
              <a:t> </a:t>
            </a:r>
            <a:r>
              <a:rPr sz="3600" i="1" spc="140" dirty="0">
                <a:latin typeface="Arial"/>
                <a:cs typeface="Arial"/>
              </a:rPr>
              <a:t>if</a:t>
            </a:r>
            <a:r>
              <a:rPr sz="3600" i="1" spc="-140" dirty="0">
                <a:latin typeface="Arial"/>
                <a:cs typeface="Arial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140" dirty="0">
                <a:latin typeface="Arial"/>
                <a:cs typeface="Arial"/>
              </a:rPr>
              <a:t>if</a:t>
            </a:r>
            <a:r>
              <a:rPr sz="3600" i="1" spc="-285" dirty="0">
                <a:latin typeface="Arial"/>
                <a:cs typeface="Arial"/>
              </a:rPr>
              <a:t> </a:t>
            </a:r>
            <a:r>
              <a:rPr sz="3600" i="1" spc="-60" dirty="0">
                <a:latin typeface="Arial"/>
                <a:cs typeface="Arial"/>
              </a:rPr>
              <a:t>only</a:t>
            </a:r>
            <a:r>
              <a:rPr sz="3600" spc="-60" dirty="0">
                <a:latin typeface="Georgia"/>
                <a:cs typeface="Georgia"/>
              </a:rPr>
              <a:t>.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80" dirty="0">
                <a:latin typeface="Georgia"/>
                <a:cs typeface="Georgia"/>
              </a:rPr>
              <a:t>Also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polite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requests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81513"/>
              </p:ext>
            </p:extLst>
          </p:nvPr>
        </p:nvGraphicFramePr>
        <p:xfrm>
          <a:off x="2528718" y="5847989"/>
          <a:ext cx="14626590" cy="4754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Si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pudiéramos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mejorar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vida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los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pobres.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only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0" dirty="0"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better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life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poor!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821">
                <a:tc>
                  <a:txBody>
                    <a:bodyPr/>
                    <a:lstStyle/>
                    <a:p>
                      <a:pPr marL="2961005" marR="374650" indent="-2578735">
                        <a:lnSpc>
                          <a:spcPct val="111000"/>
                        </a:lnSpc>
                        <a:spcBef>
                          <a:spcPts val="267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Si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superáramos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con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éxito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los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desafíos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del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porvenir.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9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0535" marR="515620" indent="-1217295">
                        <a:lnSpc>
                          <a:spcPct val="111000"/>
                        </a:lnSpc>
                        <a:spcBef>
                          <a:spcPts val="2675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0" dirty="0"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only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succeed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meeting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challenges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future!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9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¿</a:t>
                      </a:r>
                      <a:r>
                        <a:rPr sz="2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Quisiera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Ud.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hacerme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favor?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75" dirty="0">
                          <a:latin typeface="Microsoft Sans Serif"/>
                          <a:cs typeface="Microsoft Sans Serif"/>
                        </a:rPr>
                        <a:t>do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me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favor?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155"/>
              </a:spcBef>
            </a:pPr>
            <a:r>
              <a:rPr spc="50" dirty="0"/>
              <a:t>Hy</a:t>
            </a:r>
            <a:r>
              <a:rPr spc="65" dirty="0"/>
              <a:t>p</a:t>
            </a:r>
            <a:r>
              <a:rPr spc="455" dirty="0"/>
              <a:t>o</a:t>
            </a:r>
            <a:r>
              <a:rPr spc="195" dirty="0"/>
              <a:t>t</a:t>
            </a:r>
            <a:r>
              <a:rPr spc="265" dirty="0"/>
              <a:t>h</a:t>
            </a:r>
            <a:r>
              <a:rPr spc="405" dirty="0"/>
              <a:t>e</a:t>
            </a:r>
            <a:r>
              <a:rPr spc="135" dirty="0"/>
              <a:t>t</a:t>
            </a:r>
            <a:r>
              <a:rPr spc="60" dirty="0"/>
              <a:t>i</a:t>
            </a:r>
            <a:r>
              <a:rPr spc="195" dirty="0"/>
              <a:t>c</a:t>
            </a:r>
            <a:r>
              <a:rPr spc="45" dirty="0"/>
              <a:t>al</a:t>
            </a:r>
            <a:r>
              <a:rPr spc="-710" dirty="0"/>
              <a:t> </a:t>
            </a:r>
            <a:r>
              <a:rPr spc="175" dirty="0"/>
              <a:t>S</a:t>
            </a:r>
            <a:r>
              <a:rPr spc="90" dirty="0"/>
              <a:t>t</a:t>
            </a:r>
            <a:r>
              <a:rPr spc="225" dirty="0"/>
              <a:t>a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295" dirty="0"/>
              <a:t>m</a:t>
            </a:r>
            <a:r>
              <a:rPr spc="440" dirty="0"/>
              <a:t>e</a:t>
            </a:r>
            <a:r>
              <a:rPr spc="285" dirty="0"/>
              <a:t>n</a:t>
            </a:r>
            <a:r>
              <a:rPr spc="190" dirty="0"/>
              <a:t>ts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90" dirty="0">
                <a:latin typeface="Arial"/>
                <a:cs typeface="Arial"/>
              </a:rPr>
              <a:t>Imperfect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Subjunctive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-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cl</a:t>
            </a:r>
            <a:r>
              <a:rPr sz="3600" spc="-30" dirty="0">
                <a:latin typeface="Tahoma"/>
                <a:cs typeface="Tahoma"/>
              </a:rPr>
              <a:t>a</a:t>
            </a:r>
            <a:r>
              <a:rPr sz="3600" spc="-30" dirty="0">
                <a:latin typeface="Arial"/>
                <a:cs typeface="Arial"/>
              </a:rPr>
              <a:t>uses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with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si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60" dirty="0">
                <a:latin typeface="Tahoma"/>
                <a:cs typeface="Tahoma"/>
              </a:rPr>
              <a:t>a</a:t>
            </a:r>
            <a:r>
              <a:rPr sz="3600" spc="60" dirty="0">
                <a:latin typeface="Arial"/>
                <a:cs typeface="Arial"/>
              </a:rPr>
              <a:t>nd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como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si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614900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imperfect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subjunctive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always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follows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expression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55" dirty="0">
                <a:latin typeface="Georgia"/>
                <a:cs typeface="Georgia"/>
              </a:rPr>
              <a:t>como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145" dirty="0">
                <a:latin typeface="Georgia"/>
                <a:cs typeface="Georgia"/>
              </a:rPr>
              <a:t>si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(as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if)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 </a:t>
            </a:r>
            <a:r>
              <a:rPr sz="3600" spc="95" dirty="0">
                <a:latin typeface="Georgia"/>
                <a:cs typeface="Georgia"/>
              </a:rPr>
              <a:t>appears </a:t>
            </a:r>
            <a:r>
              <a:rPr sz="3600" spc="-35" dirty="0">
                <a:latin typeface="Georgia"/>
                <a:cs typeface="Georgia"/>
              </a:rPr>
              <a:t>in </a:t>
            </a:r>
            <a:r>
              <a:rPr sz="3600" spc="85" dirty="0">
                <a:latin typeface="Georgia"/>
                <a:cs typeface="Georgia"/>
              </a:rPr>
              <a:t>constructions </a:t>
            </a:r>
            <a:r>
              <a:rPr sz="3600" spc="30" dirty="0">
                <a:latin typeface="Georgia"/>
                <a:cs typeface="Georgia"/>
              </a:rPr>
              <a:t>with </a:t>
            </a:r>
            <a:r>
              <a:rPr sz="3600" spc="10" dirty="0">
                <a:latin typeface="Georgia"/>
                <a:cs typeface="Georgia"/>
              </a:rPr>
              <a:t>if </a:t>
            </a:r>
            <a:r>
              <a:rPr sz="3600" spc="-140" dirty="0">
                <a:latin typeface="Georgia"/>
                <a:cs typeface="Georgia"/>
              </a:rPr>
              <a:t>(</a:t>
            </a:r>
            <a:r>
              <a:rPr sz="3600" b="1" spc="-140" dirty="0">
                <a:latin typeface="Georgia"/>
                <a:cs typeface="Georgia"/>
              </a:rPr>
              <a:t>si</a:t>
            </a:r>
            <a:r>
              <a:rPr sz="3600" spc="-140" dirty="0">
                <a:latin typeface="Georgia"/>
                <a:cs typeface="Georgia"/>
              </a:rPr>
              <a:t>) </a:t>
            </a:r>
            <a:r>
              <a:rPr sz="3600" spc="-335" dirty="0">
                <a:latin typeface="Georgia"/>
                <a:cs typeface="Georgia"/>
              </a:rPr>
              <a:t>+ </a:t>
            </a:r>
            <a:r>
              <a:rPr sz="3600" spc="90" dirty="0">
                <a:latin typeface="Georgia"/>
                <a:cs typeface="Georgia"/>
              </a:rPr>
              <a:t>the conditional </a:t>
            </a:r>
            <a:r>
              <a:rPr sz="3600" spc="10" dirty="0">
                <a:latin typeface="Georgia"/>
                <a:cs typeface="Georgia"/>
              </a:rPr>
              <a:t>(which </a:t>
            </a:r>
            <a:r>
              <a:rPr sz="3600" spc="120" dirty="0">
                <a:latin typeface="Georgia"/>
                <a:cs typeface="Georgia"/>
              </a:rPr>
              <a:t>can </a:t>
            </a:r>
            <a:r>
              <a:rPr sz="3600" spc="100" dirty="0">
                <a:latin typeface="Georgia"/>
                <a:cs typeface="Georgia"/>
              </a:rPr>
              <a:t>also </a:t>
            </a:r>
            <a:r>
              <a:rPr sz="3600" spc="160" dirty="0">
                <a:latin typeface="Georgia"/>
                <a:cs typeface="Georgia"/>
              </a:rPr>
              <a:t>be </a:t>
            </a:r>
            <a:r>
              <a:rPr sz="3600" spc="165" dirty="0">
                <a:latin typeface="Georgia"/>
                <a:cs typeface="Georgia"/>
              </a:rPr>
              <a:t> </a:t>
            </a:r>
            <a:r>
              <a:rPr sz="3600" spc="-114" dirty="0">
                <a:latin typeface="Georgia"/>
                <a:cs typeface="Georgia"/>
              </a:rPr>
              <a:t>r</a:t>
            </a:r>
            <a:r>
              <a:rPr sz="3600" spc="80" dirty="0">
                <a:latin typeface="Georgia"/>
                <a:cs typeface="Georgia"/>
              </a:rPr>
              <a:t>e</a:t>
            </a:r>
            <a:r>
              <a:rPr sz="3600" spc="15" dirty="0">
                <a:latin typeface="Georgia"/>
                <a:cs typeface="Georgia"/>
              </a:rPr>
              <a:t>v</a:t>
            </a:r>
            <a:r>
              <a:rPr sz="3600" spc="35" dirty="0">
                <a:latin typeface="Georgia"/>
                <a:cs typeface="Georgia"/>
              </a:rPr>
              <a:t>er</a:t>
            </a:r>
            <a:r>
              <a:rPr sz="3600" spc="50" dirty="0">
                <a:latin typeface="Georgia"/>
                <a:cs typeface="Georgia"/>
              </a:rPr>
              <a:t>s</a:t>
            </a:r>
            <a:r>
              <a:rPr sz="3600" spc="135" dirty="0">
                <a:latin typeface="Georgia"/>
                <a:cs typeface="Georgia"/>
              </a:rPr>
              <a:t>e</a:t>
            </a:r>
            <a:r>
              <a:rPr sz="3600" spc="170" dirty="0">
                <a:latin typeface="Georgia"/>
                <a:cs typeface="Georgia"/>
              </a:rPr>
              <a:t>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</a:t>
            </a:r>
            <a:r>
              <a:rPr sz="3600" spc="300" dirty="0">
                <a:latin typeface="Georgia"/>
                <a:cs typeface="Georgia"/>
              </a:rPr>
              <a:t>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a</a:t>
            </a:r>
            <a:r>
              <a:rPr sz="3600" spc="165" dirty="0">
                <a:latin typeface="Georgia"/>
                <a:cs typeface="Georgia"/>
              </a:rPr>
              <a:t>pp</a:t>
            </a:r>
            <a:r>
              <a:rPr sz="3600" spc="120" dirty="0">
                <a:latin typeface="Georgia"/>
                <a:cs typeface="Georgia"/>
              </a:rPr>
              <a:t>e</a:t>
            </a:r>
            <a:r>
              <a:rPr sz="3600" spc="125" dirty="0">
                <a:latin typeface="Georgia"/>
                <a:cs typeface="Georgia"/>
              </a:rPr>
              <a:t>a</a:t>
            </a:r>
            <a:r>
              <a:rPr sz="3600" spc="-75" dirty="0">
                <a:latin typeface="Georgia"/>
                <a:cs typeface="Georgia"/>
              </a:rPr>
              <a:t>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a</a:t>
            </a:r>
            <a:r>
              <a:rPr sz="3600" spc="55" dirty="0">
                <a:latin typeface="Georgia"/>
                <a:cs typeface="Georgia"/>
              </a:rPr>
              <a:t>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10" dirty="0">
                <a:latin typeface="Georgia"/>
                <a:cs typeface="Georgia"/>
              </a:rPr>
              <a:t>c</a:t>
            </a:r>
            <a:r>
              <a:rPr sz="3600" spc="120" dirty="0">
                <a:latin typeface="Georgia"/>
                <a:cs typeface="Georgia"/>
              </a:rPr>
              <a:t>ond</a:t>
            </a:r>
            <a:r>
              <a:rPr sz="3600" spc="20" dirty="0">
                <a:latin typeface="Georgia"/>
                <a:cs typeface="Georgia"/>
              </a:rPr>
              <a:t>i</a:t>
            </a:r>
            <a:r>
              <a:rPr sz="3600" spc="30" dirty="0">
                <a:latin typeface="Georgia"/>
                <a:cs typeface="Georgia"/>
              </a:rPr>
              <a:t>t</a:t>
            </a:r>
            <a:r>
              <a:rPr sz="3600" spc="-30" dirty="0">
                <a:latin typeface="Georgia"/>
                <a:cs typeface="Georgia"/>
              </a:rPr>
              <a:t>i</a:t>
            </a:r>
            <a:r>
              <a:rPr sz="3600" spc="185" dirty="0">
                <a:latin typeface="Georgia"/>
                <a:cs typeface="Georgia"/>
              </a:rPr>
              <a:t>on</a:t>
            </a:r>
            <a:r>
              <a:rPr sz="3600" spc="70" dirty="0">
                <a:latin typeface="Georgia"/>
                <a:cs typeface="Georgia"/>
              </a:rPr>
              <a:t>a</a:t>
            </a:r>
            <a:r>
              <a:rPr sz="3600" spc="-55" dirty="0">
                <a:latin typeface="Georgia"/>
                <a:cs typeface="Georgia"/>
              </a:rPr>
              <a:t>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35" dirty="0">
                <a:latin typeface="Georgia"/>
                <a:cs typeface="Georgia"/>
              </a:rPr>
              <a:t>+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-145" dirty="0">
                <a:latin typeface="Georgia"/>
                <a:cs typeface="Georgia"/>
              </a:rPr>
              <a:t>si</a:t>
            </a:r>
            <a:r>
              <a:rPr sz="3600" spc="-140" dirty="0">
                <a:latin typeface="Georgia"/>
                <a:cs typeface="Georgia"/>
              </a:rPr>
              <a:t>)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76131"/>
              </p:ext>
            </p:extLst>
          </p:nvPr>
        </p:nvGraphicFramePr>
        <p:xfrm>
          <a:off x="2528718" y="5847989"/>
          <a:ext cx="14626590" cy="475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7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465455" marR="457834" algn="ctr">
                        <a:lnSpc>
                          <a:spcPct val="111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América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Latina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podría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realizar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ningún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cambio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20" dirty="0">
                          <a:latin typeface="Microsoft Sans Serif"/>
                          <a:cs typeface="Microsoft Sans Serif"/>
                        </a:rPr>
                        <a:t>si</a:t>
                      </a:r>
                      <a:r>
                        <a:rPr sz="2600" b="1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creyera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que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hoy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se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conoce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mejor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sí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misma.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81280" marR="73660" algn="ctr">
                        <a:lnSpc>
                          <a:spcPct val="111000"/>
                        </a:lnSpc>
                      </a:pP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Latin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America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 </a:t>
                      </a: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not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be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able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sz="2600" spc="150" dirty="0">
                          <a:latin typeface="Microsoft Sans Serif"/>
                          <a:cs typeface="Microsoft Sans Serif"/>
                        </a:rPr>
                        <a:t>bring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change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did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believe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today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it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knows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itself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better.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marL="2324100" marR="273685" indent="-2043430">
                        <a:lnSpc>
                          <a:spcPct val="111000"/>
                        </a:lnSpc>
                      </a:pP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Nada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cambiaría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Microsoft Sans Serif"/>
                          <a:cs typeface="Microsoft Sans Serif"/>
                        </a:rPr>
                        <a:t>si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estuviera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consciente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su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diversidad.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marL="1685925" marR="839469" indent="-838835">
                        <a:lnSpc>
                          <a:spcPct val="111000"/>
                        </a:lnSpc>
                      </a:pP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Nothing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change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were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not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conscious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its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diversity.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213" y="845493"/>
            <a:ext cx="37477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9847580" cy="4015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5600" spc="-345" dirty="0">
                <a:latin typeface="Lucida Sans Unicode"/>
                <a:cs typeface="Lucida Sans Unicode"/>
              </a:rPr>
              <a:t>F</a:t>
            </a:r>
            <a:r>
              <a:rPr sz="5600" spc="-175" dirty="0">
                <a:latin typeface="Lucida Sans Unicode"/>
                <a:cs typeface="Lucida Sans Unicode"/>
              </a:rPr>
              <a:t>u</a:t>
            </a:r>
            <a:r>
              <a:rPr sz="5600" spc="-245" dirty="0">
                <a:latin typeface="Lucida Sans Unicode"/>
                <a:cs typeface="Lucida Sans Unicode"/>
              </a:rPr>
              <a:t>t</a:t>
            </a:r>
            <a:r>
              <a:rPr sz="5600" spc="-530" dirty="0">
                <a:latin typeface="Lucida Sans Unicode"/>
                <a:cs typeface="Lucida Sans Unicode"/>
              </a:rPr>
              <a:t>u</a:t>
            </a:r>
            <a:r>
              <a:rPr sz="5600" spc="-355" dirty="0">
                <a:latin typeface="Lucida Sans Unicode"/>
                <a:cs typeface="Lucida Sans Unicode"/>
              </a:rPr>
              <a:t>r</a:t>
            </a:r>
            <a:r>
              <a:rPr sz="5600" spc="-345" dirty="0">
                <a:latin typeface="Lucida Sans Unicode"/>
                <a:cs typeface="Lucida Sans Unicode"/>
              </a:rPr>
              <a:t>e</a:t>
            </a:r>
            <a:r>
              <a:rPr sz="5600" spc="-825" dirty="0">
                <a:latin typeface="Lucida Sans Unicode"/>
                <a:cs typeface="Lucida Sans Unicode"/>
              </a:rPr>
              <a:t> </a:t>
            </a:r>
            <a:r>
              <a:rPr sz="5600" spc="-380" dirty="0">
                <a:latin typeface="Lucida Sans Unicode"/>
                <a:cs typeface="Lucida Sans Unicode"/>
              </a:rPr>
              <a:t>a</a:t>
            </a:r>
            <a:r>
              <a:rPr sz="5600" spc="-385" dirty="0">
                <a:latin typeface="Lucida Sans Unicode"/>
                <a:cs typeface="Lucida Sans Unicode"/>
              </a:rPr>
              <a:t>n</a:t>
            </a:r>
            <a:r>
              <a:rPr sz="5600" spc="-180" dirty="0">
                <a:latin typeface="Lucida Sans Unicode"/>
                <a:cs typeface="Lucida Sans Unicode"/>
              </a:rPr>
              <a:t>d</a:t>
            </a:r>
            <a:r>
              <a:rPr sz="5600" spc="-825" dirty="0">
                <a:latin typeface="Lucida Sans Unicode"/>
                <a:cs typeface="Lucida Sans Unicode"/>
              </a:rPr>
              <a:t> </a:t>
            </a:r>
            <a:r>
              <a:rPr sz="5600" spc="-345" dirty="0">
                <a:latin typeface="Lucida Sans Unicode"/>
                <a:cs typeface="Lucida Sans Unicode"/>
              </a:rPr>
              <a:t>F</a:t>
            </a:r>
            <a:r>
              <a:rPr sz="5600" spc="-175" dirty="0">
                <a:latin typeface="Lucida Sans Unicode"/>
                <a:cs typeface="Lucida Sans Unicode"/>
              </a:rPr>
              <a:t>u</a:t>
            </a:r>
            <a:r>
              <a:rPr sz="5600" spc="-245" dirty="0">
                <a:latin typeface="Lucida Sans Unicode"/>
                <a:cs typeface="Lucida Sans Unicode"/>
              </a:rPr>
              <a:t>t</a:t>
            </a:r>
            <a:r>
              <a:rPr sz="5600" spc="-530" dirty="0">
                <a:latin typeface="Lucida Sans Unicode"/>
                <a:cs typeface="Lucida Sans Unicode"/>
              </a:rPr>
              <a:t>u</a:t>
            </a:r>
            <a:r>
              <a:rPr sz="5600" spc="-355" dirty="0">
                <a:latin typeface="Lucida Sans Unicode"/>
                <a:cs typeface="Lucida Sans Unicode"/>
              </a:rPr>
              <a:t>r</a:t>
            </a:r>
            <a:r>
              <a:rPr sz="5600" spc="-345" dirty="0">
                <a:latin typeface="Lucida Sans Unicode"/>
                <a:cs typeface="Lucida Sans Unicode"/>
              </a:rPr>
              <a:t>e</a:t>
            </a:r>
            <a:r>
              <a:rPr sz="5600" spc="-825" dirty="0">
                <a:latin typeface="Lucida Sans Unicode"/>
                <a:cs typeface="Lucida Sans Unicode"/>
              </a:rPr>
              <a:t> </a:t>
            </a:r>
            <a:r>
              <a:rPr sz="5600" spc="-45" dirty="0">
                <a:latin typeface="Lucida Sans Unicode"/>
                <a:cs typeface="Lucida Sans Unicode"/>
              </a:rPr>
              <a:t>P</a:t>
            </a:r>
            <a:r>
              <a:rPr sz="5600" spc="-459" dirty="0">
                <a:latin typeface="Lucida Sans Unicode"/>
                <a:cs typeface="Lucida Sans Unicode"/>
              </a:rPr>
              <a:t>e</a:t>
            </a:r>
            <a:r>
              <a:rPr sz="5600" spc="-300" dirty="0">
                <a:latin typeface="Lucida Sans Unicode"/>
                <a:cs typeface="Lucida Sans Unicode"/>
              </a:rPr>
              <a:t>r</a:t>
            </a:r>
            <a:r>
              <a:rPr sz="5600" spc="-335" dirty="0">
                <a:latin typeface="Lucida Sans Unicode"/>
                <a:cs typeface="Lucida Sans Unicode"/>
              </a:rPr>
              <a:t>f</a:t>
            </a:r>
            <a:r>
              <a:rPr sz="5600" spc="-430" dirty="0">
                <a:latin typeface="Lucida Sans Unicode"/>
                <a:cs typeface="Lucida Sans Unicode"/>
              </a:rPr>
              <a:t>e</a:t>
            </a:r>
            <a:r>
              <a:rPr sz="5600" spc="-320" dirty="0">
                <a:latin typeface="Lucida Sans Unicode"/>
                <a:cs typeface="Lucida Sans Unicode"/>
              </a:rPr>
              <a:t>c</a:t>
            </a:r>
            <a:r>
              <a:rPr sz="5600" spc="-100" dirty="0">
                <a:latin typeface="Lucida Sans Unicode"/>
                <a:cs typeface="Lucida Sans Unicode"/>
              </a:rPr>
              <a:t>t</a:t>
            </a:r>
            <a:r>
              <a:rPr sz="5600" spc="-825" dirty="0">
                <a:latin typeface="Lucida Sans Unicode"/>
                <a:cs typeface="Lucida Sans Unicode"/>
              </a:rPr>
              <a:t> </a:t>
            </a:r>
            <a:r>
              <a:rPr sz="5600" spc="114" dirty="0">
                <a:latin typeface="Lucida Sans Unicode"/>
                <a:cs typeface="Lucida Sans Unicode"/>
              </a:rPr>
              <a:t>T</a:t>
            </a:r>
            <a:r>
              <a:rPr sz="5600" spc="-459" dirty="0">
                <a:latin typeface="Lucida Sans Unicode"/>
                <a:cs typeface="Lucida Sans Unicode"/>
              </a:rPr>
              <a:t>e</a:t>
            </a:r>
            <a:r>
              <a:rPr sz="5600" spc="-415" dirty="0">
                <a:latin typeface="Lucida Sans Unicode"/>
                <a:cs typeface="Lucida Sans Unicode"/>
              </a:rPr>
              <a:t>n</a:t>
            </a:r>
            <a:r>
              <a:rPr sz="5600" spc="-565" dirty="0">
                <a:latin typeface="Lucida Sans Unicode"/>
                <a:cs typeface="Lucida Sans Unicode"/>
              </a:rPr>
              <a:t>s</a:t>
            </a:r>
            <a:r>
              <a:rPr sz="5600" spc="-459" dirty="0">
                <a:latin typeface="Lucida Sans Unicode"/>
                <a:cs typeface="Lucida Sans Unicode"/>
              </a:rPr>
              <a:t>e</a:t>
            </a:r>
            <a:r>
              <a:rPr sz="5600" spc="-360" dirty="0">
                <a:latin typeface="Lucida Sans Unicode"/>
                <a:cs typeface="Lucida Sans Unicode"/>
              </a:rPr>
              <a:t>s  </a:t>
            </a:r>
            <a:r>
              <a:rPr sz="5600" spc="60" dirty="0">
                <a:latin typeface="Lucida Sans Unicode"/>
                <a:cs typeface="Lucida Sans Unicode"/>
              </a:rPr>
              <a:t>T</a:t>
            </a:r>
            <a:r>
              <a:rPr sz="5600" spc="25" dirty="0">
                <a:latin typeface="Lucida Sans Unicode"/>
                <a:cs typeface="Lucida Sans Unicode"/>
              </a:rPr>
              <a:t>h</a:t>
            </a:r>
            <a:r>
              <a:rPr sz="5600" spc="-345" dirty="0">
                <a:latin typeface="Lucida Sans Unicode"/>
                <a:cs typeface="Lucida Sans Unicode"/>
              </a:rPr>
              <a:t>e</a:t>
            </a:r>
            <a:r>
              <a:rPr sz="5600" spc="-825" dirty="0">
                <a:latin typeface="Lucida Sans Unicode"/>
                <a:cs typeface="Lucida Sans Unicode"/>
              </a:rPr>
              <a:t> </a:t>
            </a:r>
            <a:r>
              <a:rPr sz="5600" spc="325" dirty="0">
                <a:latin typeface="Lucida Sans Unicode"/>
                <a:cs typeface="Lucida Sans Unicode"/>
              </a:rPr>
              <a:t>C</a:t>
            </a:r>
            <a:r>
              <a:rPr sz="5600" spc="-225" dirty="0">
                <a:latin typeface="Lucida Sans Unicode"/>
                <a:cs typeface="Lucida Sans Unicode"/>
              </a:rPr>
              <a:t>o</a:t>
            </a:r>
            <a:r>
              <a:rPr sz="5600" spc="-385" dirty="0">
                <a:latin typeface="Lucida Sans Unicode"/>
                <a:cs typeface="Lucida Sans Unicode"/>
              </a:rPr>
              <a:t>n</a:t>
            </a:r>
            <a:r>
              <a:rPr sz="5600" spc="-295" dirty="0">
                <a:latin typeface="Lucida Sans Unicode"/>
                <a:cs typeface="Lucida Sans Unicode"/>
              </a:rPr>
              <a:t>d</a:t>
            </a:r>
            <a:r>
              <a:rPr sz="5600" spc="-320" dirty="0">
                <a:latin typeface="Lucida Sans Unicode"/>
                <a:cs typeface="Lucida Sans Unicode"/>
              </a:rPr>
              <a:t>i</a:t>
            </a:r>
            <a:r>
              <a:rPr sz="5600" spc="-215" dirty="0">
                <a:latin typeface="Lucida Sans Unicode"/>
                <a:cs typeface="Lucida Sans Unicode"/>
              </a:rPr>
              <a:t>t</a:t>
            </a:r>
            <a:r>
              <a:rPr sz="5600" spc="-320" dirty="0">
                <a:latin typeface="Lucida Sans Unicode"/>
                <a:cs typeface="Lucida Sans Unicode"/>
              </a:rPr>
              <a:t>i</a:t>
            </a:r>
            <a:r>
              <a:rPr sz="5600" spc="-225" dirty="0">
                <a:latin typeface="Lucida Sans Unicode"/>
                <a:cs typeface="Lucida Sans Unicode"/>
              </a:rPr>
              <a:t>o</a:t>
            </a:r>
            <a:r>
              <a:rPr sz="5600" spc="-385" dirty="0">
                <a:latin typeface="Lucida Sans Unicode"/>
                <a:cs typeface="Lucida Sans Unicode"/>
              </a:rPr>
              <a:t>n</a:t>
            </a:r>
            <a:r>
              <a:rPr sz="5600" spc="-380" dirty="0">
                <a:latin typeface="Lucida Sans Unicode"/>
                <a:cs typeface="Lucida Sans Unicode"/>
              </a:rPr>
              <a:t>a</a:t>
            </a:r>
            <a:r>
              <a:rPr sz="5600" spc="-175" dirty="0">
                <a:latin typeface="Lucida Sans Unicode"/>
                <a:cs typeface="Lucida Sans Unicode"/>
              </a:rPr>
              <a:t>l</a:t>
            </a:r>
            <a:endParaRPr sz="5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50"/>
              </a:spcBef>
            </a:pPr>
            <a:r>
              <a:rPr sz="5600" spc="-225" dirty="0">
                <a:latin typeface="Lucida Sans Unicode"/>
                <a:cs typeface="Lucida Sans Unicode"/>
              </a:rPr>
              <a:t>H</a:t>
            </a:r>
            <a:r>
              <a:rPr sz="5600" spc="-114" dirty="0">
                <a:latin typeface="Lucida Sans Unicode"/>
                <a:cs typeface="Lucida Sans Unicode"/>
              </a:rPr>
              <a:t>y</a:t>
            </a:r>
            <a:r>
              <a:rPr sz="5600" spc="-305" dirty="0">
                <a:latin typeface="Lucida Sans Unicode"/>
                <a:cs typeface="Lucida Sans Unicode"/>
              </a:rPr>
              <a:t>p</a:t>
            </a:r>
            <a:r>
              <a:rPr sz="5600" spc="-225" dirty="0">
                <a:latin typeface="Lucida Sans Unicode"/>
                <a:cs typeface="Lucida Sans Unicode"/>
              </a:rPr>
              <a:t>o</a:t>
            </a:r>
            <a:r>
              <a:rPr sz="5600" spc="-245" dirty="0">
                <a:latin typeface="Lucida Sans Unicode"/>
                <a:cs typeface="Lucida Sans Unicode"/>
              </a:rPr>
              <a:t>t</a:t>
            </a:r>
            <a:r>
              <a:rPr sz="5600" spc="-395" dirty="0">
                <a:latin typeface="Lucida Sans Unicode"/>
                <a:cs typeface="Lucida Sans Unicode"/>
              </a:rPr>
              <a:t>h</a:t>
            </a:r>
            <a:r>
              <a:rPr sz="5600" spc="-430" dirty="0">
                <a:latin typeface="Lucida Sans Unicode"/>
                <a:cs typeface="Lucida Sans Unicode"/>
              </a:rPr>
              <a:t>e</a:t>
            </a:r>
            <a:r>
              <a:rPr sz="5600" spc="-215" dirty="0">
                <a:latin typeface="Lucida Sans Unicode"/>
                <a:cs typeface="Lucida Sans Unicode"/>
              </a:rPr>
              <a:t>t</a:t>
            </a:r>
            <a:r>
              <a:rPr sz="5600" spc="-320" dirty="0">
                <a:latin typeface="Lucida Sans Unicode"/>
                <a:cs typeface="Lucida Sans Unicode"/>
              </a:rPr>
              <a:t>i</a:t>
            </a:r>
            <a:r>
              <a:rPr sz="5600" spc="-265" dirty="0">
                <a:latin typeface="Lucida Sans Unicode"/>
                <a:cs typeface="Lucida Sans Unicode"/>
              </a:rPr>
              <a:t>c</a:t>
            </a:r>
            <a:r>
              <a:rPr sz="5600" spc="-440" dirty="0">
                <a:latin typeface="Lucida Sans Unicode"/>
                <a:cs typeface="Lucida Sans Unicode"/>
              </a:rPr>
              <a:t>a</a:t>
            </a:r>
            <a:r>
              <a:rPr sz="5600" spc="-114" dirty="0">
                <a:latin typeface="Lucida Sans Unicode"/>
                <a:cs typeface="Lucida Sans Unicode"/>
              </a:rPr>
              <a:t>l</a:t>
            </a:r>
            <a:r>
              <a:rPr sz="5600" spc="-825" dirty="0">
                <a:latin typeface="Lucida Sans Unicode"/>
                <a:cs typeface="Lucida Sans Unicode"/>
              </a:rPr>
              <a:t> </a:t>
            </a:r>
            <a:r>
              <a:rPr sz="5600" spc="15" dirty="0">
                <a:latin typeface="Lucida Sans Unicode"/>
                <a:cs typeface="Lucida Sans Unicode"/>
              </a:rPr>
              <a:t>S</a:t>
            </a:r>
            <a:r>
              <a:rPr sz="5600" spc="-270" dirty="0">
                <a:latin typeface="Lucida Sans Unicode"/>
                <a:cs typeface="Lucida Sans Unicode"/>
              </a:rPr>
              <a:t>t</a:t>
            </a:r>
            <a:r>
              <a:rPr sz="5600" spc="-380" dirty="0">
                <a:latin typeface="Lucida Sans Unicode"/>
                <a:cs typeface="Lucida Sans Unicode"/>
              </a:rPr>
              <a:t>a</a:t>
            </a:r>
            <a:r>
              <a:rPr sz="5600" spc="-305" dirty="0">
                <a:latin typeface="Lucida Sans Unicode"/>
                <a:cs typeface="Lucida Sans Unicode"/>
              </a:rPr>
              <a:t>t</a:t>
            </a:r>
            <a:r>
              <a:rPr sz="5600" spc="-459" dirty="0">
                <a:latin typeface="Lucida Sans Unicode"/>
                <a:cs typeface="Lucida Sans Unicode"/>
              </a:rPr>
              <a:t>e</a:t>
            </a:r>
            <a:r>
              <a:rPr sz="5600" spc="-705" dirty="0">
                <a:latin typeface="Lucida Sans Unicode"/>
                <a:cs typeface="Lucida Sans Unicode"/>
              </a:rPr>
              <a:t>m</a:t>
            </a:r>
            <a:r>
              <a:rPr sz="5600" spc="-459" dirty="0">
                <a:latin typeface="Lucida Sans Unicode"/>
                <a:cs typeface="Lucida Sans Unicode"/>
              </a:rPr>
              <a:t>e</a:t>
            </a:r>
            <a:r>
              <a:rPr sz="5600" spc="-385" dirty="0">
                <a:latin typeface="Lucida Sans Unicode"/>
                <a:cs typeface="Lucida Sans Unicode"/>
              </a:rPr>
              <a:t>n</a:t>
            </a:r>
            <a:r>
              <a:rPr sz="5600" spc="-215" dirty="0">
                <a:latin typeface="Lucida Sans Unicode"/>
                <a:cs typeface="Lucida Sans Unicode"/>
              </a:rPr>
              <a:t>t</a:t>
            </a:r>
            <a:r>
              <a:rPr sz="5600" spc="-480" dirty="0">
                <a:latin typeface="Lucida Sans Unicode"/>
                <a:cs typeface="Lucida Sans Unicode"/>
              </a:rPr>
              <a:t>s</a:t>
            </a:r>
            <a:endParaRPr sz="5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D93E85-48AD-6743-9E83-CCB2E87C1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88851"/>
              </p:ext>
            </p:extLst>
          </p:nvPr>
        </p:nvGraphicFramePr>
        <p:xfrm>
          <a:off x="474980" y="396875"/>
          <a:ext cx="9601200" cy="5918846"/>
        </p:xfrm>
        <a:graphic>
          <a:graphicData uri="http://schemas.openxmlformats.org/drawingml/2006/table">
            <a:tbl>
              <a:tblPr/>
              <a:tblGrid>
                <a:gridCol w="4702628">
                  <a:extLst>
                    <a:ext uri="{9D8B030D-6E8A-4147-A177-3AD203B41FA5}">
                      <a16:colId xmlns:a16="http://schemas.microsoft.com/office/drawing/2014/main" val="511399962"/>
                    </a:ext>
                  </a:extLst>
                </a:gridCol>
                <a:gridCol w="4898572">
                  <a:extLst>
                    <a:ext uri="{9D8B030D-6E8A-4147-A177-3AD203B41FA5}">
                      <a16:colId xmlns:a16="http://schemas.microsoft.com/office/drawing/2014/main" val="1880732190"/>
                    </a:ext>
                  </a:extLst>
                </a:gridCol>
              </a:tblGrid>
              <a:tr h="72040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b="1">
                          <a:effectLst/>
                        </a:rPr>
                        <a:t>Subject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b="1">
                          <a:effectLst/>
                        </a:rPr>
                        <a:t>-A Form Ending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23728"/>
                  </a:ext>
                </a:extLst>
              </a:tr>
              <a:tr h="72040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</a:rPr>
                        <a:t>-a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63171"/>
                  </a:ext>
                </a:extLst>
              </a:tr>
              <a:tr h="72040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err="1">
                          <a:effectLst/>
                        </a:rPr>
                        <a:t>tú</a:t>
                      </a:r>
                      <a:endParaRPr lang="en-US" sz="4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50244"/>
                  </a:ext>
                </a:extLst>
              </a:tr>
              <a:tr h="72040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él, ella, usted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04932"/>
                  </a:ext>
                </a:extLst>
              </a:tr>
              <a:tr h="72040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nosotros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-amos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20331"/>
                  </a:ext>
                </a:extLst>
              </a:tr>
              <a:tr h="72040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vosotros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</a:rPr>
                        <a:t>-ais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85917"/>
                  </a:ext>
                </a:extLst>
              </a:tr>
              <a:tr h="1346846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ellos, ellas, ustedes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</a:rPr>
                        <a:t>-an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4906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6DA1D2-FA89-354F-AD37-3F0B9121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47949"/>
              </p:ext>
            </p:extLst>
          </p:nvPr>
        </p:nvGraphicFramePr>
        <p:xfrm>
          <a:off x="10076180" y="5654675"/>
          <a:ext cx="10027920" cy="5455926"/>
        </p:xfrm>
        <a:graphic>
          <a:graphicData uri="http://schemas.openxmlformats.org/drawingml/2006/table">
            <a:tbl>
              <a:tblPr/>
              <a:tblGrid>
                <a:gridCol w="5013960">
                  <a:extLst>
                    <a:ext uri="{9D8B030D-6E8A-4147-A177-3AD203B41FA5}">
                      <a16:colId xmlns:a16="http://schemas.microsoft.com/office/drawing/2014/main" val="1701993065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3536216396"/>
                    </a:ext>
                  </a:extLst>
                </a:gridCol>
              </a:tblGrid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b="1" dirty="0">
                          <a:effectLst/>
                        </a:rPr>
                        <a:t>Subject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b="1">
                          <a:effectLst/>
                        </a:rPr>
                        <a:t>-SE Form Ending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2918"/>
                  </a:ext>
                </a:extLst>
              </a:tr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34052"/>
                  </a:ext>
                </a:extLst>
              </a:tr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tú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67366"/>
                  </a:ext>
                </a:extLst>
              </a:tr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él, ella, usted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12971"/>
                  </a:ext>
                </a:extLst>
              </a:tr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nosotros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-semos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91091"/>
                  </a:ext>
                </a:extLst>
              </a:tr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vosotros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-seis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954589"/>
                  </a:ext>
                </a:extLst>
              </a:tr>
              <a:tr h="779418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</a:rPr>
                        <a:t>ellos, ellas, ustedes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</a:rPr>
                        <a:t>-</a:t>
                      </a:r>
                      <a:r>
                        <a:rPr lang="en-US" sz="4400" dirty="0" err="1">
                          <a:effectLst/>
                        </a:rPr>
                        <a:t>sen</a:t>
                      </a:r>
                      <a:endParaRPr lang="en-US" sz="4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5195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CE612D-8429-7947-AACE-BA5F71E678D1}"/>
              </a:ext>
            </a:extLst>
          </p:cNvPr>
          <p:cNvSpPr txBox="1"/>
          <p:nvPr/>
        </p:nvSpPr>
        <p:spPr>
          <a:xfrm>
            <a:off x="10365740" y="745455"/>
            <a:ext cx="94488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-conjugate the verb in the </a:t>
            </a:r>
            <a:r>
              <a:rPr lang="en-US" sz="2800" b="1" dirty="0"/>
              <a:t>third</a:t>
            </a:r>
            <a:r>
              <a:rPr lang="en-US" sz="2800" dirty="0"/>
              <a:t> person plural of the </a:t>
            </a:r>
            <a:r>
              <a:rPr lang="en-US" sz="2800" b="1" dirty="0" err="1"/>
              <a:t>preterite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dirty="0"/>
              <a:t>-drop </a:t>
            </a:r>
            <a:r>
              <a:rPr lang="en-US" sz="2800" b="1" dirty="0"/>
              <a:t>–on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-add the corresponding ending</a:t>
            </a:r>
          </a:p>
          <a:p>
            <a:pPr>
              <a:lnSpc>
                <a:spcPct val="150000"/>
              </a:lnSpc>
            </a:pPr>
            <a:r>
              <a:rPr lang="en-US" sz="2800" i="1" dirty="0" err="1"/>
              <a:t>correr</a:t>
            </a:r>
            <a:r>
              <a:rPr lang="en-US" sz="2800" i="1" dirty="0"/>
              <a:t> &gt; </a:t>
            </a:r>
            <a:r>
              <a:rPr lang="en-US" sz="2800" i="1" dirty="0" err="1"/>
              <a:t>corrieron</a:t>
            </a:r>
            <a:r>
              <a:rPr lang="en-US" sz="2800" i="1" dirty="0"/>
              <a:t> &gt; </a:t>
            </a:r>
            <a:r>
              <a:rPr lang="en-US" sz="2800" i="1" dirty="0" err="1"/>
              <a:t>corrier</a:t>
            </a:r>
            <a:r>
              <a:rPr lang="en-US" sz="2800" i="1" dirty="0"/>
              <a:t> &gt; </a:t>
            </a:r>
            <a:r>
              <a:rPr lang="en-US" sz="2800" i="1" dirty="0" err="1"/>
              <a:t>corriera</a:t>
            </a:r>
            <a:r>
              <a:rPr lang="en-US" sz="2800" i="1" dirty="0"/>
              <a:t>/as/a/</a:t>
            </a:r>
            <a:r>
              <a:rPr lang="en-US" sz="2800" i="1" dirty="0" err="1"/>
              <a:t>amos</a:t>
            </a:r>
            <a:r>
              <a:rPr lang="en-US" sz="2800" i="1" dirty="0"/>
              <a:t>/ais/an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C1D0D-C858-FC43-BAD5-4CF83F111A50}"/>
              </a:ext>
            </a:extLst>
          </p:cNvPr>
          <p:cNvSpPr txBox="1"/>
          <p:nvPr/>
        </p:nvSpPr>
        <p:spPr>
          <a:xfrm>
            <a:off x="890270" y="8169275"/>
            <a:ext cx="94488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-conjugate the verb in the </a:t>
            </a:r>
            <a:r>
              <a:rPr lang="en-US" sz="2800" b="1" dirty="0"/>
              <a:t>third</a:t>
            </a:r>
            <a:r>
              <a:rPr lang="en-US" sz="2800" dirty="0"/>
              <a:t> person plural of the </a:t>
            </a:r>
            <a:r>
              <a:rPr lang="en-US" sz="2800" b="1" dirty="0" err="1"/>
              <a:t>preterite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dirty="0"/>
              <a:t>-drop </a:t>
            </a:r>
            <a:r>
              <a:rPr lang="en-US" sz="2800" b="1" dirty="0"/>
              <a:t>–</a:t>
            </a:r>
            <a:r>
              <a:rPr lang="en-US" sz="2800" b="1" dirty="0" err="1"/>
              <a:t>ron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dirty="0"/>
              <a:t>-add the corresponding ending</a:t>
            </a:r>
          </a:p>
          <a:p>
            <a:pPr>
              <a:lnSpc>
                <a:spcPct val="150000"/>
              </a:lnSpc>
            </a:pPr>
            <a:r>
              <a:rPr lang="en-US" sz="2800" i="1" dirty="0" err="1"/>
              <a:t>correr</a:t>
            </a:r>
            <a:r>
              <a:rPr lang="en-US" sz="2800" i="1" dirty="0"/>
              <a:t> &gt; </a:t>
            </a:r>
            <a:r>
              <a:rPr lang="en-US" sz="2800" i="1" dirty="0" err="1"/>
              <a:t>corrieron</a:t>
            </a:r>
            <a:r>
              <a:rPr lang="en-US" sz="2800" i="1" dirty="0"/>
              <a:t> &gt; </a:t>
            </a:r>
            <a:r>
              <a:rPr lang="en-US" sz="2800" i="1" dirty="0" err="1"/>
              <a:t>corrie</a:t>
            </a:r>
            <a:r>
              <a:rPr lang="en-US" sz="2800" i="1" dirty="0"/>
              <a:t> &gt; </a:t>
            </a:r>
            <a:r>
              <a:rPr lang="en-US" sz="2800" i="1" dirty="0" err="1"/>
              <a:t>corriese</a:t>
            </a:r>
            <a:r>
              <a:rPr lang="en-US" sz="2800" i="1" dirty="0"/>
              <a:t>/</a:t>
            </a:r>
            <a:r>
              <a:rPr lang="en-US" sz="2800" i="1" dirty="0" err="1"/>
              <a:t>ses</a:t>
            </a:r>
            <a:r>
              <a:rPr lang="en-US" sz="2800" i="1" dirty="0"/>
              <a:t>/se/</a:t>
            </a:r>
            <a:r>
              <a:rPr lang="en-US" sz="2800" i="1" dirty="0" err="1"/>
              <a:t>semos</a:t>
            </a:r>
            <a:r>
              <a:rPr lang="en-US" sz="2800" i="1" dirty="0"/>
              <a:t>/seis/</a:t>
            </a:r>
            <a:r>
              <a:rPr lang="en-US" sz="2800" i="1" dirty="0" err="1"/>
              <a:t>sen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4850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FB397-3CFC-0C4B-8CCD-9E00EC72769B}"/>
              </a:ext>
            </a:extLst>
          </p:cNvPr>
          <p:cNvSpPr txBox="1"/>
          <p:nvPr/>
        </p:nvSpPr>
        <p:spPr>
          <a:xfrm>
            <a:off x="5090756" y="625475"/>
            <a:ext cx="992258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00" b="1" kern="0" spc="5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Hy</a:t>
            </a:r>
            <a:r>
              <a:rPr lang="en-US" sz="6900" b="1" kern="0" spc="6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p</a:t>
            </a:r>
            <a:r>
              <a:rPr lang="en-US" sz="6900" b="1" kern="0" spc="45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o</a:t>
            </a:r>
            <a:r>
              <a:rPr lang="en-US" sz="6900" b="1" kern="0" spc="19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t</a:t>
            </a:r>
            <a:r>
              <a:rPr lang="en-US" sz="6900" b="1" kern="0" spc="26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h</a:t>
            </a:r>
            <a:r>
              <a:rPr lang="en-US" sz="6900" b="1" kern="0" spc="40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e</a:t>
            </a:r>
            <a:r>
              <a:rPr lang="en-US" sz="6900" b="1" kern="0" spc="13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t</a:t>
            </a:r>
            <a:r>
              <a:rPr lang="en-US" sz="6900" b="1" kern="0" spc="6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i</a:t>
            </a:r>
            <a:r>
              <a:rPr lang="en-US" sz="6900" b="1" kern="0" spc="19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c</a:t>
            </a:r>
            <a:r>
              <a:rPr lang="en-US" sz="6900" b="1" kern="0" spc="4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al</a:t>
            </a:r>
            <a:r>
              <a:rPr lang="en-US" sz="6900" b="1" kern="0" spc="-71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6900" b="1" kern="0" spc="17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S</a:t>
            </a:r>
            <a:r>
              <a:rPr lang="en-US" sz="6900" b="1" kern="0" spc="9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t</a:t>
            </a:r>
            <a:r>
              <a:rPr lang="en-US" sz="6900" b="1" kern="0" spc="22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a</a:t>
            </a:r>
            <a:r>
              <a:rPr lang="en-US" sz="6900" b="1" kern="0" spc="10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t</a:t>
            </a:r>
            <a:r>
              <a:rPr lang="en-US" sz="6900" b="1" kern="0" spc="44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e</a:t>
            </a:r>
            <a:r>
              <a:rPr lang="en-US" sz="6900" b="1" kern="0" spc="29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m</a:t>
            </a:r>
            <a:r>
              <a:rPr lang="en-US" sz="6900" b="1" kern="0" spc="44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e</a:t>
            </a:r>
            <a:r>
              <a:rPr lang="en-US" sz="6900" b="1" kern="0" spc="285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n</a:t>
            </a:r>
            <a:r>
              <a:rPr lang="en-US" sz="6900" b="1" kern="0" spc="19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F05CB-36C0-3F49-B652-7CADB04C4E4C}"/>
              </a:ext>
            </a:extLst>
          </p:cNvPr>
          <p:cNvSpPr txBox="1"/>
          <p:nvPr/>
        </p:nvSpPr>
        <p:spPr>
          <a:xfrm>
            <a:off x="934720" y="3169920"/>
            <a:ext cx="2655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Practice: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7051A-98C6-B840-839B-B018AE3D0939}"/>
              </a:ext>
            </a:extLst>
          </p:cNvPr>
          <p:cNvSpPr txBox="1"/>
          <p:nvPr/>
        </p:nvSpPr>
        <p:spPr>
          <a:xfrm>
            <a:off x="2874381" y="5883275"/>
            <a:ext cx="143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https://studyspanish.com/grammar/test/imperfect-subjunctive-ii-basic-quiz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62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74189-8F0C-8C43-B049-D901CF9034A6}"/>
              </a:ext>
            </a:extLst>
          </p:cNvPr>
          <p:cNvSpPr txBox="1"/>
          <p:nvPr/>
        </p:nvSpPr>
        <p:spPr>
          <a:xfrm>
            <a:off x="2130652" y="625475"/>
            <a:ext cx="15842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kern="0" spc="5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Conditional and Imperfect Subjunctive with Si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C46E9-C812-E74C-BF68-811F7CC2B9E4}"/>
              </a:ext>
            </a:extLst>
          </p:cNvPr>
          <p:cNvSpPr txBox="1"/>
          <p:nvPr/>
        </p:nvSpPr>
        <p:spPr>
          <a:xfrm>
            <a:off x="792480" y="2052320"/>
            <a:ext cx="17660860" cy="730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Examples: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Si </a:t>
            </a:r>
            <a:r>
              <a:rPr lang="en-US" sz="4000" dirty="0" err="1"/>
              <a:t>yo</a:t>
            </a:r>
            <a:r>
              <a:rPr lang="en-US" sz="4000" dirty="0"/>
              <a:t> </a:t>
            </a:r>
            <a:r>
              <a:rPr lang="en-US" sz="4000" i="1" dirty="0" err="1"/>
              <a:t>tuviera</a:t>
            </a:r>
            <a:r>
              <a:rPr lang="en-US" sz="4000" i="1" dirty="0"/>
              <a:t>/</a:t>
            </a:r>
            <a:r>
              <a:rPr lang="en-US" sz="4000" i="1" dirty="0" err="1"/>
              <a:t>tuviese</a:t>
            </a:r>
            <a:r>
              <a:rPr lang="en-US" sz="4000" i="1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tiempo</a:t>
            </a:r>
            <a:r>
              <a:rPr lang="en-US" sz="4000" dirty="0"/>
              <a:t> libre, </a:t>
            </a:r>
            <a:r>
              <a:rPr lang="en-US" sz="4000" i="1" dirty="0" err="1"/>
              <a:t>iría</a:t>
            </a:r>
            <a:r>
              <a:rPr lang="en-US" sz="4000" dirty="0"/>
              <a:t> al </a:t>
            </a:r>
            <a:r>
              <a:rPr lang="en-US" sz="4000" dirty="0" err="1"/>
              <a:t>gimnasio</a:t>
            </a:r>
            <a:r>
              <a:rPr lang="en-US" sz="4000" dirty="0"/>
              <a:t> </a:t>
            </a:r>
            <a:r>
              <a:rPr lang="en-US" sz="4000" dirty="0" err="1"/>
              <a:t>cuatro</a:t>
            </a:r>
            <a:r>
              <a:rPr lang="en-US" sz="4000" dirty="0"/>
              <a:t> </a:t>
            </a:r>
            <a:r>
              <a:rPr lang="en-US" sz="4000" dirty="0" err="1"/>
              <a:t>veces</a:t>
            </a:r>
            <a:r>
              <a:rPr lang="en-US" sz="4000" dirty="0"/>
              <a:t> a la </a:t>
            </a:r>
            <a:r>
              <a:rPr lang="en-US" sz="4000" dirty="0" err="1"/>
              <a:t>semana</a:t>
            </a:r>
            <a:r>
              <a:rPr lang="en-US" sz="4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Si </a:t>
            </a:r>
            <a:r>
              <a:rPr lang="en-US" sz="4000" dirty="0" err="1"/>
              <a:t>tú</a:t>
            </a:r>
            <a:r>
              <a:rPr lang="en-US" sz="4000" dirty="0"/>
              <a:t> </a:t>
            </a:r>
            <a:r>
              <a:rPr lang="en-US" sz="4000" i="1" dirty="0" err="1"/>
              <a:t>fueras</a:t>
            </a:r>
            <a:r>
              <a:rPr lang="en-US" sz="4000" i="1" dirty="0"/>
              <a:t>/</a:t>
            </a:r>
            <a:r>
              <a:rPr lang="en-US" sz="4000" i="1" dirty="0" err="1"/>
              <a:t>fueses</a:t>
            </a:r>
            <a:r>
              <a:rPr lang="en-US" sz="4000" i="1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responsable</a:t>
            </a:r>
            <a:r>
              <a:rPr lang="en-US" sz="4000" dirty="0"/>
              <a:t>, </a:t>
            </a:r>
            <a:r>
              <a:rPr lang="en-US" sz="4000" dirty="0" err="1"/>
              <a:t>él</a:t>
            </a:r>
            <a:r>
              <a:rPr lang="en-US" sz="4000" dirty="0"/>
              <a:t> </a:t>
            </a:r>
            <a:r>
              <a:rPr lang="en-US" sz="4000" i="1" dirty="0" err="1"/>
              <a:t>trabajaría</a:t>
            </a:r>
            <a:r>
              <a:rPr lang="en-US" sz="4000" dirty="0"/>
              <a:t> </a:t>
            </a:r>
            <a:r>
              <a:rPr lang="en-US" sz="4000" dirty="0" err="1"/>
              <a:t>contigo</a:t>
            </a:r>
            <a:r>
              <a:rPr lang="en-US" sz="4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Si no </a:t>
            </a:r>
            <a:r>
              <a:rPr lang="en-US" sz="4000" i="1" dirty="0" err="1"/>
              <a:t>tuviera</a:t>
            </a:r>
            <a:r>
              <a:rPr lang="en-US" sz="4000" i="1" dirty="0"/>
              <a:t>/</a:t>
            </a:r>
            <a:r>
              <a:rPr lang="en-US" sz="4000" i="1" dirty="0" err="1"/>
              <a:t>tuviese</a:t>
            </a:r>
            <a:r>
              <a:rPr lang="en-US" sz="4000" i="1" dirty="0"/>
              <a:t> </a:t>
            </a:r>
            <a:r>
              <a:rPr lang="en-US" sz="4000" dirty="0" err="1"/>
              <a:t>clases</a:t>
            </a:r>
            <a:r>
              <a:rPr lang="en-US" sz="4000" dirty="0"/>
              <a:t> hoy, </a:t>
            </a:r>
            <a:r>
              <a:rPr lang="en-US" sz="4000" i="1" dirty="0" err="1"/>
              <a:t>dormiría</a:t>
            </a:r>
            <a:r>
              <a:rPr lang="en-US" sz="4000" dirty="0"/>
              <a:t> hasta </a:t>
            </a:r>
            <a:r>
              <a:rPr lang="en-US" sz="4000" dirty="0" err="1"/>
              <a:t>tarde</a:t>
            </a:r>
            <a:r>
              <a:rPr lang="en-US" sz="4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Si no </a:t>
            </a:r>
            <a:r>
              <a:rPr lang="en-US" sz="4000" i="1" dirty="0" err="1"/>
              <a:t>estuvieran</a:t>
            </a:r>
            <a:r>
              <a:rPr lang="en-US" sz="4000" i="1" dirty="0"/>
              <a:t>/</a:t>
            </a:r>
            <a:r>
              <a:rPr lang="en-US" sz="4000" i="1" dirty="0" err="1"/>
              <a:t>estuviesen</a:t>
            </a:r>
            <a:r>
              <a:rPr lang="en-US" sz="4000" i="1" dirty="0"/>
              <a:t> </a:t>
            </a:r>
            <a:r>
              <a:rPr lang="en-US" sz="4000" dirty="0" err="1"/>
              <a:t>enfermos</a:t>
            </a:r>
            <a:r>
              <a:rPr lang="en-US" sz="4000" dirty="0"/>
              <a:t>, </a:t>
            </a:r>
            <a:r>
              <a:rPr lang="en-US" sz="4000" dirty="0" err="1"/>
              <a:t>ellos</a:t>
            </a:r>
            <a:r>
              <a:rPr lang="en-US" sz="4000" dirty="0"/>
              <a:t> </a:t>
            </a:r>
            <a:r>
              <a:rPr lang="en-US" sz="4000" i="1" dirty="0" err="1"/>
              <a:t>vendrían</a:t>
            </a:r>
            <a:r>
              <a:rPr lang="en-US" sz="4000" dirty="0"/>
              <a:t> a </a:t>
            </a:r>
            <a:r>
              <a:rPr lang="en-US" sz="4000" dirty="0" err="1"/>
              <a:t>visitarnos</a:t>
            </a:r>
            <a:r>
              <a:rPr lang="en-US" sz="4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4000" dirty="0" err="1"/>
              <a:t>Nosotros</a:t>
            </a:r>
            <a:r>
              <a:rPr lang="en-US" sz="4000" dirty="0"/>
              <a:t> </a:t>
            </a:r>
            <a:r>
              <a:rPr lang="en-US" sz="4000" i="1" dirty="0" err="1"/>
              <a:t>cocinaríamos</a:t>
            </a:r>
            <a:r>
              <a:rPr lang="en-US" sz="4000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seguido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no </a:t>
            </a:r>
            <a:r>
              <a:rPr lang="en-US" sz="4000" i="1" dirty="0" err="1"/>
              <a:t>estuvieramos</a:t>
            </a:r>
            <a:r>
              <a:rPr lang="en-US" sz="4000" i="1" dirty="0"/>
              <a:t>/</a:t>
            </a:r>
            <a:r>
              <a:rPr lang="en-US" sz="4000" i="1" dirty="0" err="1"/>
              <a:t>estuviesemos</a:t>
            </a:r>
            <a:r>
              <a:rPr lang="en-US" sz="4000" i="1" dirty="0"/>
              <a:t> </a:t>
            </a:r>
            <a:r>
              <a:rPr lang="en-US" sz="4000" dirty="0"/>
              <a:t>tan </a:t>
            </a:r>
            <a:r>
              <a:rPr lang="en-US" sz="4000" dirty="0" err="1"/>
              <a:t>ocupados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6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330" dirty="0"/>
              <a:t>d</a:t>
            </a:r>
            <a:r>
              <a:rPr spc="60" dirty="0"/>
              <a:t>i</a:t>
            </a:r>
            <a:r>
              <a:rPr spc="25" dirty="0"/>
              <a:t>t</a:t>
            </a:r>
            <a:r>
              <a:rPr spc="135" dirty="0"/>
              <a:t>i</a:t>
            </a:r>
            <a:r>
              <a:rPr spc="365" dirty="0"/>
              <a:t>o</a:t>
            </a:r>
            <a:r>
              <a:rPr spc="285" dirty="0"/>
              <a:t>n</a:t>
            </a:r>
            <a:r>
              <a:rPr spc="45" dirty="0"/>
              <a:t>al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50" dirty="0">
                <a:latin typeface="Arial"/>
                <a:cs typeface="Arial"/>
              </a:rPr>
              <a:t>P</a:t>
            </a:r>
            <a:r>
              <a:rPr sz="3600" spc="-50" dirty="0">
                <a:latin typeface="Tahoma"/>
                <a:cs typeface="Tahoma"/>
              </a:rPr>
              <a:t>a</a:t>
            </a:r>
            <a:r>
              <a:rPr sz="3600" spc="-50" dirty="0">
                <a:latin typeface="Arial"/>
                <a:cs typeface="Arial"/>
              </a:rPr>
              <a:t>st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95589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conditional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expresses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10" dirty="0">
                <a:latin typeface="Georgia"/>
                <a:cs typeface="Georgia"/>
              </a:rPr>
              <a:t>wish,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40" dirty="0">
                <a:latin typeface="Georgia"/>
                <a:cs typeface="Georgia"/>
              </a:rPr>
              <a:t>request,</a:t>
            </a:r>
            <a:r>
              <a:rPr sz="3600" i="1" dirty="0">
                <a:latin typeface="Georgia"/>
                <a:cs typeface="Georgia"/>
              </a:rPr>
              <a:t> </a:t>
            </a:r>
            <a:r>
              <a:rPr sz="3600" i="1" spc="70" dirty="0">
                <a:latin typeface="Georgia"/>
                <a:cs typeface="Georgia"/>
              </a:rPr>
              <a:t>an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75" dirty="0">
                <a:latin typeface="Georgia"/>
                <a:cs typeface="Georgia"/>
              </a:rPr>
              <a:t>hypothesis,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114" dirty="0">
                <a:latin typeface="Georgia"/>
                <a:cs typeface="Georgia"/>
              </a:rPr>
              <a:t>or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</a:t>
            </a:r>
            <a:r>
              <a:rPr sz="3600" i="1" dirty="0">
                <a:latin typeface="Georgia"/>
                <a:cs typeface="Georgia"/>
              </a:rPr>
              <a:t> </a:t>
            </a:r>
            <a:r>
              <a:rPr sz="3600" i="1" spc="100" dirty="0">
                <a:latin typeface="Georgia"/>
                <a:cs typeface="Georgia"/>
              </a:rPr>
              <a:t>condition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30" dirty="0">
                <a:latin typeface="Georgia"/>
                <a:cs typeface="Georgia"/>
              </a:rPr>
              <a:t>with </a:t>
            </a:r>
            <a:r>
              <a:rPr sz="3600" i="1" spc="-855" dirty="0">
                <a:latin typeface="Georgia"/>
                <a:cs typeface="Georgia"/>
              </a:rPr>
              <a:t> </a:t>
            </a:r>
            <a:r>
              <a:rPr sz="3600" i="1" spc="220" dirty="0">
                <a:latin typeface="Georgia"/>
                <a:cs typeface="Georgia"/>
              </a:rPr>
              <a:t>a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85" dirty="0">
                <a:latin typeface="Georgia"/>
                <a:cs typeface="Georgia"/>
              </a:rPr>
              <a:t>contrary-to-fact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35" dirty="0">
                <a:latin typeface="Georgia"/>
                <a:cs typeface="Georgia"/>
              </a:rPr>
              <a:t>meaning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105" dirty="0">
                <a:latin typeface="Georgia"/>
                <a:cs typeface="Georgia"/>
              </a:rPr>
              <a:t>and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30" dirty="0">
                <a:latin typeface="Georgia"/>
                <a:cs typeface="Georgia"/>
              </a:rPr>
              <a:t>with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i="1" spc="60" dirty="0">
                <a:latin typeface="Georgia"/>
                <a:cs typeface="Georgia"/>
              </a:rPr>
              <a:t>reference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175" dirty="0">
                <a:latin typeface="Georgia"/>
                <a:cs typeface="Georgia"/>
              </a:rPr>
              <a:t>to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120" dirty="0">
                <a:latin typeface="Georgia"/>
                <a:cs typeface="Georgia"/>
              </a:rPr>
              <a:t>past</a:t>
            </a:r>
            <a:r>
              <a:rPr sz="3600" i="1" spc="-10" dirty="0">
                <a:latin typeface="Georgia"/>
                <a:cs typeface="Georgia"/>
              </a:rPr>
              <a:t> </a:t>
            </a:r>
            <a:r>
              <a:rPr sz="3600" i="1" spc="20" dirty="0">
                <a:latin typeface="Georgia"/>
                <a:cs typeface="Georgia"/>
              </a:rPr>
              <a:t>time</a:t>
            </a:r>
            <a:endParaRPr sz="3600" i="1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55" dirty="0">
                <a:latin typeface="Georgia"/>
                <a:cs typeface="Georgia"/>
              </a:rPr>
              <a:t>Formed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conditional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85" dirty="0">
                <a:latin typeface="Georgia"/>
                <a:cs typeface="Georgia"/>
              </a:rPr>
              <a:t>haber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-335" dirty="0">
                <a:latin typeface="Georgia"/>
                <a:cs typeface="Georgia"/>
              </a:rPr>
              <a:t>+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120" dirty="0">
                <a:latin typeface="Georgia"/>
                <a:cs typeface="Georgia"/>
              </a:rPr>
              <a:t>past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45" dirty="0">
                <a:latin typeface="Georgia"/>
                <a:cs typeface="Georgia"/>
              </a:rPr>
              <a:t>participle</a:t>
            </a:r>
            <a:endParaRPr sz="3600" b="1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28718" y="5847989"/>
          <a:ext cx="14626590" cy="4754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habría</a:t>
                      </a:r>
                      <a:r>
                        <a:rPr sz="26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venido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8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habrías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venido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habría</a:t>
                      </a:r>
                      <a:r>
                        <a:rPr sz="2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venido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He,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she,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habríamos</a:t>
                      </a:r>
                      <a:r>
                        <a:rPr sz="26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venido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habríais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venido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habrían</a:t>
                      </a:r>
                      <a:r>
                        <a:rPr sz="2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venido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43DB3-22C3-AD49-9FA6-7D4AAA2B539E}"/>
              </a:ext>
            </a:extLst>
          </p:cNvPr>
          <p:cNvSpPr txBox="1"/>
          <p:nvPr/>
        </p:nvSpPr>
        <p:spPr>
          <a:xfrm>
            <a:off x="1420525" y="625475"/>
            <a:ext cx="172630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kern="0" spc="5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Conditional and the Pluperfect Subjunctive with Si</a:t>
            </a:r>
          </a:p>
          <a:p>
            <a:pPr algn="ctr"/>
            <a:r>
              <a:rPr lang="en-US" sz="6000" b="1" u="sng" kern="0" spc="50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In the past</a:t>
            </a:r>
            <a:endParaRPr lang="en-US" sz="1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65FA8-0205-2744-AB8A-B48759D4FFF4}"/>
              </a:ext>
            </a:extLst>
          </p:cNvPr>
          <p:cNvSpPr txBox="1"/>
          <p:nvPr/>
        </p:nvSpPr>
        <p:spPr>
          <a:xfrm>
            <a:off x="831850" y="2529542"/>
            <a:ext cx="1908937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Examples:</a:t>
            </a:r>
          </a:p>
          <a:p>
            <a:endParaRPr lang="en-US" sz="4000" b="1" dirty="0"/>
          </a:p>
          <a:p>
            <a:r>
              <a:rPr lang="en-US" sz="4000" dirty="0"/>
              <a:t>Si </a:t>
            </a:r>
            <a:r>
              <a:rPr lang="en-US" sz="4000" dirty="0" err="1"/>
              <a:t>yo</a:t>
            </a:r>
            <a:r>
              <a:rPr lang="en-US" sz="4000" dirty="0"/>
              <a:t> </a:t>
            </a:r>
            <a:r>
              <a:rPr lang="en-US" sz="4000" b="1" i="1" dirty="0" err="1"/>
              <a:t>hubiera</a:t>
            </a:r>
            <a:r>
              <a:rPr lang="en-US" sz="4000" b="1" i="1" dirty="0"/>
              <a:t>/</a:t>
            </a:r>
            <a:r>
              <a:rPr lang="en-US" sz="4000" b="1" i="1" dirty="0" err="1"/>
              <a:t>hubiese</a:t>
            </a:r>
            <a:r>
              <a:rPr lang="en-US" sz="4000" b="1" i="1" dirty="0"/>
              <a:t> </a:t>
            </a:r>
            <a:r>
              <a:rPr lang="en-US" sz="4000" b="1" i="1" dirty="0" err="1"/>
              <a:t>tenido</a:t>
            </a:r>
            <a:r>
              <a:rPr lang="en-US" sz="4000" b="1" i="1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tiempo</a:t>
            </a:r>
            <a:r>
              <a:rPr lang="en-US" sz="4000" dirty="0"/>
              <a:t> libre, </a:t>
            </a:r>
            <a:r>
              <a:rPr lang="en-US" sz="4000" b="1" i="1" dirty="0" err="1"/>
              <a:t>habría</a:t>
            </a:r>
            <a:r>
              <a:rPr lang="en-US" sz="4000" b="1" i="1" dirty="0"/>
              <a:t> </a:t>
            </a:r>
            <a:r>
              <a:rPr lang="en-US" sz="4000" b="1" i="1" dirty="0" err="1"/>
              <a:t>ido</a:t>
            </a:r>
            <a:r>
              <a:rPr lang="en-US" sz="4000" b="1" dirty="0"/>
              <a:t> </a:t>
            </a:r>
            <a:r>
              <a:rPr lang="en-US" sz="4000" dirty="0"/>
              <a:t>al </a:t>
            </a:r>
            <a:r>
              <a:rPr lang="en-US" sz="4000" dirty="0" err="1"/>
              <a:t>gimnasio</a:t>
            </a:r>
            <a:r>
              <a:rPr lang="en-US" sz="4000" dirty="0"/>
              <a:t> </a:t>
            </a:r>
            <a:r>
              <a:rPr lang="en-US" sz="4000" dirty="0" err="1"/>
              <a:t>cuatro</a:t>
            </a:r>
            <a:r>
              <a:rPr lang="en-US" sz="4000" dirty="0"/>
              <a:t> </a:t>
            </a:r>
            <a:r>
              <a:rPr lang="en-US" sz="4000" dirty="0" err="1"/>
              <a:t>veces</a:t>
            </a:r>
            <a:r>
              <a:rPr lang="en-US" sz="4000" dirty="0"/>
              <a:t> a la </a:t>
            </a:r>
            <a:r>
              <a:rPr lang="en-US" sz="4000" dirty="0" err="1"/>
              <a:t>semana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Si </a:t>
            </a:r>
            <a:r>
              <a:rPr lang="en-US" sz="4000" dirty="0" err="1"/>
              <a:t>tú</a:t>
            </a:r>
            <a:r>
              <a:rPr lang="en-US" sz="4000" dirty="0"/>
              <a:t> </a:t>
            </a:r>
            <a:r>
              <a:rPr lang="en-US" sz="4000" b="1" i="1" dirty="0" err="1"/>
              <a:t>hubieras</a:t>
            </a:r>
            <a:r>
              <a:rPr lang="en-US" sz="4000" b="1" i="1" dirty="0"/>
              <a:t>/</a:t>
            </a:r>
            <a:r>
              <a:rPr lang="en-US" sz="4000" b="1" i="1" dirty="0" err="1"/>
              <a:t>hubieses</a:t>
            </a:r>
            <a:r>
              <a:rPr lang="en-US" sz="4000" b="1" i="1" dirty="0"/>
              <a:t> </a:t>
            </a:r>
            <a:r>
              <a:rPr lang="en-US" sz="4000" b="1" i="1" dirty="0" err="1"/>
              <a:t>sido</a:t>
            </a:r>
            <a:r>
              <a:rPr lang="en-US" sz="4000" b="1" i="1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responsable</a:t>
            </a:r>
            <a:r>
              <a:rPr lang="en-US" sz="4000" dirty="0"/>
              <a:t>, </a:t>
            </a:r>
            <a:r>
              <a:rPr lang="en-US" sz="4000" dirty="0" err="1"/>
              <a:t>él</a:t>
            </a:r>
            <a:r>
              <a:rPr lang="en-US" sz="4000" dirty="0"/>
              <a:t> </a:t>
            </a:r>
            <a:r>
              <a:rPr lang="en-US" sz="4000" b="1" i="1" dirty="0" err="1"/>
              <a:t>habría</a:t>
            </a:r>
            <a:r>
              <a:rPr lang="en-US" sz="4000" b="1" i="1" dirty="0"/>
              <a:t> </a:t>
            </a:r>
            <a:r>
              <a:rPr lang="en-US" sz="4000" b="1" i="1" dirty="0" err="1"/>
              <a:t>trabajado</a:t>
            </a:r>
            <a:r>
              <a:rPr lang="en-US" sz="4000" b="1" dirty="0"/>
              <a:t> </a:t>
            </a:r>
            <a:r>
              <a:rPr lang="en-US" sz="4000" dirty="0" err="1"/>
              <a:t>contigo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Si no </a:t>
            </a:r>
            <a:r>
              <a:rPr lang="en-US" sz="4000" b="1" i="1" dirty="0" err="1"/>
              <a:t>hubiera</a:t>
            </a:r>
            <a:r>
              <a:rPr lang="en-US" sz="4000" b="1" i="1" dirty="0"/>
              <a:t>/</a:t>
            </a:r>
            <a:r>
              <a:rPr lang="en-US" sz="4000" b="1" i="1" dirty="0" err="1"/>
              <a:t>hubiese</a:t>
            </a:r>
            <a:r>
              <a:rPr lang="en-US" sz="4000" b="1" i="1" dirty="0"/>
              <a:t> </a:t>
            </a:r>
            <a:r>
              <a:rPr lang="en-US" sz="4000" b="1" i="1" dirty="0" err="1"/>
              <a:t>tenido</a:t>
            </a:r>
            <a:r>
              <a:rPr lang="en-US" sz="4000" b="1" i="1" dirty="0"/>
              <a:t> </a:t>
            </a:r>
            <a:r>
              <a:rPr lang="en-US" sz="4000" dirty="0" err="1"/>
              <a:t>clases</a:t>
            </a:r>
            <a:r>
              <a:rPr lang="en-US" sz="4000" dirty="0"/>
              <a:t> hoy, </a:t>
            </a:r>
            <a:r>
              <a:rPr lang="en-US" sz="4000" b="1" i="1" dirty="0" err="1"/>
              <a:t>habría</a:t>
            </a:r>
            <a:r>
              <a:rPr lang="en-US" sz="4000" b="1" i="1" dirty="0"/>
              <a:t> </a:t>
            </a:r>
            <a:r>
              <a:rPr lang="en-US" sz="4000" b="1" i="1" dirty="0" err="1"/>
              <a:t>dormido</a:t>
            </a:r>
            <a:r>
              <a:rPr lang="en-US" sz="4000" b="1" dirty="0"/>
              <a:t> </a:t>
            </a:r>
            <a:r>
              <a:rPr lang="en-US" sz="4000" dirty="0"/>
              <a:t>hasta </a:t>
            </a:r>
            <a:r>
              <a:rPr lang="en-US" sz="4000" dirty="0" err="1"/>
              <a:t>tarde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Si no </a:t>
            </a:r>
            <a:r>
              <a:rPr lang="en-US" sz="4000" b="1" i="1" dirty="0" err="1"/>
              <a:t>hubieran</a:t>
            </a:r>
            <a:r>
              <a:rPr lang="en-US" sz="4000" b="1" i="1" dirty="0"/>
              <a:t>/</a:t>
            </a:r>
            <a:r>
              <a:rPr lang="en-US" sz="4000" b="1" i="1" dirty="0" err="1"/>
              <a:t>hubiesen</a:t>
            </a:r>
            <a:r>
              <a:rPr lang="en-US" sz="4000" b="1" i="1" dirty="0"/>
              <a:t> </a:t>
            </a:r>
            <a:r>
              <a:rPr lang="en-US" sz="4000" b="1" i="1" dirty="0" err="1"/>
              <a:t>estado</a:t>
            </a:r>
            <a:r>
              <a:rPr lang="en-US" sz="4000" b="1" i="1" dirty="0"/>
              <a:t> </a:t>
            </a:r>
            <a:r>
              <a:rPr lang="en-US" sz="4000" dirty="0" err="1"/>
              <a:t>enfermos</a:t>
            </a:r>
            <a:r>
              <a:rPr lang="en-US" sz="4000" dirty="0"/>
              <a:t>, </a:t>
            </a:r>
            <a:r>
              <a:rPr lang="en-US" sz="4000" dirty="0" err="1"/>
              <a:t>ellos</a:t>
            </a:r>
            <a:r>
              <a:rPr lang="en-US" sz="4000" dirty="0"/>
              <a:t> </a:t>
            </a:r>
            <a:r>
              <a:rPr lang="en-US" sz="4000" b="1" i="1" dirty="0" err="1"/>
              <a:t>habrían</a:t>
            </a:r>
            <a:r>
              <a:rPr lang="en-US" sz="4000" b="1" i="1" dirty="0"/>
              <a:t> </a:t>
            </a:r>
            <a:r>
              <a:rPr lang="en-US" sz="4000" b="1" i="1" dirty="0" err="1"/>
              <a:t>venido</a:t>
            </a:r>
            <a:r>
              <a:rPr lang="en-US" sz="4000" b="1" dirty="0"/>
              <a:t> </a:t>
            </a:r>
            <a:r>
              <a:rPr lang="en-US" sz="4000" dirty="0"/>
              <a:t>a </a:t>
            </a:r>
            <a:r>
              <a:rPr lang="en-US" sz="4000" dirty="0" err="1"/>
              <a:t>visitarnos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 err="1"/>
              <a:t>Nosotros</a:t>
            </a:r>
            <a:r>
              <a:rPr lang="en-US" sz="4000" dirty="0"/>
              <a:t> </a:t>
            </a:r>
            <a:r>
              <a:rPr lang="en-US" sz="4000" b="1" i="1" dirty="0" err="1"/>
              <a:t>habríamos</a:t>
            </a:r>
            <a:r>
              <a:rPr lang="en-US" sz="4000" b="1" i="1" dirty="0"/>
              <a:t> </a:t>
            </a:r>
            <a:r>
              <a:rPr lang="en-US" sz="4000" b="1" i="1" dirty="0" err="1"/>
              <a:t>cocinado</a:t>
            </a:r>
            <a:r>
              <a:rPr lang="en-US" sz="4000" b="1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seguido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no </a:t>
            </a:r>
            <a:r>
              <a:rPr lang="en-US" sz="4000" b="1" i="1" dirty="0" err="1"/>
              <a:t>hubieramos</a:t>
            </a:r>
            <a:r>
              <a:rPr lang="en-US" sz="4000" b="1" i="1" dirty="0"/>
              <a:t>/</a:t>
            </a:r>
            <a:r>
              <a:rPr lang="en-US" sz="4000" b="1" i="1" dirty="0" err="1"/>
              <a:t>hubiesemos</a:t>
            </a:r>
            <a:r>
              <a:rPr lang="en-US" sz="4000" b="1" i="1" dirty="0"/>
              <a:t> </a:t>
            </a:r>
            <a:r>
              <a:rPr lang="en-US" sz="4000" b="1" i="1" dirty="0" err="1"/>
              <a:t>estado</a:t>
            </a:r>
            <a:r>
              <a:rPr lang="en-US" sz="4000" b="1" i="1" dirty="0"/>
              <a:t> </a:t>
            </a:r>
            <a:r>
              <a:rPr lang="en-US" sz="4000" dirty="0"/>
              <a:t>tan </a:t>
            </a:r>
            <a:r>
              <a:rPr lang="en-US" sz="4000" dirty="0" err="1"/>
              <a:t>ocupados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2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488" y="845493"/>
            <a:ext cx="128873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-30" dirty="0"/>
              <a:t>The </a:t>
            </a:r>
            <a:r>
              <a:rPr spc="-30" dirty="0"/>
              <a:t>F</a:t>
            </a:r>
            <a:r>
              <a:rPr spc="25" dirty="0"/>
              <a:t>u</a:t>
            </a:r>
            <a:r>
              <a:rPr spc="204" dirty="0"/>
              <a:t>t</a:t>
            </a:r>
            <a:r>
              <a:rPr spc="114" dirty="0"/>
              <a:t>u</a:t>
            </a:r>
            <a:r>
              <a:rPr spc="-25" dirty="0"/>
              <a:t>r</a:t>
            </a:r>
            <a:r>
              <a:rPr spc="150" dirty="0"/>
              <a:t>e</a:t>
            </a:r>
            <a:r>
              <a:rPr lang="en-US" spc="150" dirty="0"/>
              <a:t> Tense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7323462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whole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0" dirty="0">
                <a:latin typeface="Georgia"/>
                <a:cs typeface="Georgia"/>
              </a:rPr>
              <a:t>in</a:t>
            </a:r>
            <a:r>
              <a:rPr sz="3600" spc="-30" dirty="0">
                <a:latin typeface="Lucida Sans Unicode"/>
                <a:cs typeface="Lucida Sans Unicode"/>
              </a:rPr>
              <a:t>fl</a:t>
            </a:r>
            <a:r>
              <a:rPr sz="3600" spc="-30" dirty="0">
                <a:latin typeface="Georgia"/>
                <a:cs typeface="Georgia"/>
              </a:rPr>
              <a:t>nitive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35" dirty="0">
                <a:latin typeface="Georgia"/>
                <a:cs typeface="Georgia"/>
              </a:rPr>
              <a:t>+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following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end</a:t>
            </a:r>
            <a:r>
              <a:rPr lang="en-US" sz="3600" spc="25" dirty="0">
                <a:latin typeface="Georgia"/>
                <a:cs typeface="Georgia"/>
              </a:rPr>
              <a:t>ing</a:t>
            </a:r>
            <a:r>
              <a:rPr sz="3600" spc="25" dirty="0">
                <a:latin typeface="Georgia"/>
                <a:cs typeface="Georgia"/>
              </a:rPr>
              <a:t>s: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2515"/>
              </p:ext>
            </p:extLst>
          </p:nvPr>
        </p:nvGraphicFramePr>
        <p:xfrm>
          <a:off x="4601953" y="4842784"/>
          <a:ext cx="10472419" cy="507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1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yo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60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6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emos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ás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6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éis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600" b="1" spc="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á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600" b="1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án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388" y="3365179"/>
            <a:ext cx="17171062" cy="151836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5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few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150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some</a:t>
            </a:r>
            <a:r>
              <a:rPr lang="en-US" sz="3600" spc="75" dirty="0">
                <a:latin typeface="Georgia"/>
                <a:cs typeface="Georgia"/>
              </a:rPr>
              <a:t> verbs</a:t>
            </a:r>
            <a:r>
              <a:rPr sz="3600" spc="75" dirty="0">
                <a:latin typeface="Georgia"/>
                <a:cs typeface="Georgia"/>
              </a:rPr>
              <a:t>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vowel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0" dirty="0">
                <a:latin typeface="Georgia"/>
                <a:cs typeface="Georgia"/>
              </a:rPr>
              <a:t>in</a:t>
            </a:r>
            <a:r>
              <a:rPr sz="3600" spc="-30" dirty="0">
                <a:latin typeface="Lucida Sans Unicode"/>
                <a:cs typeface="Lucida Sans Unicode"/>
              </a:rPr>
              <a:t>fl</a:t>
            </a:r>
            <a:r>
              <a:rPr sz="3600" spc="-30" dirty="0">
                <a:latin typeface="Georgia"/>
                <a:cs typeface="Georgia"/>
              </a:rPr>
              <a:t>nitive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45" dirty="0">
                <a:latin typeface="Georgia"/>
                <a:cs typeface="Georgia"/>
              </a:rPr>
              <a:t>dropped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-40" dirty="0">
                <a:latin typeface="Georgia"/>
                <a:cs typeface="Georgia"/>
              </a:rPr>
              <a:t>-d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40" dirty="0">
                <a:latin typeface="Georgia"/>
                <a:cs typeface="Georgia"/>
              </a:rPr>
              <a:t>added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29452"/>
              </p:ext>
            </p:extLst>
          </p:nvPr>
        </p:nvGraphicFramePr>
        <p:xfrm>
          <a:off x="5533862" y="5177852"/>
          <a:ext cx="9037319" cy="531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poner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2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pon</a:t>
                      </a:r>
                      <a:r>
                        <a:rPr sz="2600" b="1" spc="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put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salir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4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sal</a:t>
                      </a:r>
                      <a:r>
                        <a:rPr sz="260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leave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tener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ten</a:t>
                      </a:r>
                      <a:r>
                        <a:rPr sz="260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venir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8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ven</a:t>
                      </a:r>
                      <a:r>
                        <a:rPr sz="260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DE782FCD-58FA-9B48-83ED-01D9A79A1B42}"/>
              </a:ext>
            </a:extLst>
          </p:cNvPr>
          <p:cNvSpPr txBox="1">
            <a:spLocks/>
          </p:cNvSpPr>
          <p:nvPr/>
        </p:nvSpPr>
        <p:spPr>
          <a:xfrm>
            <a:off x="3608488" y="845493"/>
            <a:ext cx="128873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kern="0" spc="-30"/>
              <a:t>The F</a:t>
            </a:r>
            <a:r>
              <a:rPr lang="en-US" kern="0" spc="25"/>
              <a:t>u</a:t>
            </a:r>
            <a:r>
              <a:rPr lang="en-US" kern="0" spc="204"/>
              <a:t>t</a:t>
            </a:r>
            <a:r>
              <a:rPr lang="en-US" kern="0" spc="114"/>
              <a:t>u</a:t>
            </a:r>
            <a:r>
              <a:rPr lang="en-US" kern="0" spc="-25"/>
              <a:t>r</a:t>
            </a:r>
            <a:r>
              <a:rPr lang="en-US" kern="0" spc="150"/>
              <a:t>e Tense</a:t>
            </a:r>
            <a:endParaRPr lang="en-US" kern="0" spc="2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388" y="3355950"/>
            <a:ext cx="17431385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50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other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irregulars,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90" dirty="0">
                <a:latin typeface="Georgia"/>
                <a:cs typeface="Georgia"/>
              </a:rPr>
              <a:t>-e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0" dirty="0">
                <a:latin typeface="Georgia"/>
                <a:cs typeface="Georgia"/>
              </a:rPr>
              <a:t>in</a:t>
            </a:r>
            <a:r>
              <a:rPr sz="3600" spc="-30" dirty="0">
                <a:latin typeface="Lucida Sans Unicode"/>
                <a:cs typeface="Lucida Sans Unicode"/>
              </a:rPr>
              <a:t>fl</a:t>
            </a:r>
            <a:r>
              <a:rPr sz="3600" spc="-30" dirty="0">
                <a:latin typeface="Georgia"/>
                <a:cs typeface="Georgia"/>
              </a:rPr>
              <a:t>nitive</a:t>
            </a:r>
            <a:r>
              <a:rPr sz="3600" spc="-5" dirty="0">
                <a:latin typeface="Georgia"/>
                <a:cs typeface="Georgia"/>
              </a:rPr>
              <a:t> is </a:t>
            </a:r>
            <a:r>
              <a:rPr sz="3600" spc="145" dirty="0">
                <a:latin typeface="Georgia"/>
                <a:cs typeface="Georgia"/>
              </a:rPr>
              <a:t>dropped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before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adding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ending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for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tense.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33428"/>
              </p:ext>
            </p:extLst>
          </p:nvPr>
        </p:nvGraphicFramePr>
        <p:xfrm>
          <a:off x="5533862" y="4905609"/>
          <a:ext cx="9037319" cy="5314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saber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5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sab</a:t>
                      </a:r>
                      <a:r>
                        <a:rPr sz="2600" b="1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know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haber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</a:t>
                      </a:r>
                      <a:r>
                        <a:rPr sz="260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marR="137795" indent="-26034">
                        <a:lnSpc>
                          <a:spcPct val="111000"/>
                        </a:lnSpc>
                        <a:spcBef>
                          <a:spcPts val="280"/>
                        </a:spcBef>
                      </a:pP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Helping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verb,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but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hab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á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will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caber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0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cab</a:t>
                      </a:r>
                      <a:r>
                        <a:rPr sz="2600" b="1" spc="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it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querer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9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que</a:t>
                      </a:r>
                      <a:r>
                        <a:rPr sz="260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want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poder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3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pod</a:t>
                      </a:r>
                      <a:r>
                        <a:rPr sz="2600" b="1" spc="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ré</a:t>
                      </a:r>
                      <a:endParaRPr sz="2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able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B7B92441-8172-F145-B89C-7277709F1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8488" y="845493"/>
            <a:ext cx="128873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-30" dirty="0"/>
              <a:t>The </a:t>
            </a:r>
            <a:r>
              <a:rPr spc="-30" dirty="0"/>
              <a:t>F</a:t>
            </a:r>
            <a:r>
              <a:rPr spc="25" dirty="0"/>
              <a:t>u</a:t>
            </a:r>
            <a:r>
              <a:rPr spc="204" dirty="0"/>
              <a:t>t</a:t>
            </a:r>
            <a:r>
              <a:rPr spc="114" dirty="0"/>
              <a:t>u</a:t>
            </a:r>
            <a:r>
              <a:rPr spc="-25" dirty="0"/>
              <a:t>r</a:t>
            </a:r>
            <a:r>
              <a:rPr spc="150" dirty="0"/>
              <a:t>e</a:t>
            </a:r>
            <a:r>
              <a:rPr lang="en-US" spc="150" dirty="0"/>
              <a:t> Tense</a:t>
            </a:r>
            <a:endParaRPr spc="2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388" y="3425519"/>
            <a:ext cx="18237862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b="1" i="1" spc="45" dirty="0">
                <a:latin typeface="Georgia"/>
                <a:cs typeface="Georgia"/>
              </a:rPr>
              <a:t>Hacer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b="1" i="1" spc="65" dirty="0">
                <a:latin typeface="Georgia"/>
                <a:cs typeface="Georgia"/>
              </a:rPr>
              <a:t>decir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both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drop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b="1" spc="-35" dirty="0">
                <a:latin typeface="Georgia"/>
                <a:cs typeface="Georgia"/>
              </a:rPr>
              <a:t>-c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145" dirty="0">
                <a:latin typeface="Georgia"/>
                <a:cs typeface="Georgia"/>
              </a:rPr>
              <a:t>-</a:t>
            </a:r>
            <a:r>
              <a:rPr sz="3600" b="1" spc="-145" dirty="0">
                <a:latin typeface="Georgia"/>
                <a:cs typeface="Georgia"/>
              </a:rPr>
              <a:t>e.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4678" y="4706663"/>
          <a:ext cx="9036050" cy="531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hacer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haré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haremos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harás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haréis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hará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harán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34237" y="4706663"/>
          <a:ext cx="9036050" cy="531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0" dirty="0">
                          <a:latin typeface="Arial"/>
                          <a:cs typeface="Arial"/>
                        </a:rPr>
                        <a:t>decir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diré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diremos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dirás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diréis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dirá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dirán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2F32AAE7-6366-7644-BDA1-A618D32B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8488" y="845493"/>
            <a:ext cx="128873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-30" dirty="0"/>
              <a:t>The </a:t>
            </a:r>
            <a:r>
              <a:rPr spc="-30" dirty="0"/>
              <a:t>F</a:t>
            </a:r>
            <a:r>
              <a:rPr spc="25" dirty="0"/>
              <a:t>u</a:t>
            </a:r>
            <a:r>
              <a:rPr spc="204" dirty="0"/>
              <a:t>t</a:t>
            </a:r>
            <a:r>
              <a:rPr spc="114" dirty="0"/>
              <a:t>u</a:t>
            </a:r>
            <a:r>
              <a:rPr spc="-25" dirty="0"/>
              <a:t>r</a:t>
            </a:r>
            <a:r>
              <a:rPr spc="150" dirty="0"/>
              <a:t>e</a:t>
            </a:r>
            <a:r>
              <a:rPr lang="en-US" spc="150" dirty="0"/>
              <a:t> Tense</a:t>
            </a:r>
            <a:endParaRPr spc="2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10C71D-A507-9748-B379-68BFB8C281E1}"/>
              </a:ext>
            </a:extLst>
          </p:cNvPr>
          <p:cNvSpPr txBox="1">
            <a:spLocks/>
          </p:cNvSpPr>
          <p:nvPr/>
        </p:nvSpPr>
        <p:spPr>
          <a:xfrm>
            <a:off x="3608488" y="845493"/>
            <a:ext cx="12887325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6900" b="1" kern="0" spc="-30" dirty="0">
                <a:solidFill>
                  <a:prstClr val="black"/>
                </a:solidFill>
                <a:latin typeface="Times New Roman"/>
                <a:cs typeface="Times New Roman"/>
              </a:rPr>
              <a:t>The F</a:t>
            </a:r>
            <a:r>
              <a:rPr lang="en-US" sz="6900" b="1" kern="0" spc="25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lang="en-US" sz="6900" b="1" kern="0" spc="20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6900" b="1" kern="0" spc="114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lang="en-US" sz="6900" b="1" kern="0" spc="-2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US" sz="6900" b="1" kern="0" spc="150" dirty="0">
                <a:solidFill>
                  <a:prstClr val="black"/>
                </a:solidFill>
                <a:latin typeface="Times New Roman"/>
                <a:cs typeface="Times New Roman"/>
              </a:rPr>
              <a:t>e Tense</a:t>
            </a:r>
            <a:endParaRPr lang="en-US" kern="0" spc="285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000CAAF-AE7E-394F-8F72-74B44441A633}"/>
              </a:ext>
            </a:extLst>
          </p:cNvPr>
          <p:cNvSpPr txBox="1"/>
          <p:nvPr/>
        </p:nvSpPr>
        <p:spPr>
          <a:xfrm>
            <a:off x="1034388" y="3425519"/>
            <a:ext cx="18237862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b="1" spc="45" dirty="0">
                <a:latin typeface="Georgia"/>
                <a:cs typeface="Georgia"/>
              </a:rPr>
              <a:t>Practice: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66259-0A18-DD43-8D92-40F6B3162A0B}"/>
              </a:ext>
            </a:extLst>
          </p:cNvPr>
          <p:cNvSpPr txBox="1"/>
          <p:nvPr/>
        </p:nvSpPr>
        <p:spPr>
          <a:xfrm>
            <a:off x="1553061" y="4664075"/>
            <a:ext cx="155613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https://studyspanish.com/grammar/test/future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hlinkClick r:id="rId3"/>
              </a:rPr>
              <a:t>https://create.kahoot.it/details/db9751a1-9f61-471e-a3f9-89824777ba71</a:t>
            </a:r>
            <a:endParaRPr lang="en-US" sz="40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308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488" y="845493"/>
            <a:ext cx="128873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-30" dirty="0"/>
              <a:t>The </a:t>
            </a:r>
            <a:r>
              <a:rPr spc="-30" dirty="0"/>
              <a:t>F</a:t>
            </a:r>
            <a:r>
              <a:rPr spc="25" dirty="0"/>
              <a:t>u</a:t>
            </a:r>
            <a:r>
              <a:rPr spc="204" dirty="0"/>
              <a:t>t</a:t>
            </a:r>
            <a:r>
              <a:rPr spc="114" dirty="0"/>
              <a:t>u</a:t>
            </a:r>
            <a:r>
              <a:rPr spc="-25" dirty="0"/>
              <a:t>r</a:t>
            </a:r>
            <a:r>
              <a:rPr spc="150" dirty="0"/>
              <a:t>e</a:t>
            </a:r>
            <a:r>
              <a:rPr spc="-710" dirty="0"/>
              <a:t> </a:t>
            </a:r>
            <a:r>
              <a:rPr spc="-13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50" dirty="0"/>
              <a:t>n</a:t>
            </a:r>
            <a:r>
              <a:rPr spc="215" dirty="0"/>
              <a:t>s</a:t>
            </a:r>
            <a:r>
              <a:rPr spc="440" dirty="0"/>
              <a:t>e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69808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perfect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expresses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what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will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what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happened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given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time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80" dirty="0">
                <a:latin typeface="Georgia"/>
                <a:cs typeface="Georgia"/>
              </a:rPr>
              <a:t>Also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commonly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tell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what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has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probably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happened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happened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47049"/>
              </p:ext>
            </p:extLst>
          </p:nvPr>
        </p:nvGraphicFramePr>
        <p:xfrm>
          <a:off x="1355979" y="6340121"/>
          <a:ext cx="17377410" cy="3561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8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2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80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sé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si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habrá</a:t>
                      </a:r>
                      <a:r>
                        <a:rPr sz="2600" b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entendido</a:t>
                      </a:r>
                      <a:r>
                        <a:rPr sz="2600" b="1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lección.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3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5395" marR="475615" indent="-3312795">
                        <a:lnSpc>
                          <a:spcPct val="111000"/>
                        </a:lnSpc>
                        <a:spcBef>
                          <a:spcPts val="110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don’t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know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whether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he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b="1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b="1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130" dirty="0">
                          <a:latin typeface="Microsoft Sans Serif"/>
                          <a:cs typeface="Microsoft Sans Serif"/>
                        </a:rPr>
                        <a:t>understood</a:t>
                      </a:r>
                      <a:r>
                        <a:rPr sz="2600" b="1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lesson.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275">
                <a:tc>
                  <a:txBody>
                    <a:bodyPr/>
                    <a:lstStyle/>
                    <a:p>
                      <a:pPr marL="3448050" marR="111125" indent="-3329304">
                        <a:lnSpc>
                          <a:spcPct val="111000"/>
                        </a:lnSpc>
                        <a:spcBef>
                          <a:spcPts val="1105"/>
                        </a:spcBef>
                      </a:pP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Dentre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75" dirty="0">
                          <a:latin typeface="Microsoft Sans Serif"/>
                          <a:cs typeface="Microsoft Sans Serif"/>
                        </a:rPr>
                        <a:t>poco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tiempo</a:t>
                      </a:r>
                      <a:r>
                        <a:rPr sz="2600" spc="-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habremos</a:t>
                      </a:r>
                      <a:r>
                        <a:rPr sz="2600" b="1" spc="-1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aprendido</a:t>
                      </a:r>
                      <a:r>
                        <a:rPr sz="2600" b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esto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perfección.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short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time,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b="1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b="1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90" dirty="0">
                          <a:latin typeface="Microsoft Sans Serif"/>
                          <a:cs typeface="Microsoft Sans Serif"/>
                        </a:rPr>
                        <a:t>learned</a:t>
                      </a:r>
                      <a:r>
                        <a:rPr sz="2600" b="1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perfection.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2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80"/>
                        </a:spcBef>
                      </a:pP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Le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habrá</a:t>
                      </a:r>
                      <a:r>
                        <a:rPr sz="2600" b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tomado</a:t>
                      </a:r>
                      <a:r>
                        <a:rPr sz="2600" b="1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pelo.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3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6510" marR="330200" indent="-2218690">
                        <a:lnSpc>
                          <a:spcPct val="111000"/>
                        </a:lnSpc>
                        <a:spcBef>
                          <a:spcPts val="1105"/>
                        </a:spcBef>
                      </a:pP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He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was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probably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pulling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her/his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leg.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(Hair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Spanish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instead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leg)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488" y="845493"/>
            <a:ext cx="128873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-30" dirty="0"/>
              <a:t>The </a:t>
            </a:r>
            <a:r>
              <a:rPr spc="-30" dirty="0"/>
              <a:t>F</a:t>
            </a:r>
            <a:r>
              <a:rPr spc="25" dirty="0"/>
              <a:t>u</a:t>
            </a:r>
            <a:r>
              <a:rPr spc="204" dirty="0"/>
              <a:t>t</a:t>
            </a:r>
            <a:r>
              <a:rPr spc="114" dirty="0"/>
              <a:t>u</a:t>
            </a:r>
            <a:r>
              <a:rPr spc="-25" dirty="0"/>
              <a:t>r</a:t>
            </a:r>
            <a:r>
              <a:rPr spc="150" dirty="0"/>
              <a:t>e</a:t>
            </a:r>
            <a:r>
              <a:rPr spc="-710" dirty="0"/>
              <a:t> </a:t>
            </a:r>
            <a:r>
              <a:rPr spc="-13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50" dirty="0"/>
              <a:t>n</a:t>
            </a:r>
            <a:r>
              <a:rPr spc="215" dirty="0"/>
              <a:t>s</a:t>
            </a:r>
            <a:r>
              <a:rPr spc="440" dirty="0"/>
              <a:t>e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017365" cy="1270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7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perfect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combining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future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auxiliary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endParaRPr sz="3600">
              <a:latin typeface="Georgia"/>
              <a:cs typeface="Georgia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3600" b="1" spc="-100" dirty="0">
                <a:latin typeface="Georgia"/>
                <a:cs typeface="Georgia"/>
              </a:rPr>
              <a:t>haber</a:t>
            </a:r>
            <a:r>
              <a:rPr sz="3600" b="1" spc="-6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participle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9930"/>
              </p:ext>
            </p:extLst>
          </p:nvPr>
        </p:nvGraphicFramePr>
        <p:xfrm>
          <a:off x="2235534" y="5313974"/>
          <a:ext cx="15622268" cy="4810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17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habré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ido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gone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habrás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ido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gone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habrá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ido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He,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she,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gone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habremos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ido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gone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7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habréis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ido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gone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17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habrán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ido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They,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gone</a:t>
                      </a:r>
                      <a:endParaRPr sz="2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1457</Words>
  <Application>Microsoft Macintosh PowerPoint</Application>
  <PresentationFormat>Custom</PresentationFormat>
  <Paragraphs>387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Georgia</vt:lpstr>
      <vt:lpstr>Lucida Sans Unicode</vt:lpstr>
      <vt:lpstr>Microsoft Sans Serif</vt:lpstr>
      <vt:lpstr>Tahoma</vt:lpstr>
      <vt:lpstr>Times New Roman</vt:lpstr>
      <vt:lpstr>Office Theme</vt:lpstr>
      <vt:lpstr>Chapter 10  - 11</vt:lpstr>
      <vt:lpstr>Objective</vt:lpstr>
      <vt:lpstr>The Future Tense</vt:lpstr>
      <vt:lpstr>PowerPoint Presentation</vt:lpstr>
      <vt:lpstr>The Future Tense</vt:lpstr>
      <vt:lpstr>The Future Tense</vt:lpstr>
      <vt:lpstr>PowerPoint Presentation</vt:lpstr>
      <vt:lpstr>The Future Perfect Tense</vt:lpstr>
      <vt:lpstr>The Future Perfect Tense</vt:lpstr>
      <vt:lpstr>PowerPoint Presentation</vt:lpstr>
      <vt:lpstr>The Conditional Present and Past</vt:lpstr>
      <vt:lpstr>The Conditional Present and Past</vt:lpstr>
      <vt:lpstr>The Conditional Examples:</vt:lpstr>
      <vt:lpstr>The Conditional Irregular Verbs</vt:lpstr>
      <vt:lpstr>The Conditional Irregular Verbs</vt:lpstr>
      <vt:lpstr>The Conditional Irregular Verbs</vt:lpstr>
      <vt:lpstr>PowerPoint Presentation</vt:lpstr>
      <vt:lpstr>Hypothetical Statements Imperfect Subjunctive - Conditional Meanings and Polite Request</vt:lpstr>
      <vt:lpstr>Hypothetical Statements Imperfect Subjunctive - clauses with si and como si</vt:lpstr>
      <vt:lpstr>PowerPoint Presentation</vt:lpstr>
      <vt:lpstr>PowerPoint Presentation</vt:lpstr>
      <vt:lpstr>PowerPoint Presentation</vt:lpstr>
      <vt:lpstr>The Conditional Past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ch11</dc:title>
  <cp:lastModifiedBy>Juan Jose Garrido Garrido Pozu</cp:lastModifiedBy>
  <cp:revision>10</cp:revision>
  <dcterms:created xsi:type="dcterms:W3CDTF">2021-05-05T20:29:48Z</dcterms:created>
  <dcterms:modified xsi:type="dcterms:W3CDTF">2021-07-06T23:26:22Z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