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>
      <p:cViewPr varScale="1">
        <p:scale>
          <a:sx n="63" d="100"/>
          <a:sy n="63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7" y="888736"/>
            <a:ext cx="2678429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139" y="4183118"/>
            <a:ext cx="9062720" cy="679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94240"/>
            <a:ext cx="9036575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950" b="1" spc="15" dirty="0">
                <a:latin typeface="Arial"/>
                <a:cs typeface="Arial"/>
              </a:rPr>
              <a:t>Adapted from </a:t>
            </a:r>
            <a:r>
              <a:rPr sz="2950" b="1" spc="15" dirty="0">
                <a:latin typeface="Arial"/>
                <a:cs typeface="Arial"/>
              </a:rPr>
              <a:t>Nicole</a:t>
            </a:r>
            <a:r>
              <a:rPr sz="2950" b="1" spc="-40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Rodriguez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665" y="4202215"/>
            <a:ext cx="5505450" cy="249364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820"/>
              </a:spcBef>
            </a:pPr>
            <a:r>
              <a:rPr sz="9550" spc="-85" dirty="0"/>
              <a:t>Chapter</a:t>
            </a:r>
            <a:r>
              <a:rPr sz="9550" spc="-465" dirty="0"/>
              <a:t> </a:t>
            </a:r>
            <a:r>
              <a:rPr sz="9550" spc="5" dirty="0"/>
              <a:t>1</a:t>
            </a:r>
            <a:endParaRPr sz="9550" dirty="0"/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4500" spc="55" dirty="0"/>
              <a:t>Part</a:t>
            </a:r>
            <a:r>
              <a:rPr sz="4500" spc="-10" dirty="0"/>
              <a:t> </a:t>
            </a:r>
            <a:r>
              <a:rPr sz="4500" spc="15" dirty="0"/>
              <a:t>1</a:t>
            </a:r>
            <a:r>
              <a:rPr sz="4500" spc="-5" dirty="0"/>
              <a:t> </a:t>
            </a:r>
            <a:r>
              <a:rPr sz="4500" spc="-35" dirty="0"/>
              <a:t>(pgs.</a:t>
            </a:r>
            <a:r>
              <a:rPr sz="4500" spc="-5" dirty="0"/>
              <a:t> </a:t>
            </a:r>
            <a:r>
              <a:rPr sz="4500" spc="55" dirty="0"/>
              <a:t>1-8)</a:t>
            </a:r>
            <a:endParaRPr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283525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Plurals</a:t>
            </a:r>
            <a:r>
              <a:rPr spc="-300" dirty="0"/>
              <a:t> </a:t>
            </a:r>
            <a:r>
              <a:rPr spc="-95" dirty="0"/>
              <a:t>and</a:t>
            </a:r>
            <a:r>
              <a:rPr spc="-300" dirty="0"/>
              <a:t> </a:t>
            </a:r>
            <a:r>
              <a:rPr spc="-75" dirty="0"/>
              <a:t>Number</a:t>
            </a:r>
            <a:r>
              <a:rPr spc="-295" dirty="0"/>
              <a:t> </a:t>
            </a:r>
            <a:r>
              <a:rPr spc="-130" dirty="0"/>
              <a:t>Agreement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15" dirty="0"/>
              <a:t>Nouns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319900"/>
            <a:ext cx="12270740" cy="178498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84810" indent="-372745">
              <a:lnSpc>
                <a:spcPct val="100000"/>
              </a:lnSpc>
              <a:spcBef>
                <a:spcPts val="1614"/>
              </a:spcBef>
              <a:buChar char="-"/>
              <a:tabLst>
                <a:tab pos="385445" algn="l"/>
              </a:tabLst>
            </a:pPr>
            <a:r>
              <a:rPr sz="4500" spc="-30" dirty="0">
                <a:latin typeface="Arial"/>
                <a:cs typeface="Arial"/>
              </a:rPr>
              <a:t>Spanish</a:t>
            </a:r>
            <a:r>
              <a:rPr sz="4500" spc="-80" dirty="0">
                <a:latin typeface="Arial"/>
                <a:cs typeface="Arial"/>
              </a:rPr>
              <a:t> </a:t>
            </a:r>
            <a:r>
              <a:rPr sz="4500" spc="-10" dirty="0">
                <a:latin typeface="Arial"/>
                <a:cs typeface="Arial"/>
              </a:rPr>
              <a:t>nouns</a:t>
            </a:r>
            <a:r>
              <a:rPr sz="4500" spc="-80" dirty="0">
                <a:latin typeface="Arial"/>
                <a:cs typeface="Arial"/>
              </a:rPr>
              <a:t> </a:t>
            </a:r>
            <a:r>
              <a:rPr sz="4500" spc="-25" dirty="0">
                <a:latin typeface="Arial"/>
                <a:cs typeface="Arial"/>
              </a:rPr>
              <a:t>also</a:t>
            </a:r>
            <a:r>
              <a:rPr sz="4500" spc="-80" dirty="0">
                <a:latin typeface="Arial"/>
                <a:cs typeface="Arial"/>
              </a:rPr>
              <a:t> </a:t>
            </a:r>
            <a:r>
              <a:rPr sz="4500" spc="-25" dirty="0">
                <a:latin typeface="Arial"/>
                <a:cs typeface="Arial"/>
              </a:rPr>
              <a:t>need</a:t>
            </a:r>
            <a:r>
              <a:rPr sz="4500" spc="-80" dirty="0">
                <a:latin typeface="Arial"/>
                <a:cs typeface="Arial"/>
              </a:rPr>
              <a:t> </a:t>
            </a:r>
            <a:r>
              <a:rPr sz="4500" spc="-40" dirty="0">
                <a:latin typeface="Arial"/>
                <a:cs typeface="Arial"/>
              </a:rPr>
              <a:t>agreement</a:t>
            </a:r>
            <a:r>
              <a:rPr sz="4500" spc="-80" dirty="0">
                <a:latin typeface="Arial"/>
                <a:cs typeface="Arial"/>
              </a:rPr>
              <a:t> </a:t>
            </a:r>
            <a:r>
              <a:rPr sz="4500" spc="-15" dirty="0">
                <a:latin typeface="Arial"/>
                <a:cs typeface="Arial"/>
              </a:rPr>
              <a:t>in</a:t>
            </a:r>
            <a:r>
              <a:rPr sz="4500" spc="-75" dirty="0">
                <a:latin typeface="Arial"/>
                <a:cs typeface="Arial"/>
              </a:rPr>
              <a:t> </a:t>
            </a:r>
            <a:r>
              <a:rPr sz="4500" spc="-5" dirty="0">
                <a:latin typeface="Arial"/>
                <a:cs typeface="Arial"/>
              </a:rPr>
              <a:t>number</a:t>
            </a:r>
            <a:endParaRPr sz="4500">
              <a:latin typeface="Arial"/>
              <a:cs typeface="Arial"/>
            </a:endParaRPr>
          </a:p>
          <a:p>
            <a:pPr marL="384810" indent="-372745">
              <a:lnSpc>
                <a:spcPct val="100000"/>
              </a:lnSpc>
              <a:spcBef>
                <a:spcPts val="1530"/>
              </a:spcBef>
              <a:buChar char="-"/>
              <a:tabLst>
                <a:tab pos="385445" algn="l"/>
              </a:tabLst>
            </a:pPr>
            <a:r>
              <a:rPr sz="4500" spc="40" dirty="0">
                <a:latin typeface="Arial"/>
                <a:cs typeface="Arial"/>
              </a:rPr>
              <a:t>Look</a:t>
            </a:r>
            <a:r>
              <a:rPr sz="4500" spc="-90" dirty="0">
                <a:latin typeface="Arial"/>
                <a:cs typeface="Arial"/>
              </a:rPr>
              <a:t> </a:t>
            </a:r>
            <a:r>
              <a:rPr sz="4500" spc="30" dirty="0">
                <a:latin typeface="Arial"/>
                <a:cs typeface="Arial"/>
              </a:rPr>
              <a:t>at</a:t>
            </a:r>
            <a:r>
              <a:rPr sz="4500" spc="-90" dirty="0">
                <a:latin typeface="Arial"/>
                <a:cs typeface="Arial"/>
              </a:rPr>
              <a:t> </a:t>
            </a:r>
            <a:r>
              <a:rPr sz="4500" spc="5" dirty="0">
                <a:latin typeface="Arial"/>
                <a:cs typeface="Arial"/>
              </a:rPr>
              <a:t>the</a:t>
            </a:r>
            <a:r>
              <a:rPr sz="4500" spc="-90" dirty="0">
                <a:latin typeface="Arial"/>
                <a:cs typeface="Arial"/>
              </a:rPr>
              <a:t> </a:t>
            </a:r>
            <a:r>
              <a:rPr sz="4500" spc="20" dirty="0">
                <a:latin typeface="Arial"/>
                <a:cs typeface="Arial"/>
              </a:rPr>
              <a:t>following</a:t>
            </a:r>
            <a:r>
              <a:rPr sz="4500" spc="-90" dirty="0">
                <a:latin typeface="Arial"/>
                <a:cs typeface="Arial"/>
              </a:rPr>
              <a:t> </a:t>
            </a:r>
            <a:r>
              <a:rPr sz="4500" spc="-25" dirty="0">
                <a:latin typeface="Arial"/>
                <a:cs typeface="Arial"/>
              </a:rPr>
              <a:t>examples: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358" y="5604131"/>
            <a:ext cx="4038600" cy="22459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605"/>
              </a:spcBef>
            </a:pPr>
            <a:r>
              <a:rPr sz="3950" b="1" spc="-45" dirty="0">
                <a:latin typeface="Arial"/>
                <a:cs typeface="Arial"/>
              </a:rPr>
              <a:t>Los </a:t>
            </a:r>
            <a:r>
              <a:rPr sz="3950" spc="25" dirty="0">
                <a:latin typeface="Arial"/>
                <a:cs typeface="Arial"/>
              </a:rPr>
              <a:t>and </a:t>
            </a:r>
            <a:r>
              <a:rPr sz="3950" b="1" spc="-50" dirty="0">
                <a:latin typeface="Arial"/>
                <a:cs typeface="Arial"/>
              </a:rPr>
              <a:t>unos </a:t>
            </a:r>
            <a:r>
              <a:rPr sz="3950" spc="-75" dirty="0">
                <a:latin typeface="Arial"/>
                <a:cs typeface="Arial"/>
              </a:rPr>
              <a:t>are </a:t>
            </a:r>
            <a:r>
              <a:rPr sz="3950" spc="-1085" dirty="0">
                <a:latin typeface="Arial"/>
                <a:cs typeface="Arial"/>
              </a:rPr>
              <a:t> </a:t>
            </a:r>
            <a:r>
              <a:rPr sz="3950" spc="50" dirty="0">
                <a:latin typeface="Arial"/>
                <a:cs typeface="Arial"/>
              </a:rPr>
              <a:t>for </a:t>
            </a:r>
            <a:r>
              <a:rPr sz="3950" spc="10" dirty="0">
                <a:latin typeface="Arial"/>
                <a:cs typeface="Arial"/>
              </a:rPr>
              <a:t>plural </a:t>
            </a:r>
            <a:r>
              <a:rPr sz="3950" spc="1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masculine </a:t>
            </a:r>
            <a:r>
              <a:rPr sz="3950" spc="15" dirty="0">
                <a:latin typeface="Arial"/>
                <a:cs typeface="Arial"/>
              </a:rPr>
              <a:t>nouns: </a:t>
            </a:r>
            <a:r>
              <a:rPr sz="3950" spc="-1085" dirty="0">
                <a:latin typeface="Arial"/>
                <a:cs typeface="Arial"/>
              </a:rPr>
              <a:t> </a:t>
            </a:r>
            <a:r>
              <a:rPr sz="3950" spc="45" dirty="0">
                <a:latin typeface="Arial"/>
                <a:cs typeface="Arial"/>
              </a:rPr>
              <a:t>los/unos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perros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965" y="8315696"/>
            <a:ext cx="4116796" cy="23653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85978" y="5766623"/>
            <a:ext cx="4046854" cy="22459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605"/>
              </a:spcBef>
            </a:pPr>
            <a:r>
              <a:rPr sz="3950" b="1" spc="-25" dirty="0">
                <a:latin typeface="Arial"/>
                <a:cs typeface="Arial"/>
              </a:rPr>
              <a:t>Las </a:t>
            </a:r>
            <a:r>
              <a:rPr sz="3950" spc="25" dirty="0">
                <a:latin typeface="Arial"/>
                <a:cs typeface="Arial"/>
              </a:rPr>
              <a:t>and </a:t>
            </a:r>
            <a:r>
              <a:rPr sz="3950" b="1" spc="-35" dirty="0">
                <a:latin typeface="Arial"/>
                <a:cs typeface="Arial"/>
              </a:rPr>
              <a:t>unas </a:t>
            </a:r>
            <a:r>
              <a:rPr sz="3950" spc="-75" dirty="0">
                <a:latin typeface="Arial"/>
                <a:cs typeface="Arial"/>
              </a:rPr>
              <a:t>are </a:t>
            </a:r>
            <a:r>
              <a:rPr sz="3950" spc="-1085" dirty="0">
                <a:latin typeface="Arial"/>
                <a:cs typeface="Arial"/>
              </a:rPr>
              <a:t> </a:t>
            </a:r>
            <a:r>
              <a:rPr sz="3950" spc="50" dirty="0">
                <a:latin typeface="Arial"/>
                <a:cs typeface="Arial"/>
              </a:rPr>
              <a:t>for</a:t>
            </a:r>
            <a:r>
              <a:rPr sz="3950" spc="-2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plural</a:t>
            </a:r>
            <a:r>
              <a:rPr sz="3950" spc="-2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feminine </a:t>
            </a:r>
            <a:r>
              <a:rPr sz="3950" spc="-1080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nouns: </a:t>
            </a:r>
            <a:r>
              <a:rPr sz="3950" spc="10" dirty="0">
                <a:latin typeface="Arial"/>
                <a:cs typeface="Arial"/>
              </a:rPr>
              <a:t>las/unas </a:t>
            </a:r>
            <a:r>
              <a:rPr sz="3950" spc="1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flores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7203" y="8281934"/>
            <a:ext cx="3649314" cy="24328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294841" y="5945151"/>
            <a:ext cx="6421120" cy="33312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303530">
              <a:lnSpc>
                <a:spcPts val="4240"/>
              </a:lnSpc>
              <a:spcBef>
                <a:spcPts val="665"/>
              </a:spcBef>
            </a:pPr>
            <a:r>
              <a:rPr sz="3950" spc="-35" dirty="0">
                <a:latin typeface="Arial"/>
                <a:cs typeface="Arial"/>
              </a:rPr>
              <a:t>When </a:t>
            </a:r>
            <a:r>
              <a:rPr sz="3950" spc="25" dirty="0">
                <a:latin typeface="Arial"/>
                <a:cs typeface="Arial"/>
              </a:rPr>
              <a:t>the </a:t>
            </a:r>
            <a:r>
              <a:rPr sz="3950" spc="20" dirty="0">
                <a:latin typeface="Arial"/>
                <a:cs typeface="Arial"/>
              </a:rPr>
              <a:t>noun </a:t>
            </a:r>
            <a:r>
              <a:rPr sz="3950" spc="35" dirty="0">
                <a:latin typeface="Arial"/>
                <a:cs typeface="Arial"/>
              </a:rPr>
              <a:t>gets </a:t>
            </a:r>
            <a:r>
              <a:rPr sz="3950" spc="40" dirty="0">
                <a:latin typeface="Arial"/>
                <a:cs typeface="Arial"/>
              </a:rPr>
              <a:t> </a:t>
            </a:r>
            <a:r>
              <a:rPr sz="3950" spc="5" dirty="0">
                <a:latin typeface="Arial"/>
                <a:cs typeface="Arial"/>
              </a:rPr>
              <a:t>pluralized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spc="-25" dirty="0">
                <a:latin typeface="Arial"/>
                <a:cs typeface="Arial"/>
              </a:rPr>
              <a:t>(normally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75" dirty="0">
                <a:latin typeface="Arial"/>
                <a:cs typeface="Arial"/>
              </a:rPr>
              <a:t>with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spc="-35" dirty="0">
                <a:latin typeface="Arial"/>
                <a:cs typeface="Arial"/>
              </a:rPr>
              <a:t>an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ts val="4000"/>
              </a:lnSpc>
            </a:pPr>
            <a:r>
              <a:rPr sz="3950" spc="75" dirty="0">
                <a:latin typeface="Arial"/>
                <a:cs typeface="Arial"/>
              </a:rPr>
              <a:t>-</a:t>
            </a:r>
            <a:r>
              <a:rPr sz="3950" b="1" spc="75" dirty="0">
                <a:latin typeface="Arial"/>
                <a:cs typeface="Arial"/>
              </a:rPr>
              <a:t>s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or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b="1" spc="95" dirty="0">
                <a:latin typeface="Arial"/>
                <a:cs typeface="Arial"/>
              </a:rPr>
              <a:t>-es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spc="-20" dirty="0">
                <a:latin typeface="Arial"/>
                <a:cs typeface="Arial"/>
              </a:rPr>
              <a:t>ending)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the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definite</a:t>
            </a:r>
            <a:endParaRPr sz="3950">
              <a:latin typeface="Arial"/>
              <a:cs typeface="Arial"/>
            </a:endParaRPr>
          </a:p>
          <a:p>
            <a:pPr marL="12700" marR="273685">
              <a:lnSpc>
                <a:spcPts val="4240"/>
              </a:lnSpc>
              <a:spcBef>
                <a:spcPts val="315"/>
              </a:spcBef>
            </a:pPr>
            <a:r>
              <a:rPr sz="3950" spc="-40" dirty="0">
                <a:latin typeface="Arial"/>
                <a:cs typeface="Arial"/>
              </a:rPr>
              <a:t>(los/las) </a:t>
            </a:r>
            <a:r>
              <a:rPr sz="3950" spc="35" dirty="0">
                <a:latin typeface="Arial"/>
                <a:cs typeface="Arial"/>
              </a:rPr>
              <a:t>or </a:t>
            </a:r>
            <a:r>
              <a:rPr sz="3950" spc="20" dirty="0">
                <a:latin typeface="Arial"/>
                <a:cs typeface="Arial"/>
              </a:rPr>
              <a:t>indefinite </a:t>
            </a:r>
            <a:r>
              <a:rPr sz="3950" spc="25" dirty="0">
                <a:latin typeface="Arial"/>
                <a:cs typeface="Arial"/>
              </a:rPr>
              <a:t> </a:t>
            </a:r>
            <a:r>
              <a:rPr sz="3950" spc="30" dirty="0">
                <a:latin typeface="Arial"/>
                <a:cs typeface="Arial"/>
              </a:rPr>
              <a:t>pronoun </a:t>
            </a:r>
            <a:r>
              <a:rPr sz="3950" spc="-35" dirty="0">
                <a:latin typeface="Arial"/>
                <a:cs typeface="Arial"/>
              </a:rPr>
              <a:t>(unos/unas) </a:t>
            </a:r>
            <a:r>
              <a:rPr sz="3950" dirty="0">
                <a:latin typeface="Arial"/>
                <a:cs typeface="Arial"/>
              </a:rPr>
              <a:t>needs </a:t>
            </a:r>
            <a:r>
              <a:rPr sz="3950" spc="-1085" dirty="0">
                <a:latin typeface="Arial"/>
                <a:cs typeface="Arial"/>
              </a:rPr>
              <a:t> </a:t>
            </a:r>
            <a:r>
              <a:rPr sz="3950" spc="110" dirty="0">
                <a:latin typeface="Arial"/>
                <a:cs typeface="Arial"/>
              </a:rPr>
              <a:t>to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spc="-45" dirty="0">
                <a:latin typeface="Arial"/>
                <a:cs typeface="Arial"/>
              </a:rPr>
              <a:t>agree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75" dirty="0">
                <a:latin typeface="Arial"/>
                <a:cs typeface="Arial"/>
              </a:rPr>
              <a:t>with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the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noun.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26784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Nouns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129125" cy="2200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ts val="449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5" dirty="0">
                <a:latin typeface="Arial"/>
                <a:cs typeface="Arial"/>
              </a:rPr>
              <a:t>There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-75" dirty="0">
                <a:latin typeface="Arial"/>
                <a:cs typeface="Arial"/>
              </a:rPr>
              <a:t>are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-7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number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70" dirty="0">
                <a:latin typeface="Arial"/>
                <a:cs typeface="Arial"/>
              </a:rPr>
              <a:t>of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Spanish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and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-20" dirty="0">
                <a:latin typeface="Arial"/>
                <a:cs typeface="Arial"/>
              </a:rPr>
              <a:t>English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nouns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55" dirty="0">
                <a:latin typeface="Arial"/>
                <a:cs typeface="Arial"/>
              </a:rPr>
              <a:t>that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end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in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-al,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60" dirty="0">
                <a:latin typeface="Arial"/>
                <a:cs typeface="Arial"/>
              </a:rPr>
              <a:t>-ion,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-20" dirty="0">
                <a:latin typeface="Arial"/>
                <a:cs typeface="Arial"/>
              </a:rPr>
              <a:t>-or,</a:t>
            </a:r>
            <a:endParaRPr sz="3950">
              <a:latin typeface="Arial"/>
              <a:cs typeface="Arial"/>
            </a:endParaRPr>
          </a:p>
          <a:p>
            <a:pPr marL="514984">
              <a:lnSpc>
                <a:spcPts val="4490"/>
              </a:lnSpc>
            </a:pPr>
            <a:r>
              <a:rPr sz="3950" spc="55" dirty="0">
                <a:latin typeface="Arial"/>
                <a:cs typeface="Arial"/>
              </a:rPr>
              <a:t>-sis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-35" dirty="0">
                <a:latin typeface="Arial"/>
                <a:cs typeface="Arial"/>
              </a:rPr>
              <a:t>have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30" dirty="0">
                <a:latin typeface="Arial"/>
                <a:cs typeface="Arial"/>
              </a:rPr>
              <a:t>identical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or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-25" dirty="0">
                <a:latin typeface="Arial"/>
                <a:cs typeface="Arial"/>
              </a:rPr>
              <a:t>nearly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30" dirty="0">
                <a:latin typeface="Arial"/>
                <a:cs typeface="Arial"/>
              </a:rPr>
              <a:t>identical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spellings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and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meanings</a:t>
            </a:r>
            <a:endParaRPr sz="3950">
              <a:latin typeface="Arial"/>
              <a:cs typeface="Arial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5" dirty="0">
                <a:latin typeface="Arial"/>
                <a:cs typeface="Arial"/>
              </a:rPr>
              <a:t>Examples: </a:t>
            </a:r>
            <a:r>
              <a:rPr sz="3950" spc="10" dirty="0">
                <a:latin typeface="Arial"/>
                <a:cs typeface="Arial"/>
              </a:rPr>
              <a:t>experimental,</a:t>
            </a:r>
            <a:r>
              <a:rPr sz="3950" dirty="0">
                <a:latin typeface="Arial"/>
                <a:cs typeface="Arial"/>
              </a:rPr>
              <a:t> región,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-35" dirty="0">
                <a:latin typeface="Arial"/>
                <a:cs typeface="Arial"/>
              </a:rPr>
              <a:t>vapor,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crisis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Nouns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798" y="1841542"/>
            <a:ext cx="17432655" cy="22529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190"/>
              </a:spcBef>
            </a:pPr>
            <a:r>
              <a:rPr sz="4500" b="1" spc="10" dirty="0">
                <a:latin typeface="Arial"/>
                <a:cs typeface="Arial"/>
              </a:rPr>
              <a:t>Continued</a:t>
            </a:r>
            <a:endParaRPr sz="4500" dirty="0">
              <a:latin typeface="Arial"/>
              <a:cs typeface="Arial"/>
            </a:endParaRPr>
          </a:p>
          <a:p>
            <a:pPr marL="514984" marR="5080" indent="-502920">
              <a:lnSpc>
                <a:spcPts val="4240"/>
              </a:lnSpc>
              <a:spcBef>
                <a:spcPts val="262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5" dirty="0">
                <a:latin typeface="Arial"/>
                <a:cs typeface="Arial"/>
              </a:rPr>
              <a:t>There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-75" dirty="0">
                <a:latin typeface="Arial"/>
                <a:cs typeface="Arial"/>
              </a:rPr>
              <a:t>are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also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30" dirty="0">
                <a:latin typeface="Arial"/>
                <a:cs typeface="Arial"/>
              </a:rPr>
              <a:t>other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groups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70" dirty="0">
                <a:latin typeface="Arial"/>
                <a:cs typeface="Arial"/>
              </a:rPr>
              <a:t>of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60" dirty="0">
                <a:latin typeface="Arial"/>
                <a:cs typeface="Arial"/>
              </a:rPr>
              <a:t>words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55" dirty="0">
                <a:latin typeface="Arial"/>
                <a:cs typeface="Arial"/>
              </a:rPr>
              <a:t>that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-35" dirty="0">
                <a:latin typeface="Arial"/>
                <a:cs typeface="Arial"/>
              </a:rPr>
              <a:t>have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characteristic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45" dirty="0">
                <a:latin typeface="Arial"/>
                <a:cs typeface="Arial"/>
              </a:rPr>
              <a:t>patterns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55" dirty="0">
                <a:latin typeface="Arial"/>
                <a:cs typeface="Arial"/>
              </a:rPr>
              <a:t>that </a:t>
            </a:r>
            <a:r>
              <a:rPr sz="3950" spc="-1080" dirty="0">
                <a:latin typeface="Arial"/>
                <a:cs typeface="Arial"/>
              </a:rPr>
              <a:t> </a:t>
            </a:r>
            <a:r>
              <a:rPr sz="3950" spc="5" dirty="0">
                <a:latin typeface="Arial"/>
                <a:cs typeface="Arial"/>
              </a:rPr>
              <a:t>make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40" dirty="0">
                <a:latin typeface="Arial"/>
                <a:cs typeface="Arial"/>
              </a:rPr>
              <a:t>them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-25" dirty="0">
                <a:latin typeface="Arial"/>
                <a:cs typeface="Arial"/>
              </a:rPr>
              <a:t>easily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identifiable</a:t>
            </a:r>
            <a:endParaRPr sz="395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9139" y="4183118"/>
          <a:ext cx="9046844" cy="679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-ancia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 marR="363855" indent="589280">
                        <a:lnSpc>
                          <a:spcPct val="100400"/>
                        </a:lnSpc>
                        <a:spcBef>
                          <a:spcPts val="215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Usually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corresponds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3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65" dirty="0">
                          <a:latin typeface="Arial"/>
                          <a:cs typeface="Arial"/>
                        </a:rPr>
                        <a:t>-ance,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-ancy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75" dirty="0">
                          <a:latin typeface="Arial"/>
                          <a:cs typeface="Arial"/>
                        </a:rPr>
                        <a:t>-ante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363855" indent="589280">
                        <a:lnSpc>
                          <a:spcPct val="100400"/>
                        </a:lnSpc>
                        <a:spcBef>
                          <a:spcPts val="215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Usually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corresponds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3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75" dirty="0">
                          <a:latin typeface="Arial"/>
                          <a:cs typeface="Arial"/>
                        </a:rPr>
                        <a:t>-ant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45" dirty="0">
                          <a:latin typeface="Arial"/>
                          <a:cs typeface="Arial"/>
                        </a:rPr>
                        <a:t>-ción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 marR="363855" indent="589280">
                        <a:lnSpc>
                          <a:spcPct val="100400"/>
                        </a:lnSpc>
                        <a:spcBef>
                          <a:spcPts val="215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Usually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corresponds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3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45" dirty="0">
                          <a:latin typeface="Arial"/>
                          <a:cs typeface="Arial"/>
                        </a:rPr>
                        <a:t>-tion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-encia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363855" indent="589280">
                        <a:lnSpc>
                          <a:spcPct val="100400"/>
                        </a:lnSpc>
                        <a:spcBef>
                          <a:spcPts val="215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Usually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corresponds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3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65" dirty="0">
                          <a:latin typeface="Arial"/>
                          <a:cs typeface="Arial"/>
                        </a:rPr>
                        <a:t>-ence,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-ency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75" dirty="0">
                          <a:latin typeface="Arial"/>
                          <a:cs typeface="Arial"/>
                        </a:rPr>
                        <a:t>-ente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 marR="363855" indent="589280">
                        <a:lnSpc>
                          <a:spcPct val="100400"/>
                        </a:lnSpc>
                        <a:spcBef>
                          <a:spcPts val="215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Usually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corresponds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3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75" dirty="0">
                          <a:latin typeface="Arial"/>
                          <a:cs typeface="Arial"/>
                        </a:rPr>
                        <a:t>-ent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22713" y="4183118"/>
          <a:ext cx="9046844" cy="6795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5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50" dirty="0">
                          <a:latin typeface="Arial"/>
                          <a:cs typeface="Arial"/>
                        </a:rPr>
                        <a:t>-io,</a:t>
                      </a:r>
                      <a:r>
                        <a:rPr sz="2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0" dirty="0">
                          <a:latin typeface="Arial"/>
                          <a:cs typeface="Arial"/>
                        </a:rPr>
                        <a:t>-ía,</a:t>
                      </a:r>
                      <a:r>
                        <a:rPr sz="2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75" dirty="0">
                          <a:latin typeface="Arial"/>
                          <a:cs typeface="Arial"/>
                        </a:rPr>
                        <a:t>-ia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371475" marR="363855" indent="589280">
                        <a:lnSpc>
                          <a:spcPct val="100400"/>
                        </a:lnSpc>
                        <a:spcBef>
                          <a:spcPts val="224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Usually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corresponds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65" dirty="0">
                          <a:latin typeface="Arial"/>
                          <a:cs typeface="Arial"/>
                        </a:rPr>
                        <a:t>-y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65" dirty="0">
                          <a:latin typeface="Arial"/>
                          <a:cs typeface="Arial"/>
                        </a:rPr>
                        <a:t>-ura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371475" marR="363855" indent="589280">
                        <a:lnSpc>
                          <a:spcPct val="100400"/>
                        </a:lnSpc>
                        <a:spcBef>
                          <a:spcPts val="224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Usually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corresponds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50" dirty="0">
                          <a:latin typeface="Arial"/>
                          <a:cs typeface="Arial"/>
                        </a:rPr>
                        <a:t>-ure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5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75" dirty="0">
                          <a:latin typeface="Arial"/>
                          <a:cs typeface="Arial"/>
                        </a:rPr>
                        <a:t>-mente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371475" marR="363855" indent="589280">
                        <a:lnSpc>
                          <a:spcPct val="100400"/>
                        </a:lnSpc>
                        <a:spcBef>
                          <a:spcPts val="224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Usually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corresponds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75" dirty="0">
                          <a:latin typeface="Arial"/>
                          <a:cs typeface="Arial"/>
                        </a:rPr>
                        <a:t>-ment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Nouns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798" y="1841542"/>
            <a:ext cx="6244590" cy="173736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190"/>
              </a:spcBef>
            </a:pPr>
            <a:r>
              <a:rPr sz="4500" b="1" spc="10" dirty="0">
                <a:latin typeface="Arial"/>
                <a:cs typeface="Arial"/>
              </a:rPr>
              <a:t>Continued</a:t>
            </a:r>
            <a:endParaRPr sz="4500">
              <a:latin typeface="Arial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206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55" dirty="0">
                <a:latin typeface="Arial"/>
                <a:cs typeface="Arial"/>
              </a:rPr>
              <a:t>Here</a:t>
            </a:r>
            <a:r>
              <a:rPr sz="3950" spc="-20" dirty="0">
                <a:latin typeface="Arial"/>
                <a:cs typeface="Arial"/>
              </a:rPr>
              <a:t> </a:t>
            </a:r>
            <a:r>
              <a:rPr sz="3950" spc="-75" dirty="0">
                <a:latin typeface="Arial"/>
                <a:cs typeface="Arial"/>
              </a:rPr>
              <a:t>are</a:t>
            </a:r>
            <a:r>
              <a:rPr sz="3950" spc="-20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some</a:t>
            </a:r>
            <a:r>
              <a:rPr sz="3950" spc="-20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examples:</a:t>
            </a:r>
            <a:endParaRPr sz="39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9139" y="4183118"/>
          <a:ext cx="9046844" cy="679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15" dirty="0">
                          <a:latin typeface="Arial"/>
                          <a:cs typeface="Arial"/>
                        </a:rPr>
                        <a:t>Ending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25" dirty="0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i="1" spc="25" dirty="0">
                          <a:latin typeface="Arial"/>
                          <a:cs typeface="Arial"/>
                        </a:rPr>
                        <a:t>-ancia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una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distancia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40" dirty="0">
                          <a:latin typeface="Arial"/>
                          <a:cs typeface="Arial"/>
                        </a:rPr>
                        <a:t>distance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i="1" spc="35" dirty="0">
                          <a:latin typeface="Arial"/>
                          <a:cs typeface="Arial"/>
                        </a:rPr>
                        <a:t>-ante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instante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instant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i="1" spc="70" dirty="0">
                          <a:latin typeface="Arial"/>
                          <a:cs typeface="Arial"/>
                        </a:rPr>
                        <a:t>-ción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una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nación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nation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i="1" spc="30" dirty="0">
                          <a:latin typeface="Arial"/>
                          <a:cs typeface="Arial"/>
                        </a:rPr>
                        <a:t>-encia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0" dirty="0">
                          <a:latin typeface="Arial"/>
                          <a:cs typeface="Arial"/>
                        </a:rPr>
                        <a:t>evidencia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0" dirty="0">
                          <a:latin typeface="Arial"/>
                          <a:cs typeface="Arial"/>
                        </a:rPr>
                        <a:t>evidence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96009" y="4183118"/>
          <a:ext cx="9046844" cy="679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15" dirty="0">
                          <a:latin typeface="Arial"/>
                          <a:cs typeface="Arial"/>
                        </a:rPr>
                        <a:t>Ending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25" dirty="0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i="1" spc="45" dirty="0">
                          <a:latin typeface="Arial"/>
                          <a:cs typeface="Arial"/>
                        </a:rPr>
                        <a:t>-ente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0" dirty="0">
                          <a:latin typeface="Arial"/>
                          <a:cs typeface="Arial"/>
                        </a:rPr>
                        <a:t>los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continentes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continents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i="1" spc="60" dirty="0">
                          <a:latin typeface="Arial"/>
                          <a:cs typeface="Arial"/>
                        </a:rPr>
                        <a:t>-io,</a:t>
                      </a:r>
                      <a:r>
                        <a:rPr sz="26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i="1" spc="-70" dirty="0">
                          <a:latin typeface="Arial"/>
                          <a:cs typeface="Arial"/>
                        </a:rPr>
                        <a:t>ía,</a:t>
                      </a:r>
                      <a:r>
                        <a:rPr sz="26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i="1" spc="-35" dirty="0">
                          <a:latin typeface="Arial"/>
                          <a:cs typeface="Arial"/>
                        </a:rPr>
                        <a:t>ia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0" dirty="0">
                          <a:latin typeface="Arial"/>
                          <a:cs typeface="Arial"/>
                        </a:rPr>
                        <a:t>contrario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0" dirty="0">
                          <a:latin typeface="Arial"/>
                          <a:cs typeface="Arial"/>
                        </a:rPr>
                        <a:t>contrary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i="1" spc="25" dirty="0">
                          <a:latin typeface="Arial"/>
                          <a:cs typeface="Arial"/>
                        </a:rPr>
                        <a:t>-ura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la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literatura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literature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i="1" spc="65" dirty="0">
                          <a:latin typeface="Arial"/>
                          <a:cs typeface="Arial"/>
                        </a:rPr>
                        <a:t>-mento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5" dirty="0">
                          <a:latin typeface="Arial"/>
                          <a:cs typeface="Arial"/>
                        </a:rPr>
                        <a:t>compartimento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0" dirty="0">
                          <a:latin typeface="Arial"/>
                          <a:cs typeface="Arial"/>
                        </a:rPr>
                        <a:t>compartment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729" y="1975902"/>
            <a:ext cx="7411720" cy="4716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55" dirty="0">
                <a:latin typeface="Arial"/>
                <a:cs typeface="Arial"/>
              </a:rPr>
              <a:t>Practice</a:t>
            </a:r>
            <a:r>
              <a:rPr sz="4500" b="1" spc="-30" dirty="0">
                <a:latin typeface="Arial"/>
                <a:cs typeface="Arial"/>
              </a:rPr>
              <a:t> </a:t>
            </a:r>
            <a:r>
              <a:rPr sz="4500" b="1" spc="-90" dirty="0">
                <a:latin typeface="Arial"/>
                <a:cs typeface="Arial"/>
              </a:rPr>
              <a:t>Test</a:t>
            </a:r>
            <a:endParaRPr sz="4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750">
              <a:latin typeface="Arial"/>
              <a:cs typeface="Arial"/>
            </a:endParaRPr>
          </a:p>
          <a:p>
            <a:pPr marL="519430" indent="-503555">
              <a:lnSpc>
                <a:spcPct val="100000"/>
              </a:lnSpc>
              <a:buSzPct val="122784"/>
              <a:buChar char="•"/>
              <a:tabLst>
                <a:tab pos="519430" algn="l"/>
                <a:tab pos="520065" algn="l"/>
              </a:tabLst>
            </a:pPr>
            <a:r>
              <a:rPr sz="3950" dirty="0">
                <a:latin typeface="Arial"/>
                <a:cs typeface="Arial"/>
              </a:rPr>
              <a:t>Go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spc="110" dirty="0">
                <a:latin typeface="Arial"/>
                <a:cs typeface="Arial"/>
              </a:rPr>
              <a:t>to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this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course’s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canvas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site</a:t>
            </a:r>
            <a:endParaRPr sz="3950">
              <a:latin typeface="Arial"/>
              <a:cs typeface="Arial"/>
            </a:endParaRPr>
          </a:p>
          <a:p>
            <a:pPr marL="519430" indent="-503555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9430" algn="l"/>
                <a:tab pos="520065" algn="l"/>
              </a:tabLst>
            </a:pPr>
            <a:r>
              <a:rPr sz="3950" spc="45" dirty="0">
                <a:latin typeface="Arial"/>
                <a:cs typeface="Arial"/>
              </a:rPr>
              <a:t>Click</a:t>
            </a:r>
            <a:r>
              <a:rPr sz="3950" spc="-2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on</a:t>
            </a:r>
            <a:r>
              <a:rPr sz="3950" spc="-20" dirty="0">
                <a:latin typeface="Arial"/>
                <a:cs typeface="Arial"/>
              </a:rPr>
              <a:t> </a:t>
            </a:r>
            <a:r>
              <a:rPr sz="3950" spc="50" dirty="0">
                <a:latin typeface="Arial"/>
                <a:cs typeface="Arial"/>
              </a:rPr>
              <a:t>“Quizzes”</a:t>
            </a:r>
            <a:endParaRPr sz="3950">
              <a:latin typeface="Arial"/>
              <a:cs typeface="Arial"/>
            </a:endParaRPr>
          </a:p>
          <a:p>
            <a:pPr marL="519430" marR="60325" indent="-502920">
              <a:lnSpc>
                <a:spcPts val="4240"/>
              </a:lnSpc>
              <a:spcBef>
                <a:spcPts val="3770"/>
              </a:spcBef>
              <a:buSzPct val="122784"/>
              <a:buChar char="•"/>
              <a:tabLst>
                <a:tab pos="519430" algn="l"/>
                <a:tab pos="520065" algn="l"/>
              </a:tabLst>
            </a:pPr>
            <a:r>
              <a:rPr sz="3950" spc="-165" dirty="0">
                <a:latin typeface="Arial"/>
                <a:cs typeface="Arial"/>
              </a:rPr>
              <a:t>Take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the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Practice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spc="-125" dirty="0">
                <a:latin typeface="Arial"/>
                <a:cs typeface="Arial"/>
              </a:rPr>
              <a:t>Test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labeled: </a:t>
            </a:r>
            <a:r>
              <a:rPr sz="3950" spc="-1085" dirty="0">
                <a:latin typeface="Arial"/>
                <a:cs typeface="Arial"/>
              </a:rPr>
              <a:t> </a:t>
            </a:r>
            <a:r>
              <a:rPr sz="3950" spc="65" dirty="0">
                <a:latin typeface="Arial"/>
                <a:cs typeface="Arial"/>
              </a:rPr>
              <a:t>“Practice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-125" dirty="0">
                <a:latin typeface="Arial"/>
                <a:cs typeface="Arial"/>
              </a:rPr>
              <a:t>Test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185" dirty="0">
                <a:latin typeface="Arial"/>
                <a:cs typeface="Arial"/>
              </a:rPr>
              <a:t>1”</a:t>
            </a:r>
            <a:endParaRPr sz="3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52050" y="1042017"/>
            <a:ext cx="8989060" cy="9224645"/>
            <a:chOff x="10052050" y="1042017"/>
            <a:chExt cx="8989060" cy="9224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2050" y="1042017"/>
              <a:ext cx="8988875" cy="92244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631520" y="8312998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376951" y="0"/>
                  </a:moveTo>
                  <a:lnTo>
                    <a:pt x="376951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376951" y="691078"/>
                  </a:lnTo>
                  <a:lnTo>
                    <a:pt x="376951" y="1047088"/>
                  </a:lnTo>
                  <a:lnTo>
                    <a:pt x="1047088" y="523544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917" y="899875"/>
            <a:ext cx="793305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750" spc="-95" dirty="0"/>
              <a:t>After</a:t>
            </a:r>
            <a:r>
              <a:rPr sz="5750" spc="-254" dirty="0"/>
              <a:t> </a:t>
            </a:r>
            <a:r>
              <a:rPr sz="5750" spc="-130" dirty="0"/>
              <a:t>reviewing</a:t>
            </a:r>
            <a:r>
              <a:rPr sz="5750" spc="-254" dirty="0"/>
              <a:t> </a:t>
            </a:r>
            <a:r>
              <a:rPr sz="5750" spc="-145" dirty="0"/>
              <a:t>this</a:t>
            </a:r>
            <a:r>
              <a:rPr sz="5750" spc="-250" dirty="0"/>
              <a:t> </a:t>
            </a:r>
            <a:r>
              <a:rPr sz="5750" spc="-170" dirty="0"/>
              <a:t>ppt:</a:t>
            </a:r>
            <a:endParaRPr sz="5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43529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3319900"/>
            <a:ext cx="8640445" cy="3543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299"/>
              </a:lnSpc>
              <a:spcBef>
                <a:spcPts val="90"/>
              </a:spcBef>
            </a:pPr>
            <a:r>
              <a:rPr sz="4500" spc="-75" dirty="0">
                <a:latin typeface="Arial"/>
                <a:cs typeface="Arial"/>
              </a:rPr>
              <a:t>General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20" dirty="0">
                <a:latin typeface="Arial"/>
                <a:cs typeface="Arial"/>
              </a:rPr>
              <a:t>Introduction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110" dirty="0">
                <a:latin typeface="Arial"/>
                <a:cs typeface="Arial"/>
              </a:rPr>
              <a:t>to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5" dirty="0">
                <a:latin typeface="Arial"/>
                <a:cs typeface="Arial"/>
              </a:rPr>
              <a:t>the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-10" dirty="0">
                <a:latin typeface="Arial"/>
                <a:cs typeface="Arial"/>
              </a:rPr>
              <a:t>course </a:t>
            </a:r>
            <a:r>
              <a:rPr sz="4500" spc="-1235" dirty="0">
                <a:latin typeface="Arial"/>
                <a:cs typeface="Arial"/>
              </a:rPr>
              <a:t> </a:t>
            </a:r>
            <a:r>
              <a:rPr sz="4500" spc="-15" dirty="0">
                <a:latin typeface="Arial"/>
                <a:cs typeface="Arial"/>
              </a:rPr>
              <a:t>Cognates</a:t>
            </a:r>
            <a:endParaRPr sz="4500">
              <a:latin typeface="Arial"/>
              <a:cs typeface="Arial"/>
            </a:endParaRPr>
          </a:p>
          <a:p>
            <a:pPr marL="12700" marR="417830">
              <a:lnSpc>
                <a:spcPts val="6930"/>
              </a:lnSpc>
              <a:spcBef>
                <a:spcPts val="280"/>
              </a:spcBef>
            </a:pPr>
            <a:r>
              <a:rPr sz="4500" spc="-40" dirty="0">
                <a:latin typeface="Arial"/>
                <a:cs typeface="Arial"/>
              </a:rPr>
              <a:t>Gender</a:t>
            </a:r>
            <a:r>
              <a:rPr sz="4500" spc="-95" dirty="0">
                <a:latin typeface="Arial"/>
                <a:cs typeface="Arial"/>
              </a:rPr>
              <a:t> </a:t>
            </a:r>
            <a:r>
              <a:rPr sz="4500" spc="10" dirty="0">
                <a:latin typeface="Arial"/>
                <a:cs typeface="Arial"/>
              </a:rPr>
              <a:t>and</a:t>
            </a:r>
            <a:r>
              <a:rPr sz="4500" spc="-90" dirty="0">
                <a:latin typeface="Arial"/>
                <a:cs typeface="Arial"/>
              </a:rPr>
              <a:t> </a:t>
            </a:r>
            <a:r>
              <a:rPr sz="4500" spc="-40" dirty="0">
                <a:latin typeface="Arial"/>
                <a:cs typeface="Arial"/>
              </a:rPr>
              <a:t>Gender</a:t>
            </a:r>
            <a:r>
              <a:rPr sz="4500" spc="-90" dirty="0">
                <a:latin typeface="Arial"/>
                <a:cs typeface="Arial"/>
              </a:rPr>
              <a:t> </a:t>
            </a:r>
            <a:r>
              <a:rPr sz="4500" spc="-45" dirty="0">
                <a:latin typeface="Arial"/>
                <a:cs typeface="Arial"/>
              </a:rPr>
              <a:t>Agreements </a:t>
            </a:r>
            <a:r>
              <a:rPr sz="4500" spc="-1235" dirty="0">
                <a:latin typeface="Arial"/>
                <a:cs typeface="Arial"/>
              </a:rPr>
              <a:t> </a:t>
            </a:r>
            <a:r>
              <a:rPr sz="4500" spc="-55" dirty="0">
                <a:latin typeface="Arial"/>
                <a:cs typeface="Arial"/>
              </a:rPr>
              <a:t>Plurals</a:t>
            </a:r>
            <a:r>
              <a:rPr sz="4500" spc="-95" dirty="0">
                <a:latin typeface="Arial"/>
                <a:cs typeface="Arial"/>
              </a:rPr>
              <a:t> </a:t>
            </a:r>
            <a:r>
              <a:rPr sz="4500" spc="10" dirty="0">
                <a:latin typeface="Arial"/>
                <a:cs typeface="Arial"/>
              </a:rPr>
              <a:t>and</a:t>
            </a:r>
            <a:r>
              <a:rPr sz="4500" spc="-90" dirty="0">
                <a:latin typeface="Arial"/>
                <a:cs typeface="Arial"/>
              </a:rPr>
              <a:t> </a:t>
            </a:r>
            <a:r>
              <a:rPr sz="4500" spc="5" dirty="0">
                <a:latin typeface="Arial"/>
                <a:cs typeface="Arial"/>
              </a:rPr>
              <a:t>Number</a:t>
            </a:r>
            <a:r>
              <a:rPr sz="4500" spc="-90" dirty="0">
                <a:latin typeface="Arial"/>
                <a:cs typeface="Arial"/>
              </a:rPr>
              <a:t> </a:t>
            </a:r>
            <a:r>
              <a:rPr sz="4500" spc="-45" dirty="0">
                <a:latin typeface="Arial"/>
                <a:cs typeface="Arial"/>
              </a:rPr>
              <a:t>Agreement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83285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General</a:t>
            </a:r>
            <a:r>
              <a:rPr spc="-300" dirty="0"/>
              <a:t> </a:t>
            </a:r>
            <a:r>
              <a:rPr spc="-155" dirty="0"/>
              <a:t>Introduction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30" dirty="0"/>
              <a:t>Spanish</a:t>
            </a:r>
            <a:r>
              <a:rPr sz="4500" spc="-5" dirty="0"/>
              <a:t> </a:t>
            </a:r>
            <a:r>
              <a:rPr sz="4500" spc="15" dirty="0"/>
              <a:t>for</a:t>
            </a:r>
            <a:r>
              <a:rPr sz="4500" spc="-5" dirty="0"/>
              <a:t> </a:t>
            </a:r>
            <a:r>
              <a:rPr sz="4500" spc="15" dirty="0"/>
              <a:t>Reading</a:t>
            </a:r>
            <a:r>
              <a:rPr sz="4500" spc="-5" dirty="0"/>
              <a:t> </a:t>
            </a:r>
            <a:r>
              <a:rPr sz="4500" spc="35" dirty="0"/>
              <a:t>Knowledge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842865" cy="52736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30226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" dirty="0">
                <a:latin typeface="Arial"/>
                <a:cs typeface="Arial"/>
              </a:rPr>
              <a:t>After</a:t>
            </a:r>
            <a:r>
              <a:rPr sz="3950" dirty="0">
                <a:latin typeface="Arial"/>
                <a:cs typeface="Arial"/>
              </a:rPr>
              <a:t> reading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the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syllabus,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you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should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75" dirty="0">
                <a:latin typeface="Arial"/>
                <a:cs typeface="Arial"/>
              </a:rPr>
              <a:t>know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55" dirty="0">
                <a:latin typeface="Arial"/>
                <a:cs typeface="Arial"/>
              </a:rPr>
              <a:t>that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the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goal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70" dirty="0">
                <a:latin typeface="Arial"/>
                <a:cs typeface="Arial"/>
              </a:rPr>
              <a:t>of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this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course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is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10" dirty="0">
                <a:latin typeface="Arial"/>
                <a:cs typeface="Arial"/>
              </a:rPr>
              <a:t>to </a:t>
            </a:r>
            <a:r>
              <a:rPr sz="3950" spc="-1080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help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you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acquire</a:t>
            </a:r>
            <a:r>
              <a:rPr sz="3950" dirty="0">
                <a:latin typeface="Arial"/>
                <a:cs typeface="Arial"/>
              </a:rPr>
              <a:t> reading </a:t>
            </a:r>
            <a:r>
              <a:rPr sz="3950" spc="10" dirty="0">
                <a:latin typeface="Arial"/>
                <a:cs typeface="Arial"/>
              </a:rPr>
              <a:t>skills</a:t>
            </a:r>
            <a:r>
              <a:rPr sz="3950" dirty="0">
                <a:latin typeface="Arial"/>
                <a:cs typeface="Arial"/>
              </a:rPr>
              <a:t> in Spanish</a:t>
            </a:r>
          </a:p>
          <a:p>
            <a:pPr marL="514984" marR="5080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"/>
                <a:cs typeface="Arial"/>
              </a:rPr>
              <a:t>This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5" dirty="0">
                <a:latin typeface="Arial"/>
                <a:cs typeface="Arial"/>
              </a:rPr>
              <a:t>may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-15" dirty="0">
                <a:latin typeface="Arial"/>
                <a:cs typeface="Arial"/>
              </a:rPr>
              <a:t>seem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daunting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at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first,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100" dirty="0">
                <a:latin typeface="Arial"/>
                <a:cs typeface="Arial"/>
              </a:rPr>
              <a:t>but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75" dirty="0">
                <a:latin typeface="Arial"/>
                <a:cs typeface="Arial"/>
              </a:rPr>
              <a:t>with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50" dirty="0">
                <a:latin typeface="Arial"/>
                <a:cs typeface="Arial"/>
              </a:rPr>
              <a:t>tools,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strategies,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and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50" dirty="0">
                <a:latin typeface="Arial"/>
                <a:cs typeface="Arial"/>
              </a:rPr>
              <a:t>practice,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75" dirty="0">
                <a:latin typeface="Arial"/>
                <a:cs typeface="Arial"/>
              </a:rPr>
              <a:t>it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will </a:t>
            </a:r>
            <a:r>
              <a:rPr sz="3950" spc="-108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be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-90" dirty="0">
                <a:latin typeface="Arial"/>
                <a:cs typeface="Arial"/>
              </a:rPr>
              <a:t>easy.</a:t>
            </a:r>
            <a:endParaRPr sz="3950" dirty="0">
              <a:latin typeface="Arial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15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Arial"/>
                <a:cs typeface="Arial"/>
              </a:rPr>
              <a:t>For</a:t>
            </a:r>
            <a:r>
              <a:rPr sz="3950" spc="-3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example:</a:t>
            </a:r>
            <a:endParaRPr sz="3950" dirty="0">
              <a:latin typeface="Arial"/>
              <a:cs typeface="Arial"/>
            </a:endParaRPr>
          </a:p>
          <a:p>
            <a:pPr marL="1017905" marR="209550" lvl="1" indent="-502920">
              <a:lnSpc>
                <a:spcPts val="4240"/>
              </a:lnSpc>
              <a:spcBef>
                <a:spcPts val="3769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35" dirty="0">
                <a:latin typeface="Arial"/>
                <a:cs typeface="Arial"/>
              </a:rPr>
              <a:t>Read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the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50" dirty="0">
                <a:latin typeface="Arial"/>
                <a:cs typeface="Arial"/>
              </a:rPr>
              <a:t>following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45" dirty="0">
                <a:latin typeface="Arial"/>
                <a:cs typeface="Arial"/>
              </a:rPr>
              <a:t>short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paragraph</a:t>
            </a:r>
            <a:r>
              <a:rPr sz="3950" dirty="0">
                <a:latin typeface="Arial"/>
                <a:cs typeface="Arial"/>
              </a:rPr>
              <a:t> in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Latin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-50" dirty="0">
                <a:latin typeface="Arial"/>
                <a:cs typeface="Arial"/>
              </a:rPr>
              <a:t>see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if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you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can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30" dirty="0">
                <a:latin typeface="Arial"/>
                <a:cs typeface="Arial"/>
              </a:rPr>
              <a:t>understand </a:t>
            </a:r>
            <a:r>
              <a:rPr sz="3950" spc="-1085" dirty="0">
                <a:latin typeface="Arial"/>
                <a:cs typeface="Arial"/>
              </a:rPr>
              <a:t> </a:t>
            </a:r>
            <a:r>
              <a:rPr sz="3950" spc="50" dirty="0">
                <a:latin typeface="Arial"/>
                <a:cs typeface="Arial"/>
              </a:rPr>
              <a:t>it.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5893" y="3939565"/>
            <a:ext cx="17010380" cy="2995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5" dirty="0">
                <a:latin typeface="Times New Roman"/>
                <a:cs typeface="Times New Roman"/>
              </a:rPr>
              <a:t>Recitā,</a:t>
            </a:r>
            <a:r>
              <a:rPr sz="6400" dirty="0">
                <a:latin typeface="Times New Roman"/>
                <a:cs typeface="Times New Roman"/>
              </a:rPr>
              <a:t> </a:t>
            </a:r>
            <a:r>
              <a:rPr sz="6400" spc="10" dirty="0">
                <a:latin typeface="Times New Roman"/>
                <a:cs typeface="Times New Roman"/>
              </a:rPr>
              <a:t>respondē,</a:t>
            </a:r>
            <a:r>
              <a:rPr sz="6400" dirty="0">
                <a:latin typeface="Times New Roman"/>
                <a:cs typeface="Times New Roman"/>
              </a:rPr>
              <a:t> </a:t>
            </a:r>
            <a:r>
              <a:rPr sz="6400" spc="-10" dirty="0">
                <a:latin typeface="Times New Roman"/>
                <a:cs typeface="Times New Roman"/>
              </a:rPr>
              <a:t>surge,</a:t>
            </a:r>
            <a:r>
              <a:rPr sz="6400" spc="5" dirty="0">
                <a:latin typeface="Times New Roman"/>
                <a:cs typeface="Times New Roman"/>
              </a:rPr>
              <a:t> </a:t>
            </a:r>
            <a:r>
              <a:rPr sz="6400" spc="10" dirty="0">
                <a:latin typeface="Times New Roman"/>
                <a:cs typeface="Times New Roman"/>
              </a:rPr>
              <a:t>cōnsīde,</a:t>
            </a:r>
            <a:r>
              <a:rPr sz="6400" dirty="0">
                <a:latin typeface="Times New Roman"/>
                <a:cs typeface="Times New Roman"/>
              </a:rPr>
              <a:t> </a:t>
            </a:r>
            <a:r>
              <a:rPr sz="6400" spc="5" dirty="0">
                <a:latin typeface="Times New Roman"/>
                <a:cs typeface="Times New Roman"/>
              </a:rPr>
              <a:t>dīc,</a:t>
            </a:r>
            <a:r>
              <a:rPr sz="6400" dirty="0">
                <a:latin typeface="Times New Roman"/>
                <a:cs typeface="Times New Roman"/>
              </a:rPr>
              <a:t> </a:t>
            </a:r>
            <a:r>
              <a:rPr sz="6400" spc="10" dirty="0">
                <a:latin typeface="Times New Roman"/>
                <a:cs typeface="Times New Roman"/>
              </a:rPr>
              <a:t>venī.</a:t>
            </a:r>
            <a:endParaRPr sz="6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400" spc="10" dirty="0">
                <a:latin typeface="Times New Roman"/>
                <a:cs typeface="Times New Roman"/>
              </a:rPr>
              <a:t>Quid</a:t>
            </a:r>
            <a:r>
              <a:rPr sz="6400" spc="15" dirty="0">
                <a:latin typeface="Times New Roman"/>
                <a:cs typeface="Times New Roman"/>
              </a:rPr>
              <a:t> </a:t>
            </a:r>
            <a:r>
              <a:rPr sz="6400" spc="5" dirty="0">
                <a:latin typeface="Times New Roman"/>
                <a:cs typeface="Times New Roman"/>
              </a:rPr>
              <a:t>facis?</a:t>
            </a:r>
            <a:r>
              <a:rPr sz="6400" spc="15" dirty="0">
                <a:latin typeface="Times New Roman"/>
                <a:cs typeface="Times New Roman"/>
              </a:rPr>
              <a:t> </a:t>
            </a:r>
            <a:r>
              <a:rPr sz="6400" spc="5" dirty="0">
                <a:latin typeface="Times New Roman"/>
                <a:cs typeface="Times New Roman"/>
              </a:rPr>
              <a:t>Recitō.</a:t>
            </a:r>
            <a:r>
              <a:rPr sz="6400" spc="15" dirty="0">
                <a:latin typeface="Times New Roman"/>
                <a:cs typeface="Times New Roman"/>
              </a:rPr>
              <a:t> </a:t>
            </a:r>
            <a:r>
              <a:rPr sz="6400" spc="10" dirty="0">
                <a:latin typeface="Times New Roman"/>
                <a:cs typeface="Times New Roman"/>
              </a:rPr>
              <a:t>Quid</a:t>
            </a:r>
            <a:r>
              <a:rPr sz="6400" spc="15" dirty="0">
                <a:latin typeface="Times New Roman"/>
                <a:cs typeface="Times New Roman"/>
              </a:rPr>
              <a:t> </a:t>
            </a:r>
            <a:r>
              <a:rPr sz="6400" spc="5" dirty="0">
                <a:latin typeface="Times New Roman"/>
                <a:cs typeface="Times New Roman"/>
              </a:rPr>
              <a:t>faciō?</a:t>
            </a:r>
            <a:r>
              <a:rPr sz="6400" spc="20" dirty="0">
                <a:latin typeface="Times New Roman"/>
                <a:cs typeface="Times New Roman"/>
              </a:rPr>
              <a:t> </a:t>
            </a:r>
            <a:r>
              <a:rPr sz="6400" spc="5" dirty="0">
                <a:latin typeface="Times New Roman"/>
                <a:cs typeface="Times New Roman"/>
              </a:rPr>
              <a:t>Recitās.</a:t>
            </a:r>
            <a:r>
              <a:rPr sz="6400" spc="15" dirty="0">
                <a:latin typeface="Times New Roman"/>
                <a:cs typeface="Times New Roman"/>
              </a:rPr>
              <a:t> </a:t>
            </a:r>
            <a:r>
              <a:rPr sz="6400" spc="10" dirty="0">
                <a:latin typeface="Times New Roman"/>
                <a:cs typeface="Times New Roman"/>
              </a:rPr>
              <a:t>Quid</a:t>
            </a:r>
            <a:r>
              <a:rPr sz="6400" spc="15" dirty="0">
                <a:latin typeface="Times New Roman"/>
                <a:cs typeface="Times New Roman"/>
              </a:rPr>
              <a:t> </a:t>
            </a:r>
            <a:r>
              <a:rPr sz="6400" spc="5" dirty="0">
                <a:latin typeface="Times New Roman"/>
                <a:cs typeface="Times New Roman"/>
              </a:rPr>
              <a:t>facit?</a:t>
            </a:r>
            <a:endParaRPr sz="6400" dirty="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  <a:spcBef>
                <a:spcPts val="155"/>
              </a:spcBef>
            </a:pPr>
            <a:r>
              <a:rPr sz="6400" spc="5" dirty="0">
                <a:latin typeface="Times New Roman"/>
                <a:cs typeface="Times New Roman"/>
              </a:rPr>
              <a:t>Recitat.</a:t>
            </a:r>
            <a:endParaRPr sz="6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5935" y="4886959"/>
            <a:ext cx="685990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b="0" spc="-150" dirty="0">
                <a:latin typeface="Arial"/>
                <a:cs typeface="Arial"/>
              </a:rPr>
              <a:t>Easy?</a:t>
            </a:r>
            <a:r>
              <a:rPr sz="9550" b="0" spc="-440" dirty="0">
                <a:latin typeface="Arial"/>
                <a:cs typeface="Arial"/>
              </a:rPr>
              <a:t> </a:t>
            </a:r>
            <a:r>
              <a:rPr sz="9550" b="0" spc="-85" dirty="0">
                <a:latin typeface="Arial"/>
                <a:cs typeface="Arial"/>
              </a:rPr>
              <a:t>Hard?</a:t>
            </a:r>
            <a:endParaRPr sz="9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5266669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Cognates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0" dirty="0"/>
              <a:t>(I’m </a:t>
            </a:r>
            <a:r>
              <a:rPr sz="4500" spc="-25" dirty="0"/>
              <a:t>sure</a:t>
            </a:r>
            <a:r>
              <a:rPr sz="4500" spc="10" dirty="0"/>
              <a:t> </a:t>
            </a:r>
            <a:r>
              <a:rPr sz="4500" spc="-65" dirty="0"/>
              <a:t>you</a:t>
            </a:r>
            <a:r>
              <a:rPr sz="4500" spc="15" dirty="0"/>
              <a:t> </a:t>
            </a:r>
            <a:r>
              <a:rPr sz="4500" spc="-5" dirty="0"/>
              <a:t>used</a:t>
            </a:r>
            <a:r>
              <a:rPr sz="4500" spc="10" dirty="0"/>
              <a:t> </a:t>
            </a:r>
            <a:r>
              <a:rPr sz="4500" spc="30" dirty="0"/>
              <a:t>these</a:t>
            </a:r>
            <a:r>
              <a:rPr sz="4500" spc="15" dirty="0"/>
              <a:t> </a:t>
            </a:r>
            <a:r>
              <a:rPr sz="4500" spc="55" dirty="0"/>
              <a:t>to</a:t>
            </a:r>
            <a:r>
              <a:rPr sz="4500" spc="10" dirty="0"/>
              <a:t> </a:t>
            </a:r>
            <a:r>
              <a:rPr sz="4500" spc="70" dirty="0"/>
              <a:t>get</a:t>
            </a:r>
            <a:r>
              <a:rPr sz="4500" spc="15" dirty="0"/>
              <a:t> </a:t>
            </a:r>
            <a:r>
              <a:rPr sz="4500" spc="-20" dirty="0"/>
              <a:t>through</a:t>
            </a:r>
            <a:r>
              <a:rPr sz="4500" spc="10" dirty="0"/>
              <a:t> </a:t>
            </a:r>
            <a:r>
              <a:rPr sz="4500" spc="45" dirty="0"/>
              <a:t>the</a:t>
            </a:r>
            <a:r>
              <a:rPr sz="4500" spc="15" dirty="0"/>
              <a:t> </a:t>
            </a:r>
            <a:r>
              <a:rPr sz="4500" spc="10" dirty="0"/>
              <a:t>last </a:t>
            </a:r>
            <a:r>
              <a:rPr sz="4500" spc="-25" dirty="0"/>
              <a:t>activity)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6166465" cy="3504806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Arial"/>
                <a:cs typeface="Arial"/>
              </a:rPr>
              <a:t>Cognates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-75" dirty="0">
                <a:latin typeface="Arial"/>
                <a:cs typeface="Arial"/>
              </a:rPr>
              <a:t>are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60" dirty="0">
                <a:latin typeface="Arial"/>
                <a:cs typeface="Arial"/>
              </a:rPr>
              <a:t>words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75" dirty="0">
                <a:latin typeface="Arial"/>
                <a:cs typeface="Arial"/>
              </a:rPr>
              <a:t>with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similar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spellings</a:t>
            </a:r>
            <a:r>
              <a:rPr lang="en-US" sz="3950" spc="15" dirty="0">
                <a:latin typeface="Arial"/>
                <a:cs typeface="Arial"/>
              </a:rPr>
              <a:t> and meaning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55" dirty="0">
                <a:latin typeface="Arial"/>
                <a:cs typeface="Arial"/>
              </a:rPr>
              <a:t>that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30" dirty="0">
                <a:latin typeface="Arial"/>
                <a:cs typeface="Arial"/>
              </a:rPr>
              <a:t>exist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in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90" dirty="0">
                <a:latin typeface="Arial"/>
                <a:cs typeface="Arial"/>
              </a:rPr>
              <a:t>both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-10" dirty="0">
                <a:latin typeface="Arial"/>
                <a:cs typeface="Arial"/>
              </a:rPr>
              <a:t>languages</a:t>
            </a:r>
            <a:endParaRPr sz="3950" dirty="0">
              <a:latin typeface="Arial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55" dirty="0">
                <a:latin typeface="Arial"/>
                <a:cs typeface="Arial"/>
              </a:rPr>
              <a:t>They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give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you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-35" dirty="0">
                <a:latin typeface="Arial"/>
                <a:cs typeface="Arial"/>
              </a:rPr>
              <a:t>an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immediate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50" dirty="0">
                <a:latin typeface="Arial"/>
                <a:cs typeface="Arial"/>
              </a:rPr>
              <a:t>working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vocabulary</a:t>
            </a:r>
            <a:endParaRPr sz="3950" dirty="0">
              <a:latin typeface="Arial"/>
              <a:cs typeface="Arial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5" dirty="0">
                <a:latin typeface="Arial"/>
                <a:cs typeface="Arial"/>
              </a:rPr>
              <a:t>Examples:</a:t>
            </a:r>
            <a:endParaRPr sz="395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2500" y="5847989"/>
          <a:ext cx="5844540" cy="472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sz="2600" b="1" spc="-25" dirty="0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2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2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600" spc="20" dirty="0">
                          <a:latin typeface="Arial"/>
                          <a:cs typeface="Arial"/>
                        </a:rPr>
                        <a:t>April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600" spc="20" dirty="0">
                          <a:latin typeface="Arial"/>
                          <a:cs typeface="Arial"/>
                        </a:rPr>
                        <a:t>abril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adventure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aventura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600" spc="45" dirty="0">
                          <a:latin typeface="Arial"/>
                          <a:cs typeface="Arial"/>
                        </a:rPr>
                        <a:t>biography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biografía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600" spc="35" dirty="0">
                          <a:latin typeface="Arial"/>
                          <a:cs typeface="Arial"/>
                        </a:rPr>
                        <a:t>montana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600" spc="35" dirty="0">
                          <a:latin typeface="Arial"/>
                          <a:cs typeface="Arial"/>
                        </a:rPr>
                        <a:t>montaña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3980179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Cognates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35" dirty="0"/>
              <a:t>Cont.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18287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5" dirty="0">
                <a:latin typeface="Arial"/>
                <a:cs typeface="Arial"/>
              </a:rPr>
              <a:t>There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-75" dirty="0">
                <a:latin typeface="Arial"/>
                <a:cs typeface="Arial"/>
              </a:rPr>
              <a:t>are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also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partial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cognates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-15" dirty="0">
                <a:latin typeface="Arial"/>
                <a:cs typeface="Arial"/>
              </a:rPr>
              <a:t>false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cognates</a:t>
            </a:r>
            <a:endParaRPr sz="39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5174" y="4675250"/>
          <a:ext cx="6957056" cy="603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7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25" dirty="0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lengua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language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R="2692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i="1" spc="8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26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i="1" spc="-10" dirty="0">
                          <a:latin typeface="Arial"/>
                          <a:cs typeface="Arial"/>
                        </a:rPr>
                        <a:t>also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40" dirty="0">
                          <a:latin typeface="Arial"/>
                          <a:cs typeface="Arial"/>
                        </a:rPr>
                        <a:t>tongue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7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40" dirty="0">
                          <a:latin typeface="Arial"/>
                          <a:cs typeface="Arial"/>
                        </a:rPr>
                        <a:t>idioma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55" dirty="0">
                          <a:latin typeface="Arial"/>
                          <a:cs typeface="Arial"/>
                        </a:rPr>
                        <a:t>idiom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R="2692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i="1" spc="8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26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i="1" spc="-10" dirty="0">
                          <a:latin typeface="Arial"/>
                          <a:cs typeface="Arial"/>
                        </a:rPr>
                        <a:t>also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language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7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30" dirty="0">
                          <a:latin typeface="Arial"/>
                          <a:cs typeface="Arial"/>
                        </a:rPr>
                        <a:t>mayor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major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R="2692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i="1" spc="8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26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i="1" spc="-10" dirty="0">
                          <a:latin typeface="Arial"/>
                          <a:cs typeface="Arial"/>
                        </a:rPr>
                        <a:t>also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35" dirty="0">
                          <a:latin typeface="Arial"/>
                          <a:cs typeface="Arial"/>
                        </a:rPr>
                        <a:t>older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7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45" dirty="0">
                          <a:latin typeface="Arial"/>
                          <a:cs typeface="Arial"/>
                        </a:rPr>
                        <a:t>único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unique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R="2692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i="1" spc="8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26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i="1" spc="-10" dirty="0">
                          <a:latin typeface="Arial"/>
                          <a:cs typeface="Arial"/>
                        </a:rPr>
                        <a:t>also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only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491797" y="4748546"/>
          <a:ext cx="6944356" cy="590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6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0" dirty="0">
                          <a:latin typeface="Arial"/>
                          <a:cs typeface="Arial"/>
                        </a:rPr>
                        <a:t>actual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50190" marR="242570" indent="161290">
                        <a:lnSpc>
                          <a:spcPct val="100400"/>
                        </a:lnSpc>
                        <a:spcBef>
                          <a:spcPts val="1410"/>
                        </a:spcBef>
                      </a:pPr>
                      <a:r>
                        <a:rPr sz="2600" spc="35" dirty="0">
                          <a:latin typeface="Arial"/>
                          <a:cs typeface="Arial"/>
                        </a:rPr>
                        <a:t>at this </a:t>
                      </a:r>
                      <a:r>
                        <a:rPr sz="2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moment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NOT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85" dirty="0">
                          <a:latin typeface="Arial"/>
                          <a:cs typeface="Arial"/>
                        </a:rPr>
                        <a:t>“actual”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0" dirty="0">
                          <a:latin typeface="Arial"/>
                          <a:cs typeface="Arial"/>
                        </a:rPr>
                        <a:t>realizar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8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achieve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NOT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46685" algn="ctr">
                        <a:lnSpc>
                          <a:spcPts val="3130"/>
                        </a:lnSpc>
                        <a:spcBef>
                          <a:spcPts val="165"/>
                        </a:spcBef>
                      </a:pPr>
                      <a:r>
                        <a:rPr sz="2600" spc="145" dirty="0">
                          <a:latin typeface="Arial"/>
                          <a:cs typeface="Arial"/>
                        </a:rPr>
                        <a:t>“to </a:t>
                      </a:r>
                      <a:r>
                        <a:rPr sz="26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5" dirty="0">
                          <a:latin typeface="Arial"/>
                          <a:cs typeface="Arial"/>
                        </a:rPr>
                        <a:t>become </a:t>
                      </a:r>
                      <a:r>
                        <a:rPr sz="2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aware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25" dirty="0">
                          <a:latin typeface="Arial"/>
                          <a:cs typeface="Arial"/>
                        </a:rPr>
                        <a:t>of”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lectura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reading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NOT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75" dirty="0">
                          <a:latin typeface="Arial"/>
                          <a:cs typeface="Arial"/>
                        </a:rPr>
                        <a:t>“lecture”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librería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0" dirty="0">
                          <a:latin typeface="Arial"/>
                          <a:cs typeface="Arial"/>
                        </a:rPr>
                        <a:t>bookstore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NOT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“library”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2630055" y="4166828"/>
            <a:ext cx="628015" cy="472440"/>
            <a:chOff x="12630055" y="4166828"/>
            <a:chExt cx="628015" cy="472440"/>
          </a:xfrm>
        </p:grpSpPr>
        <p:sp>
          <p:nvSpPr>
            <p:cNvPr id="7" name="object 7"/>
            <p:cNvSpPr/>
            <p:nvPr/>
          </p:nvSpPr>
          <p:spPr>
            <a:xfrm>
              <a:off x="12640526" y="4177299"/>
              <a:ext cx="545465" cy="408305"/>
            </a:xfrm>
            <a:custGeom>
              <a:avLst/>
              <a:gdLst/>
              <a:ahLst/>
              <a:cxnLst/>
              <a:rect l="l" t="t" r="r" b="b"/>
              <a:pathLst>
                <a:path w="545465" h="408304">
                  <a:moveTo>
                    <a:pt x="0" y="0"/>
                  </a:moveTo>
                  <a:lnTo>
                    <a:pt x="536638" y="401458"/>
                  </a:lnTo>
                  <a:lnTo>
                    <a:pt x="545022" y="40773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47055" y="4538514"/>
              <a:ext cx="111125" cy="100965"/>
            </a:xfrm>
            <a:custGeom>
              <a:avLst/>
              <a:gdLst/>
              <a:ahLst/>
              <a:cxnLst/>
              <a:rect l="l" t="t" r="r" b="b"/>
              <a:pathLst>
                <a:path w="111125" h="100964">
                  <a:moveTo>
                    <a:pt x="60218" y="0"/>
                  </a:moveTo>
                  <a:lnTo>
                    <a:pt x="0" y="80489"/>
                  </a:lnTo>
                  <a:lnTo>
                    <a:pt x="110603" y="100459"/>
                  </a:lnTo>
                  <a:lnTo>
                    <a:pt x="60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039541" y="4183409"/>
            <a:ext cx="441959" cy="689610"/>
          </a:xfrm>
          <a:custGeom>
            <a:avLst/>
            <a:gdLst/>
            <a:ahLst/>
            <a:cxnLst/>
            <a:rect l="l" t="t" r="r" b="b"/>
            <a:pathLst>
              <a:path w="441960" h="689610">
                <a:moveTo>
                  <a:pt x="441379" y="0"/>
                </a:moveTo>
                <a:lnTo>
                  <a:pt x="5645" y="680640"/>
                </a:lnTo>
                <a:lnTo>
                  <a:pt x="0" y="689458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0989" y="4836951"/>
            <a:ext cx="97155" cy="111760"/>
          </a:xfrm>
          <a:custGeom>
            <a:avLst/>
            <a:gdLst/>
            <a:ahLst/>
            <a:cxnLst/>
            <a:rect l="l" t="t" r="r" b="b"/>
            <a:pathLst>
              <a:path w="97154" h="111760">
                <a:moveTo>
                  <a:pt x="11867" y="0"/>
                </a:moveTo>
                <a:lnTo>
                  <a:pt x="0" y="111756"/>
                </a:lnTo>
                <a:lnTo>
                  <a:pt x="96526" y="54197"/>
                </a:lnTo>
                <a:lnTo>
                  <a:pt x="11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733" y="1597434"/>
            <a:ext cx="17948910" cy="266636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065" marR="8890" indent="16510" algn="ctr">
              <a:lnSpc>
                <a:spcPts val="6440"/>
              </a:lnSpc>
              <a:spcBef>
                <a:spcPts val="1545"/>
              </a:spcBef>
            </a:pPr>
            <a:r>
              <a:rPr sz="6600" b="0" spc="-10" dirty="0">
                <a:latin typeface="Arial"/>
                <a:cs typeface="Arial"/>
              </a:rPr>
              <a:t>For </a:t>
            </a:r>
            <a:r>
              <a:rPr sz="6600" b="0" spc="40" dirty="0">
                <a:latin typeface="Arial"/>
                <a:cs typeface="Arial"/>
              </a:rPr>
              <a:t>cognates: </a:t>
            </a:r>
            <a:r>
              <a:rPr sz="6600" b="0" dirty="0">
                <a:latin typeface="Arial"/>
                <a:cs typeface="Arial"/>
              </a:rPr>
              <a:t>remember </a:t>
            </a:r>
            <a:r>
              <a:rPr sz="6600" b="0" spc="110" dirty="0">
                <a:latin typeface="Arial"/>
                <a:cs typeface="Arial"/>
              </a:rPr>
              <a:t>that </a:t>
            </a:r>
            <a:r>
              <a:rPr sz="6600" b="0" spc="70" dirty="0">
                <a:latin typeface="Arial"/>
                <a:cs typeface="Arial"/>
              </a:rPr>
              <a:t>you </a:t>
            </a:r>
            <a:r>
              <a:rPr sz="6600" b="0" spc="65" dirty="0">
                <a:latin typeface="Arial"/>
                <a:cs typeface="Arial"/>
              </a:rPr>
              <a:t>should </a:t>
            </a:r>
            <a:r>
              <a:rPr sz="6600" b="0" spc="-15" dirty="0">
                <a:latin typeface="Arial"/>
                <a:cs typeface="Arial"/>
              </a:rPr>
              <a:t>learn </a:t>
            </a:r>
            <a:r>
              <a:rPr sz="6600" b="0" spc="-10" dirty="0">
                <a:latin typeface="Arial"/>
                <a:cs typeface="Arial"/>
              </a:rPr>
              <a:t> </a:t>
            </a:r>
            <a:r>
              <a:rPr sz="6600" b="0" spc="235" dirty="0">
                <a:latin typeface="Arial"/>
                <a:cs typeface="Arial"/>
              </a:rPr>
              <a:t>to </a:t>
            </a:r>
            <a:r>
              <a:rPr sz="6600" b="0" spc="50" dirty="0">
                <a:latin typeface="Arial"/>
                <a:cs typeface="Arial"/>
              </a:rPr>
              <a:t>take </a:t>
            </a:r>
            <a:r>
              <a:rPr sz="6600" b="0" spc="10" dirty="0">
                <a:latin typeface="Arial"/>
                <a:cs typeface="Arial"/>
              </a:rPr>
              <a:t>advantage </a:t>
            </a:r>
            <a:r>
              <a:rPr sz="6600" b="0" spc="175" dirty="0">
                <a:latin typeface="Arial"/>
                <a:cs typeface="Arial"/>
              </a:rPr>
              <a:t>of </a:t>
            </a:r>
            <a:r>
              <a:rPr sz="6600" b="0" spc="50" dirty="0">
                <a:latin typeface="Arial"/>
                <a:cs typeface="Arial"/>
              </a:rPr>
              <a:t>true </a:t>
            </a:r>
            <a:r>
              <a:rPr sz="6600" b="0" spc="60" dirty="0">
                <a:latin typeface="Arial"/>
                <a:cs typeface="Arial"/>
              </a:rPr>
              <a:t>cognates </a:t>
            </a:r>
            <a:r>
              <a:rPr sz="6600" b="0" spc="65" dirty="0">
                <a:latin typeface="Arial"/>
                <a:cs typeface="Arial"/>
              </a:rPr>
              <a:t>and </a:t>
            </a:r>
            <a:r>
              <a:rPr sz="6600" b="0" spc="235" dirty="0">
                <a:latin typeface="Arial"/>
                <a:cs typeface="Arial"/>
              </a:rPr>
              <a:t>to </a:t>
            </a:r>
            <a:r>
              <a:rPr sz="6600" b="0" spc="45" dirty="0">
                <a:latin typeface="Arial"/>
                <a:cs typeface="Arial"/>
              </a:rPr>
              <a:t>be </a:t>
            </a:r>
            <a:r>
              <a:rPr sz="6600" b="0" spc="50" dirty="0">
                <a:latin typeface="Arial"/>
                <a:cs typeface="Arial"/>
              </a:rPr>
              <a:t> </a:t>
            </a:r>
            <a:r>
              <a:rPr sz="6600" b="0" spc="10" dirty="0">
                <a:latin typeface="Arial"/>
                <a:cs typeface="Arial"/>
              </a:rPr>
              <a:t>alert</a:t>
            </a:r>
            <a:r>
              <a:rPr sz="6600" b="0" spc="-270" dirty="0">
                <a:latin typeface="Arial"/>
                <a:cs typeface="Arial"/>
              </a:rPr>
              <a:t> </a:t>
            </a:r>
            <a:r>
              <a:rPr lang="en-US" sz="6600" b="0" spc="235" dirty="0"/>
              <a:t>to</a:t>
            </a:r>
            <a:r>
              <a:rPr sz="6600" b="0" spc="-265" dirty="0">
                <a:latin typeface="Arial"/>
                <a:cs typeface="Arial"/>
              </a:rPr>
              <a:t> </a:t>
            </a:r>
            <a:r>
              <a:rPr sz="6600" b="0" spc="70" dirty="0">
                <a:latin typeface="Arial"/>
                <a:cs typeface="Arial"/>
              </a:rPr>
              <a:t>the</a:t>
            </a:r>
            <a:r>
              <a:rPr sz="6600" b="0" spc="-265" dirty="0">
                <a:latin typeface="Arial"/>
                <a:cs typeface="Arial"/>
              </a:rPr>
              <a:t> </a:t>
            </a:r>
            <a:r>
              <a:rPr sz="6600" b="0" dirty="0">
                <a:latin typeface="Arial"/>
                <a:cs typeface="Arial"/>
              </a:rPr>
              <a:t>presence</a:t>
            </a:r>
            <a:r>
              <a:rPr sz="6600" b="0" spc="-265" dirty="0">
                <a:latin typeface="Arial"/>
                <a:cs typeface="Arial"/>
              </a:rPr>
              <a:t> </a:t>
            </a:r>
            <a:r>
              <a:rPr sz="6600" b="0" spc="175" dirty="0">
                <a:latin typeface="Arial"/>
                <a:cs typeface="Arial"/>
              </a:rPr>
              <a:t>of</a:t>
            </a:r>
            <a:r>
              <a:rPr sz="6600" b="0" spc="-265" dirty="0">
                <a:latin typeface="Arial"/>
                <a:cs typeface="Arial"/>
              </a:rPr>
              <a:t> </a:t>
            </a:r>
            <a:r>
              <a:rPr sz="6600" b="0" spc="-10" dirty="0">
                <a:latin typeface="Arial"/>
                <a:cs typeface="Arial"/>
              </a:rPr>
              <a:t>false</a:t>
            </a:r>
            <a:r>
              <a:rPr sz="6600" b="0" spc="-265" dirty="0">
                <a:latin typeface="Arial"/>
                <a:cs typeface="Arial"/>
              </a:rPr>
              <a:t> </a:t>
            </a:r>
            <a:r>
              <a:rPr sz="6600" b="0" spc="114" dirty="0">
                <a:latin typeface="Arial"/>
                <a:cs typeface="Arial"/>
              </a:rPr>
              <a:t>or</a:t>
            </a:r>
            <a:r>
              <a:rPr sz="6600" b="0" spc="-265" dirty="0">
                <a:latin typeface="Arial"/>
                <a:cs typeface="Arial"/>
              </a:rPr>
              <a:t> </a:t>
            </a:r>
            <a:r>
              <a:rPr sz="6600" b="0" spc="40" dirty="0">
                <a:latin typeface="Arial"/>
                <a:cs typeface="Arial"/>
              </a:rPr>
              <a:t>partial</a:t>
            </a:r>
            <a:r>
              <a:rPr sz="6600" b="0" spc="-265" dirty="0">
                <a:latin typeface="Arial"/>
                <a:cs typeface="Arial"/>
              </a:rPr>
              <a:t> </a:t>
            </a:r>
            <a:r>
              <a:rPr sz="6600" b="0" spc="25" dirty="0">
                <a:latin typeface="Arial"/>
                <a:cs typeface="Arial"/>
              </a:rPr>
              <a:t>cognates.</a:t>
            </a:r>
            <a:endParaRPr sz="6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48" y="5036273"/>
            <a:ext cx="9185790" cy="44493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4643" y="4605752"/>
            <a:ext cx="10470885" cy="58951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76858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Gender</a:t>
            </a:r>
            <a:r>
              <a:rPr spc="-295" dirty="0"/>
              <a:t> </a:t>
            </a:r>
            <a:r>
              <a:rPr spc="-95" dirty="0"/>
              <a:t>and</a:t>
            </a:r>
            <a:r>
              <a:rPr spc="-290" dirty="0"/>
              <a:t> </a:t>
            </a:r>
            <a:r>
              <a:rPr spc="-120" dirty="0"/>
              <a:t>Gender</a:t>
            </a:r>
            <a:r>
              <a:rPr spc="-290" dirty="0"/>
              <a:t> </a:t>
            </a:r>
            <a:r>
              <a:rPr spc="-130" dirty="0"/>
              <a:t>Agreement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15680055" cy="35515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-15" dirty="0">
                <a:latin typeface="Arial"/>
                <a:cs typeface="Arial"/>
              </a:rPr>
              <a:t>Nouns</a:t>
            </a:r>
            <a:endParaRPr sz="4500">
              <a:latin typeface="Arial"/>
              <a:cs typeface="Arial"/>
            </a:endParaRPr>
          </a:p>
          <a:p>
            <a:pPr marL="389255" indent="-373380">
              <a:lnSpc>
                <a:spcPct val="100000"/>
              </a:lnSpc>
              <a:spcBef>
                <a:spcPts val="4385"/>
              </a:spcBef>
              <a:buChar char="-"/>
              <a:tabLst>
                <a:tab pos="389890" algn="l"/>
              </a:tabLst>
            </a:pPr>
            <a:r>
              <a:rPr sz="4500" spc="-30" dirty="0">
                <a:latin typeface="Arial"/>
                <a:cs typeface="Arial"/>
              </a:rPr>
              <a:t>Spanish</a:t>
            </a:r>
            <a:r>
              <a:rPr sz="4500" spc="-90" dirty="0">
                <a:latin typeface="Arial"/>
                <a:cs typeface="Arial"/>
              </a:rPr>
              <a:t> </a:t>
            </a:r>
            <a:r>
              <a:rPr sz="4500" spc="-10" dirty="0">
                <a:latin typeface="Arial"/>
                <a:cs typeface="Arial"/>
              </a:rPr>
              <a:t>nouns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-105" dirty="0">
                <a:latin typeface="Arial"/>
                <a:cs typeface="Arial"/>
              </a:rPr>
              <a:t>are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-30" dirty="0">
                <a:latin typeface="Arial"/>
                <a:cs typeface="Arial"/>
              </a:rPr>
              <a:t>either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-20" dirty="0">
                <a:latin typeface="Arial"/>
                <a:cs typeface="Arial"/>
              </a:rPr>
              <a:t>masculine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30" dirty="0">
                <a:latin typeface="Arial"/>
                <a:cs typeface="Arial"/>
              </a:rPr>
              <a:t>or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-35" dirty="0">
                <a:latin typeface="Arial"/>
                <a:cs typeface="Arial"/>
              </a:rPr>
              <a:t>feminine</a:t>
            </a:r>
            <a:endParaRPr sz="4500">
              <a:latin typeface="Arial"/>
              <a:cs typeface="Arial"/>
            </a:endParaRPr>
          </a:p>
          <a:p>
            <a:pPr marL="16510" marR="5080">
              <a:lnSpc>
                <a:spcPct val="102299"/>
              </a:lnSpc>
              <a:spcBef>
                <a:spcPts val="1485"/>
              </a:spcBef>
              <a:buChar char="-"/>
              <a:tabLst>
                <a:tab pos="389890" algn="l"/>
              </a:tabLst>
            </a:pPr>
            <a:r>
              <a:rPr sz="4500" spc="-5" dirty="0">
                <a:latin typeface="Arial"/>
                <a:cs typeface="Arial"/>
              </a:rPr>
              <a:t>they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-105" dirty="0">
                <a:latin typeface="Arial"/>
                <a:cs typeface="Arial"/>
              </a:rPr>
              <a:t>are</a:t>
            </a:r>
            <a:r>
              <a:rPr sz="4500" spc="-80" dirty="0">
                <a:latin typeface="Arial"/>
                <a:cs typeface="Arial"/>
              </a:rPr>
              <a:t> </a:t>
            </a:r>
            <a:r>
              <a:rPr sz="4500" spc="15" dirty="0">
                <a:latin typeface="Arial"/>
                <a:cs typeface="Arial"/>
              </a:rPr>
              <a:t>preceded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75" dirty="0">
                <a:latin typeface="Arial"/>
                <a:cs typeface="Arial"/>
              </a:rPr>
              <a:t>by</a:t>
            </a:r>
            <a:r>
              <a:rPr sz="4500" spc="-80" dirty="0">
                <a:latin typeface="Arial"/>
                <a:cs typeface="Arial"/>
              </a:rPr>
              <a:t> </a:t>
            </a:r>
            <a:r>
              <a:rPr sz="4500" dirty="0">
                <a:latin typeface="Arial"/>
                <a:cs typeface="Arial"/>
              </a:rPr>
              <a:t>definite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-135" dirty="0">
                <a:latin typeface="Arial"/>
                <a:cs typeface="Arial"/>
              </a:rPr>
              <a:t>(</a:t>
            </a:r>
            <a:r>
              <a:rPr sz="4500" i="1" spc="-135" dirty="0">
                <a:latin typeface="Arial"/>
                <a:cs typeface="Arial"/>
              </a:rPr>
              <a:t>el,</a:t>
            </a:r>
            <a:r>
              <a:rPr sz="4500" i="1" spc="-80" dirty="0">
                <a:latin typeface="Arial"/>
                <a:cs typeface="Arial"/>
              </a:rPr>
              <a:t> la, </a:t>
            </a:r>
            <a:r>
              <a:rPr sz="4500" i="1" spc="-30" dirty="0">
                <a:latin typeface="Arial"/>
                <a:cs typeface="Arial"/>
              </a:rPr>
              <a:t>los,</a:t>
            </a:r>
            <a:r>
              <a:rPr sz="4500" i="1" spc="-85" dirty="0">
                <a:latin typeface="Arial"/>
                <a:cs typeface="Arial"/>
              </a:rPr>
              <a:t> </a:t>
            </a:r>
            <a:r>
              <a:rPr sz="4500" i="1" spc="-105" dirty="0">
                <a:latin typeface="Arial"/>
                <a:cs typeface="Arial"/>
              </a:rPr>
              <a:t>las</a:t>
            </a:r>
            <a:r>
              <a:rPr sz="4500" i="1" spc="-80" dirty="0">
                <a:latin typeface="Arial"/>
                <a:cs typeface="Arial"/>
              </a:rPr>
              <a:t> </a:t>
            </a:r>
            <a:r>
              <a:rPr sz="4500" spc="-185" dirty="0">
                <a:latin typeface="Arial"/>
                <a:cs typeface="Arial"/>
              </a:rPr>
              <a:t>(the))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30" dirty="0">
                <a:latin typeface="Arial"/>
                <a:cs typeface="Arial"/>
              </a:rPr>
              <a:t>or</a:t>
            </a:r>
            <a:r>
              <a:rPr sz="4500" spc="-80" dirty="0">
                <a:latin typeface="Arial"/>
                <a:cs typeface="Arial"/>
              </a:rPr>
              <a:t> </a:t>
            </a:r>
            <a:r>
              <a:rPr sz="4500" spc="-15" dirty="0">
                <a:latin typeface="Arial"/>
                <a:cs typeface="Arial"/>
              </a:rPr>
              <a:t>indefinite </a:t>
            </a:r>
            <a:r>
              <a:rPr sz="4500" spc="-1235" dirty="0">
                <a:latin typeface="Arial"/>
                <a:cs typeface="Arial"/>
              </a:rPr>
              <a:t> </a:t>
            </a:r>
            <a:r>
              <a:rPr sz="4500" spc="5" dirty="0">
                <a:latin typeface="Arial"/>
                <a:cs typeface="Arial"/>
              </a:rPr>
              <a:t>pronouns</a:t>
            </a:r>
            <a:r>
              <a:rPr sz="4500" spc="-90" dirty="0">
                <a:latin typeface="Arial"/>
                <a:cs typeface="Arial"/>
              </a:rPr>
              <a:t> </a:t>
            </a:r>
            <a:r>
              <a:rPr sz="4500" spc="-110" dirty="0">
                <a:latin typeface="Arial"/>
                <a:cs typeface="Arial"/>
              </a:rPr>
              <a:t>(</a:t>
            </a:r>
            <a:r>
              <a:rPr sz="4500" i="1" spc="-110" dirty="0">
                <a:latin typeface="Arial"/>
                <a:cs typeface="Arial"/>
              </a:rPr>
              <a:t>un,</a:t>
            </a:r>
            <a:r>
              <a:rPr sz="4500" i="1" spc="-85" dirty="0">
                <a:latin typeface="Arial"/>
                <a:cs typeface="Arial"/>
              </a:rPr>
              <a:t> </a:t>
            </a:r>
            <a:r>
              <a:rPr sz="4500" i="1" spc="-65" dirty="0">
                <a:latin typeface="Arial"/>
                <a:cs typeface="Arial"/>
              </a:rPr>
              <a:t>una,</a:t>
            </a:r>
            <a:r>
              <a:rPr sz="4500" i="1" spc="-85" dirty="0">
                <a:latin typeface="Arial"/>
                <a:cs typeface="Arial"/>
              </a:rPr>
              <a:t> </a:t>
            </a:r>
            <a:r>
              <a:rPr sz="4500" i="1" spc="-25" dirty="0">
                <a:latin typeface="Arial"/>
                <a:cs typeface="Arial"/>
              </a:rPr>
              <a:t>unos,</a:t>
            </a:r>
            <a:r>
              <a:rPr sz="4500" i="1" spc="-85" dirty="0">
                <a:latin typeface="Arial"/>
                <a:cs typeface="Arial"/>
              </a:rPr>
              <a:t> unas </a:t>
            </a:r>
            <a:r>
              <a:rPr sz="4500" spc="-165" dirty="0">
                <a:latin typeface="Arial"/>
                <a:cs typeface="Arial"/>
              </a:rPr>
              <a:t>(a,</a:t>
            </a:r>
            <a:r>
              <a:rPr sz="4500" spc="-85" dirty="0">
                <a:latin typeface="Arial"/>
                <a:cs typeface="Arial"/>
              </a:rPr>
              <a:t> </a:t>
            </a:r>
            <a:r>
              <a:rPr sz="4500" spc="-120" dirty="0">
                <a:latin typeface="Arial"/>
                <a:cs typeface="Arial"/>
              </a:rPr>
              <a:t>some)).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3928" y="6213584"/>
            <a:ext cx="4196080" cy="170751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600"/>
              </a:spcBef>
            </a:pPr>
            <a:r>
              <a:rPr sz="3950" b="1" spc="-75" dirty="0">
                <a:latin typeface="Arial"/>
                <a:cs typeface="Arial"/>
              </a:rPr>
              <a:t>El</a:t>
            </a:r>
            <a:r>
              <a:rPr sz="3950" b="1" spc="-1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and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b="1" spc="-70" dirty="0">
                <a:latin typeface="Arial"/>
                <a:cs typeface="Arial"/>
              </a:rPr>
              <a:t>un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sz="3950" spc="-75" dirty="0">
                <a:latin typeface="Arial"/>
                <a:cs typeface="Arial"/>
              </a:rPr>
              <a:t>are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spc="50" dirty="0">
                <a:latin typeface="Arial"/>
                <a:cs typeface="Arial"/>
              </a:rPr>
              <a:t>for </a:t>
            </a:r>
            <a:r>
              <a:rPr sz="3950" spc="5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singular</a:t>
            </a:r>
            <a:r>
              <a:rPr sz="3950" spc="-70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masculine </a:t>
            </a:r>
            <a:r>
              <a:rPr sz="3950" spc="-108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nouns:</a:t>
            </a:r>
            <a:r>
              <a:rPr sz="3950" spc="-35" dirty="0">
                <a:latin typeface="Arial"/>
                <a:cs typeface="Arial"/>
              </a:rPr>
              <a:t> </a:t>
            </a:r>
            <a:r>
              <a:rPr sz="3950" spc="30" dirty="0">
                <a:latin typeface="Arial"/>
                <a:cs typeface="Arial"/>
              </a:rPr>
              <a:t>el/un</a:t>
            </a:r>
            <a:r>
              <a:rPr sz="3950" spc="-30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perro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4689" y="8245108"/>
            <a:ext cx="4325113" cy="24328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799045" y="6213584"/>
            <a:ext cx="4205605" cy="170751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600"/>
              </a:spcBef>
            </a:pPr>
            <a:r>
              <a:rPr sz="3950" b="1" dirty="0">
                <a:latin typeface="Arial"/>
                <a:cs typeface="Arial"/>
              </a:rPr>
              <a:t>La </a:t>
            </a:r>
            <a:r>
              <a:rPr sz="3950" spc="25" dirty="0">
                <a:latin typeface="Arial"/>
                <a:cs typeface="Arial"/>
              </a:rPr>
              <a:t>and </a:t>
            </a:r>
            <a:r>
              <a:rPr sz="3950" b="1" spc="-20" dirty="0">
                <a:latin typeface="Arial"/>
                <a:cs typeface="Arial"/>
              </a:rPr>
              <a:t>una </a:t>
            </a:r>
            <a:r>
              <a:rPr sz="3950" spc="-75" dirty="0">
                <a:latin typeface="Arial"/>
                <a:cs typeface="Arial"/>
              </a:rPr>
              <a:t>are </a:t>
            </a:r>
            <a:r>
              <a:rPr sz="3950" spc="50" dirty="0">
                <a:latin typeface="Arial"/>
                <a:cs typeface="Arial"/>
              </a:rPr>
              <a:t>for </a:t>
            </a:r>
            <a:r>
              <a:rPr sz="3950" spc="-108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singular feminine 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nouns:</a:t>
            </a:r>
            <a:r>
              <a:rPr sz="3950" spc="-1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la/una</a:t>
            </a:r>
            <a:r>
              <a:rPr sz="3950" spc="-15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flor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695" y="8196485"/>
            <a:ext cx="3403749" cy="2530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638</Words>
  <Application>Microsoft Macintosh PowerPoint</Application>
  <PresentationFormat>Custom</PresentationFormat>
  <Paragraphs>245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Chapter 1 Part 1 (pgs. 1-8)</vt:lpstr>
      <vt:lpstr>Objectives</vt:lpstr>
      <vt:lpstr>General Introduction Spanish for Reading Knowledge</vt:lpstr>
      <vt:lpstr>PowerPoint Presentation</vt:lpstr>
      <vt:lpstr>Easy? Hard?</vt:lpstr>
      <vt:lpstr>Cognates (I’m sure you used these to get through the last activity)</vt:lpstr>
      <vt:lpstr>Cognates Cont.</vt:lpstr>
      <vt:lpstr>For cognates: remember that you should learn  to take advantage of true cognates and to be  alert to the presence of false or partial cognates.</vt:lpstr>
      <vt:lpstr>Gender and Gender Agreement</vt:lpstr>
      <vt:lpstr>Plurals and Number Agreement Nouns</vt:lpstr>
      <vt:lpstr>Nouns</vt:lpstr>
      <vt:lpstr>Nouns</vt:lpstr>
      <vt:lpstr>Nouns</vt:lpstr>
      <vt:lpstr>After reviewing this ppt: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part1</dc:title>
  <cp:lastModifiedBy>Juan Jose Garrido Garrido Pozu</cp:lastModifiedBy>
  <cp:revision>2</cp:revision>
  <dcterms:created xsi:type="dcterms:W3CDTF">2021-05-05T19:58:47Z</dcterms:created>
  <dcterms:modified xsi:type="dcterms:W3CDTF">2021-06-02T13:34:58Z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