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0404" y="587869"/>
            <a:ext cx="17623290" cy="202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8916" y="3303564"/>
            <a:ext cx="9052560" cy="697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5675" y="9943984"/>
            <a:ext cx="9773285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155">
                <a:latin typeface="Arial Black"/>
                <a:cs typeface="Arial Black"/>
              </a:rPr>
              <a:t>Sp</a:t>
            </a:r>
            <a:r>
              <a:rPr dirty="0" sz="2450" spc="-155" b="0">
                <a:latin typeface="BIZ UDPMincho Medium"/>
                <a:cs typeface="BIZ UDPMincho Medium"/>
              </a:rPr>
              <a:t>a</a:t>
            </a:r>
            <a:r>
              <a:rPr dirty="0" sz="2450" spc="-155">
                <a:latin typeface="Arial Black"/>
                <a:cs typeface="Arial Black"/>
              </a:rPr>
              <a:t>nish</a:t>
            </a:r>
            <a:r>
              <a:rPr dirty="0" sz="2450" spc="-280">
                <a:latin typeface="Arial Black"/>
                <a:cs typeface="Arial Black"/>
              </a:rPr>
              <a:t> </a:t>
            </a:r>
            <a:r>
              <a:rPr dirty="0" sz="2450" spc="-130">
                <a:latin typeface="Arial Black"/>
                <a:cs typeface="Arial Black"/>
              </a:rPr>
              <a:t>for</a:t>
            </a:r>
            <a:r>
              <a:rPr dirty="0" sz="2450" spc="-275">
                <a:latin typeface="Arial Black"/>
                <a:cs typeface="Arial Black"/>
              </a:rPr>
              <a:t> </a:t>
            </a:r>
            <a:r>
              <a:rPr dirty="0" sz="2450" spc="-155">
                <a:latin typeface="Arial Black"/>
                <a:cs typeface="Arial Black"/>
              </a:rPr>
              <a:t>Re</a:t>
            </a:r>
            <a:r>
              <a:rPr dirty="0" sz="2450" spc="-155" b="0">
                <a:latin typeface="BIZ UDPMincho Medium"/>
                <a:cs typeface="BIZ UDPMincho Medium"/>
              </a:rPr>
              <a:t>a</a:t>
            </a:r>
            <a:r>
              <a:rPr dirty="0" sz="2450" spc="-155">
                <a:latin typeface="Arial Black"/>
                <a:cs typeface="Arial Black"/>
              </a:rPr>
              <a:t>ding</a:t>
            </a:r>
            <a:r>
              <a:rPr dirty="0" sz="2450" spc="-275">
                <a:latin typeface="Arial Black"/>
                <a:cs typeface="Arial Black"/>
              </a:rPr>
              <a:t> </a:t>
            </a:r>
            <a:r>
              <a:rPr dirty="0" sz="2450" spc="-204">
                <a:latin typeface="Arial Black"/>
                <a:cs typeface="Arial Black"/>
              </a:rPr>
              <a:t>Knowledge:</a:t>
            </a:r>
            <a:r>
              <a:rPr dirty="0" sz="2450" spc="-280">
                <a:latin typeface="Arial Black"/>
                <a:cs typeface="Arial Black"/>
              </a:rPr>
              <a:t> </a:t>
            </a:r>
            <a:r>
              <a:rPr dirty="0" sz="2450" spc="-190">
                <a:latin typeface="Arial Black"/>
                <a:cs typeface="Arial Black"/>
              </a:rPr>
              <a:t>Summer</a:t>
            </a:r>
            <a:r>
              <a:rPr dirty="0" sz="2450" spc="-275">
                <a:latin typeface="Arial Black"/>
                <a:cs typeface="Arial Black"/>
              </a:rPr>
              <a:t> </a:t>
            </a:r>
            <a:r>
              <a:rPr dirty="0" sz="2450" spc="-80">
                <a:latin typeface="Arial Black"/>
                <a:cs typeface="Arial Black"/>
              </a:rPr>
              <a:t>2020</a:t>
            </a:r>
            <a:r>
              <a:rPr dirty="0" sz="2450" spc="-275">
                <a:latin typeface="Arial Black"/>
                <a:cs typeface="Arial Black"/>
              </a:rPr>
              <a:t> </a:t>
            </a:r>
            <a:r>
              <a:rPr dirty="0" sz="2450" spc="55">
                <a:latin typeface="Arial Black"/>
                <a:cs typeface="Arial Black"/>
              </a:rPr>
              <a:t>-</a:t>
            </a:r>
            <a:r>
              <a:rPr dirty="0" sz="2450" spc="-280">
                <a:latin typeface="Arial Black"/>
                <a:cs typeface="Arial Black"/>
              </a:rPr>
              <a:t> </a:t>
            </a:r>
            <a:r>
              <a:rPr dirty="0" sz="2450" spc="-195">
                <a:latin typeface="Arial Black"/>
                <a:cs typeface="Arial Black"/>
              </a:rPr>
              <a:t>Nicole</a:t>
            </a:r>
            <a:r>
              <a:rPr dirty="0" sz="2450" spc="-275">
                <a:latin typeface="Arial Black"/>
                <a:cs typeface="Arial Black"/>
              </a:rPr>
              <a:t> </a:t>
            </a:r>
            <a:r>
              <a:rPr dirty="0" sz="2450" spc="-175">
                <a:latin typeface="Arial Black"/>
                <a:cs typeface="Arial Black"/>
              </a:rPr>
              <a:t>Rodriguez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3279" y="4457616"/>
            <a:ext cx="5717540" cy="265557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dirty="0" sz="10550" spc="500" b="1">
                <a:latin typeface="Times New Roman"/>
                <a:cs typeface="Times New Roman"/>
              </a:rPr>
              <a:t>C</a:t>
            </a:r>
            <a:r>
              <a:rPr dirty="0" sz="10550" spc="315" b="1">
                <a:latin typeface="Times New Roman"/>
                <a:cs typeface="Times New Roman"/>
              </a:rPr>
              <a:t>h</a:t>
            </a:r>
            <a:r>
              <a:rPr dirty="0" sz="10550" spc="50" b="1">
                <a:latin typeface="Times New Roman"/>
                <a:cs typeface="Times New Roman"/>
              </a:rPr>
              <a:t>a</a:t>
            </a:r>
            <a:r>
              <a:rPr dirty="0" sz="10550" spc="345" b="1">
                <a:latin typeface="Times New Roman"/>
                <a:cs typeface="Times New Roman"/>
              </a:rPr>
              <a:t>p</a:t>
            </a:r>
            <a:r>
              <a:rPr dirty="0" sz="10550" spc="145" b="1">
                <a:latin typeface="Times New Roman"/>
                <a:cs typeface="Times New Roman"/>
              </a:rPr>
              <a:t>t</a:t>
            </a:r>
            <a:r>
              <a:rPr dirty="0" sz="10550" spc="155" b="1">
                <a:latin typeface="Times New Roman"/>
                <a:cs typeface="Times New Roman"/>
              </a:rPr>
              <a:t>e</a:t>
            </a:r>
            <a:r>
              <a:rPr dirty="0" sz="10550" spc="210" b="1">
                <a:latin typeface="Times New Roman"/>
                <a:cs typeface="Times New Roman"/>
              </a:rPr>
              <a:t>r</a:t>
            </a:r>
            <a:r>
              <a:rPr dirty="0" sz="10550" spc="-1090" b="1">
                <a:latin typeface="Times New Roman"/>
                <a:cs typeface="Times New Roman"/>
              </a:rPr>
              <a:t> </a:t>
            </a:r>
            <a:r>
              <a:rPr dirty="0" sz="10550" spc="-1265" b="1">
                <a:latin typeface="Times New Roman"/>
                <a:cs typeface="Times New Roman"/>
              </a:rPr>
              <a:t>1</a:t>
            </a:r>
            <a:endParaRPr sz="10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4950" spc="-330" b="1">
                <a:latin typeface="Arial"/>
                <a:cs typeface="Arial"/>
              </a:rPr>
              <a:t>P</a:t>
            </a:r>
            <a:r>
              <a:rPr dirty="0" sz="4950" spc="-70" b="1">
                <a:latin typeface="Meiryo UI"/>
                <a:cs typeface="Meiryo UI"/>
              </a:rPr>
              <a:t>a</a:t>
            </a:r>
            <a:r>
              <a:rPr dirty="0" sz="4950" spc="70" b="1">
                <a:latin typeface="Arial"/>
                <a:cs typeface="Arial"/>
              </a:rPr>
              <a:t>r</a:t>
            </a:r>
            <a:r>
              <a:rPr dirty="0" sz="4950" spc="215" b="1">
                <a:latin typeface="Arial"/>
                <a:cs typeface="Arial"/>
              </a:rPr>
              <a:t>t</a:t>
            </a:r>
            <a:r>
              <a:rPr dirty="0" sz="4950" spc="-380" b="1">
                <a:latin typeface="Arial"/>
                <a:cs typeface="Arial"/>
              </a:rPr>
              <a:t> </a:t>
            </a:r>
            <a:r>
              <a:rPr dirty="0" sz="4950" spc="180" b="1">
                <a:latin typeface="Arial"/>
                <a:cs typeface="Arial"/>
              </a:rPr>
              <a:t>2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dirty="0" spc="65"/>
              <a:t>Adjectives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3600" spc="-105">
                <a:latin typeface="Arial"/>
                <a:cs typeface="Arial"/>
              </a:rPr>
              <a:t>W</a:t>
            </a:r>
            <a:r>
              <a:rPr dirty="0" sz="3600" spc="20">
                <a:latin typeface="Arial"/>
                <a:cs typeface="Arial"/>
              </a:rPr>
              <a:t>o</a:t>
            </a:r>
            <a:r>
              <a:rPr dirty="0" sz="3600" spc="5">
                <a:latin typeface="Arial"/>
                <a:cs typeface="Arial"/>
              </a:rPr>
              <a:t>r</a:t>
            </a:r>
            <a:r>
              <a:rPr dirty="0" sz="3600" spc="110">
                <a:latin typeface="Arial"/>
                <a:cs typeface="Arial"/>
              </a:rPr>
              <a:t>d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120">
                <a:latin typeface="Arial"/>
                <a:cs typeface="Arial"/>
              </a:rPr>
              <a:t>O</a:t>
            </a:r>
            <a:r>
              <a:rPr dirty="0" sz="3600" spc="5">
                <a:latin typeface="Arial"/>
                <a:cs typeface="Arial"/>
              </a:rPr>
              <a:t>r</a:t>
            </a:r>
            <a:r>
              <a:rPr dirty="0" sz="3600" spc="70">
                <a:latin typeface="Arial"/>
                <a:cs typeface="Arial"/>
              </a:rPr>
              <a:t>d</a:t>
            </a:r>
            <a:r>
              <a:rPr dirty="0" sz="3600" spc="85">
                <a:latin typeface="Arial"/>
                <a:cs typeface="Arial"/>
              </a:rPr>
              <a:t>e</a:t>
            </a:r>
            <a:r>
              <a:rPr dirty="0" sz="3600" spc="80">
                <a:latin typeface="Arial"/>
                <a:cs typeface="Arial"/>
              </a:rPr>
              <a:t>r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-35">
                <a:latin typeface="Meiryo UI"/>
                <a:cs typeface="Meiryo UI"/>
              </a:rPr>
              <a:t>a</a:t>
            </a:r>
            <a:r>
              <a:rPr dirty="0" sz="3600" spc="-10">
                <a:latin typeface="Arial"/>
                <a:cs typeface="Arial"/>
              </a:rPr>
              <a:t>n</a:t>
            </a:r>
            <a:r>
              <a:rPr dirty="0" sz="3600" spc="110">
                <a:latin typeface="Arial"/>
                <a:cs typeface="Arial"/>
              </a:rPr>
              <a:t>d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-45">
                <a:latin typeface="Arial"/>
                <a:cs typeface="Arial"/>
              </a:rPr>
              <a:t>A</a:t>
            </a:r>
            <a:r>
              <a:rPr dirty="0" sz="3600" spc="65">
                <a:latin typeface="Arial"/>
                <a:cs typeface="Arial"/>
              </a:rPr>
              <a:t>g</a:t>
            </a:r>
            <a:r>
              <a:rPr dirty="0" sz="3600" spc="5">
                <a:latin typeface="Arial"/>
                <a:cs typeface="Arial"/>
              </a:rPr>
              <a:t>r</a:t>
            </a:r>
            <a:r>
              <a:rPr dirty="0" sz="3600" spc="85">
                <a:latin typeface="Arial"/>
                <a:cs typeface="Arial"/>
              </a:rPr>
              <a:t>ee</a:t>
            </a:r>
            <a:r>
              <a:rPr dirty="0" sz="3600" spc="105">
                <a:latin typeface="Arial"/>
                <a:cs typeface="Arial"/>
              </a:rPr>
              <a:t>m</a:t>
            </a:r>
            <a:r>
              <a:rPr dirty="0" sz="3600" spc="85">
                <a:latin typeface="Arial"/>
                <a:cs typeface="Arial"/>
              </a:rPr>
              <a:t>e</a:t>
            </a:r>
            <a:r>
              <a:rPr dirty="0" sz="3600" spc="-10">
                <a:latin typeface="Arial"/>
                <a:cs typeface="Arial"/>
              </a:rPr>
              <a:t>n</a:t>
            </a:r>
            <a:r>
              <a:rPr dirty="0" sz="3600" spc="165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5219044" cy="155892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-150">
                <a:latin typeface="Georgia"/>
                <a:cs typeface="Georgia"/>
              </a:rPr>
              <a:t>In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40">
                <a:latin typeface="Georgia"/>
                <a:cs typeface="Georgia"/>
              </a:rPr>
              <a:t>Spanish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the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60">
                <a:latin typeface="Georgia"/>
                <a:cs typeface="Georgia"/>
              </a:rPr>
              <a:t>adjective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5">
                <a:latin typeface="Georgia"/>
                <a:cs typeface="Georgia"/>
              </a:rPr>
              <a:t>may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14">
                <a:latin typeface="Georgia"/>
                <a:cs typeface="Georgia"/>
              </a:rPr>
              <a:t>precede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the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50">
                <a:latin typeface="Georgia"/>
                <a:cs typeface="Georgia"/>
              </a:rPr>
              <a:t>noun,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but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">
                <a:latin typeface="Georgia"/>
                <a:cs typeface="Georgia"/>
              </a:rPr>
              <a:t>it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">
                <a:latin typeface="Georgia"/>
                <a:cs typeface="Georgia"/>
              </a:rPr>
              <a:t>usually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80">
                <a:latin typeface="Georgia"/>
                <a:cs typeface="Georgia"/>
              </a:rPr>
              <a:t>follows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35">
                <a:latin typeface="Georgia"/>
                <a:cs typeface="Georgia"/>
              </a:rPr>
              <a:t>it.</a:t>
            </a:r>
            <a:endParaRPr sz="3600">
              <a:latin typeface="Georgia"/>
              <a:cs typeface="Georgia"/>
            </a:endParaRPr>
          </a:p>
          <a:p>
            <a:pPr lvl="1" marL="913130" indent="-450850">
              <a:lnSpc>
                <a:spcPct val="100000"/>
              </a:lnSpc>
              <a:spcBef>
                <a:spcPts val="2560"/>
              </a:spcBef>
              <a:buSzPct val="151388"/>
              <a:buFont typeface="Georgia"/>
              <a:buChar char="•"/>
              <a:tabLst>
                <a:tab pos="913765" algn="l"/>
              </a:tabLst>
            </a:pPr>
            <a:r>
              <a:rPr dirty="0" sz="3600" spc="-120" b="1">
                <a:latin typeface="Georgia"/>
                <a:cs typeface="Georgia"/>
              </a:rPr>
              <a:t>Examples</a:t>
            </a:r>
            <a:r>
              <a:rPr dirty="0" sz="3600" spc="-120">
                <a:latin typeface="Georgia"/>
                <a:cs typeface="Georgia"/>
              </a:rPr>
              <a:t>: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884" y="5112645"/>
            <a:ext cx="5302885" cy="155892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5">
                <a:latin typeface="Georgia"/>
                <a:cs typeface="Georgia"/>
              </a:rPr>
              <a:t>el</a:t>
            </a:r>
            <a:r>
              <a:rPr dirty="0" sz="3600" spc="-30">
                <a:latin typeface="Georgia"/>
                <a:cs typeface="Georgia"/>
              </a:rPr>
              <a:t> </a:t>
            </a:r>
            <a:r>
              <a:rPr dirty="0" sz="3600" spc="55">
                <a:latin typeface="Georgia"/>
                <a:cs typeface="Georgia"/>
              </a:rPr>
              <a:t>patrimonio</a:t>
            </a:r>
            <a:r>
              <a:rPr dirty="0" sz="3600" spc="-25">
                <a:latin typeface="Georgia"/>
                <a:cs typeface="Georgia"/>
              </a:rPr>
              <a:t> </a:t>
            </a:r>
            <a:r>
              <a:rPr dirty="0" sz="3600" spc="40">
                <a:latin typeface="Georgia"/>
                <a:cs typeface="Georgia"/>
              </a:rPr>
              <a:t>exclusivo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70">
                <a:latin typeface="Georgia"/>
                <a:cs typeface="Georgia"/>
              </a:rPr>
              <a:t>una</a:t>
            </a:r>
            <a:r>
              <a:rPr dirty="0" sz="3600" spc="-30">
                <a:latin typeface="Georgia"/>
                <a:cs typeface="Georgia"/>
              </a:rPr>
              <a:t> </a:t>
            </a:r>
            <a:r>
              <a:rPr dirty="0" sz="3600" spc="20">
                <a:latin typeface="Georgia"/>
                <a:cs typeface="Georgia"/>
              </a:rPr>
              <a:t>crisis</a:t>
            </a:r>
            <a:r>
              <a:rPr dirty="0" sz="3600" spc="-25">
                <a:latin typeface="Georgia"/>
                <a:cs typeface="Georgia"/>
              </a:rPr>
              <a:t> </a:t>
            </a:r>
            <a:r>
              <a:rPr dirty="0" sz="3600" spc="85">
                <a:latin typeface="Georgia"/>
                <a:cs typeface="Georgia"/>
              </a:rPr>
              <a:t>política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464" y="4852115"/>
            <a:ext cx="4492625" cy="1772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4769" marR="5080" indent="-52705">
              <a:lnSpc>
                <a:spcPct val="159300"/>
              </a:lnSpc>
              <a:spcBef>
                <a:spcPts val="90"/>
              </a:spcBef>
            </a:pPr>
            <a:r>
              <a:rPr dirty="0" sz="3600" spc="90">
                <a:latin typeface="Georgia"/>
                <a:cs typeface="Georgia"/>
              </a:rPr>
              <a:t>the</a:t>
            </a:r>
            <a:r>
              <a:rPr dirty="0" sz="3600" spc="-25">
                <a:latin typeface="Georgia"/>
                <a:cs typeface="Georgia"/>
              </a:rPr>
              <a:t> </a:t>
            </a:r>
            <a:r>
              <a:rPr dirty="0" sz="3600" spc="20">
                <a:latin typeface="Georgia"/>
                <a:cs typeface="Georgia"/>
              </a:rPr>
              <a:t>exclusive</a:t>
            </a:r>
            <a:r>
              <a:rPr dirty="0" sz="3600" spc="-25">
                <a:latin typeface="Georgia"/>
                <a:cs typeface="Georgia"/>
              </a:rPr>
              <a:t> </a:t>
            </a:r>
            <a:r>
              <a:rPr dirty="0" sz="3600" spc="50">
                <a:latin typeface="Georgia"/>
                <a:cs typeface="Georgia"/>
              </a:rPr>
              <a:t>heritage </a:t>
            </a:r>
            <a:r>
              <a:rPr dirty="0" sz="3600" spc="-855">
                <a:latin typeface="Georgia"/>
                <a:cs typeface="Georgia"/>
              </a:rPr>
              <a:t> </a:t>
            </a:r>
            <a:r>
              <a:rPr dirty="0" sz="3600" spc="220">
                <a:latin typeface="Georgia"/>
                <a:cs typeface="Georgia"/>
              </a:rPr>
              <a:t>a</a:t>
            </a:r>
            <a:r>
              <a:rPr dirty="0" sz="3600" spc="-20">
                <a:latin typeface="Georgia"/>
                <a:cs typeface="Georgia"/>
              </a:rPr>
              <a:t> </a:t>
            </a:r>
            <a:r>
              <a:rPr dirty="0" sz="3600" spc="60">
                <a:latin typeface="Georgia"/>
                <a:cs typeface="Georgia"/>
              </a:rPr>
              <a:t>political</a:t>
            </a:r>
            <a:r>
              <a:rPr dirty="0" sz="3600" spc="-15">
                <a:latin typeface="Georgia"/>
                <a:cs typeface="Georgia"/>
              </a:rPr>
              <a:t> </a:t>
            </a:r>
            <a:r>
              <a:rPr dirty="0" sz="3600" spc="20">
                <a:latin typeface="Georgia"/>
                <a:cs typeface="Georgia"/>
              </a:rPr>
              <a:t>crisis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0759" y="845493"/>
            <a:ext cx="3222625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A</a:t>
            </a:r>
            <a:r>
              <a:rPr dirty="0" spc="-50"/>
              <a:t>d</a:t>
            </a:r>
            <a:r>
              <a:rPr dirty="0" spc="-430"/>
              <a:t>v</a:t>
            </a:r>
            <a:r>
              <a:rPr dirty="0" spc="440"/>
              <a:t>e</a:t>
            </a:r>
            <a:r>
              <a:rPr dirty="0" spc="-280"/>
              <a:t>r</a:t>
            </a:r>
            <a:r>
              <a:rPr dirty="0" spc="245"/>
              <a:t>b</a:t>
            </a:r>
            <a:r>
              <a:rPr dirty="0" spc="28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6213455" cy="2190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204">
                <a:latin typeface="Georgia"/>
                <a:cs typeface="Georgia"/>
              </a:rPr>
              <a:t>The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70">
                <a:latin typeface="Georgia"/>
                <a:cs typeface="Georgia"/>
              </a:rPr>
              <a:t>ending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10">
                <a:latin typeface="Georgia"/>
                <a:cs typeface="Georgia"/>
              </a:rPr>
              <a:t>-mente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0">
                <a:latin typeface="Georgia"/>
                <a:cs typeface="Georgia"/>
              </a:rPr>
              <a:t>attached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175">
                <a:latin typeface="Georgia"/>
                <a:cs typeface="Georgia"/>
              </a:rPr>
              <a:t>to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70">
                <a:latin typeface="Georgia"/>
                <a:cs typeface="Georgia"/>
              </a:rPr>
              <a:t>an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60">
                <a:latin typeface="Georgia"/>
                <a:cs typeface="Georgia"/>
              </a:rPr>
              <a:t>adjective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55">
                <a:latin typeface="Georgia"/>
                <a:cs typeface="Georgia"/>
              </a:rPr>
              <a:t>indicates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70">
                <a:latin typeface="Georgia"/>
                <a:cs typeface="Georgia"/>
              </a:rPr>
              <a:t>an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80">
                <a:latin typeface="Georgia"/>
                <a:cs typeface="Georgia"/>
              </a:rPr>
              <a:t>adverb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105">
                <a:latin typeface="Georgia"/>
                <a:cs typeface="Georgia"/>
              </a:rPr>
              <a:t>and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">
                <a:latin typeface="Georgia"/>
                <a:cs typeface="Georgia"/>
              </a:rPr>
              <a:t>usually </a:t>
            </a:r>
            <a:r>
              <a:rPr dirty="0" sz="3600" spc="-850">
                <a:latin typeface="Georgia"/>
                <a:cs typeface="Georgia"/>
              </a:rPr>
              <a:t> </a:t>
            </a:r>
            <a:r>
              <a:rPr dirty="0" sz="3600" spc="110">
                <a:latin typeface="Georgia"/>
                <a:cs typeface="Georgia"/>
              </a:rPr>
              <a:t>corresponds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175">
                <a:latin typeface="Georgia"/>
                <a:cs typeface="Georgia"/>
              </a:rPr>
              <a:t>to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the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20">
                <a:latin typeface="Georgia"/>
                <a:cs typeface="Georgia"/>
              </a:rPr>
              <a:t>English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110">
                <a:latin typeface="Georgia"/>
                <a:cs typeface="Georgia"/>
              </a:rPr>
              <a:t>word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70">
                <a:latin typeface="Georgia"/>
                <a:cs typeface="Georgia"/>
              </a:rPr>
              <a:t>ending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65">
                <a:latin typeface="Georgia"/>
                <a:cs typeface="Georgia"/>
              </a:rPr>
              <a:t>-ly</a:t>
            </a:r>
            <a:endParaRPr sz="3600">
              <a:latin typeface="Georgia"/>
              <a:cs typeface="Georgia"/>
            </a:endParaRPr>
          </a:p>
          <a:p>
            <a:pPr lvl="1" marL="913130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dirty="0" sz="3600" spc="5">
                <a:latin typeface="Georgia"/>
                <a:cs typeface="Georgia"/>
              </a:rPr>
              <a:t>Examples: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884" y="5735075"/>
            <a:ext cx="3055620" cy="155892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35">
                <a:latin typeface="Georgia"/>
                <a:cs typeface="Georgia"/>
              </a:rPr>
              <a:t>realmente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260">
                <a:latin typeface="Georgia"/>
                <a:cs typeface="Georgia"/>
              </a:rPr>
              <a:t>o</a:t>
            </a:r>
            <a:r>
              <a:rPr dirty="0" sz="3600" spc="295">
                <a:latin typeface="Arial"/>
                <a:cs typeface="Arial"/>
              </a:rPr>
              <a:t>ﬁ</a:t>
            </a:r>
            <a:r>
              <a:rPr dirty="0" sz="3600" spc="210">
                <a:latin typeface="Georgia"/>
                <a:cs typeface="Georgia"/>
              </a:rPr>
              <a:t>c</a:t>
            </a:r>
            <a:r>
              <a:rPr dirty="0" sz="3600" spc="-105">
                <a:latin typeface="Georgia"/>
                <a:cs typeface="Georgia"/>
              </a:rPr>
              <a:t>i</a:t>
            </a:r>
            <a:r>
              <a:rPr dirty="0" sz="3600" spc="125">
                <a:latin typeface="Georgia"/>
                <a:cs typeface="Georgia"/>
              </a:rPr>
              <a:t>a</a:t>
            </a:r>
            <a:r>
              <a:rPr dirty="0" sz="3600" spc="30">
                <a:latin typeface="Georgia"/>
                <a:cs typeface="Georgia"/>
              </a:rPr>
              <a:t>lmen</a:t>
            </a:r>
            <a:r>
              <a:rPr dirty="0" sz="3600" spc="-55">
                <a:latin typeface="Georgia"/>
                <a:cs typeface="Georgia"/>
              </a:rPr>
              <a:t>t</a:t>
            </a:r>
            <a:r>
              <a:rPr dirty="0" sz="3600" spc="120">
                <a:latin typeface="Georgia"/>
                <a:cs typeface="Georgia"/>
              </a:rPr>
              <a:t>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6602" y="5474546"/>
            <a:ext cx="1790700" cy="1772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50165">
              <a:lnSpc>
                <a:spcPct val="159300"/>
              </a:lnSpc>
              <a:spcBef>
                <a:spcPts val="90"/>
              </a:spcBef>
            </a:pPr>
            <a:r>
              <a:rPr dirty="0" sz="3600">
                <a:latin typeface="Georgia"/>
                <a:cs typeface="Georgia"/>
              </a:rPr>
              <a:t>really </a:t>
            </a:r>
            <a:r>
              <a:rPr dirty="0" sz="3600" spc="5">
                <a:latin typeface="Georgia"/>
                <a:cs typeface="Georgia"/>
              </a:rPr>
              <a:t> </a:t>
            </a:r>
            <a:r>
              <a:rPr dirty="0" sz="3600" spc="260">
                <a:latin typeface="Georgia"/>
                <a:cs typeface="Georgia"/>
              </a:rPr>
              <a:t>o</a:t>
            </a:r>
            <a:r>
              <a:rPr dirty="0" sz="3600" spc="480">
                <a:latin typeface="Arial"/>
                <a:cs typeface="Arial"/>
              </a:rPr>
              <a:t>ﬃ</a:t>
            </a:r>
            <a:r>
              <a:rPr dirty="0" sz="3600" spc="210">
                <a:latin typeface="Georgia"/>
                <a:cs typeface="Georgia"/>
              </a:rPr>
              <a:t>c</a:t>
            </a:r>
            <a:r>
              <a:rPr dirty="0" sz="3600" spc="-105">
                <a:latin typeface="Georgia"/>
                <a:cs typeface="Georgia"/>
              </a:rPr>
              <a:t>i</a:t>
            </a:r>
            <a:r>
              <a:rPr dirty="0" sz="3600" spc="125">
                <a:latin typeface="Georgia"/>
                <a:cs typeface="Georgia"/>
              </a:rPr>
              <a:t>a</a:t>
            </a:r>
            <a:r>
              <a:rPr dirty="0" sz="3600" spc="-75">
                <a:latin typeface="Georgia"/>
                <a:cs typeface="Georgia"/>
              </a:rPr>
              <a:t>l</a:t>
            </a:r>
            <a:r>
              <a:rPr dirty="0" sz="3600" spc="-110">
                <a:latin typeface="Georgia"/>
                <a:cs typeface="Georgia"/>
              </a:rPr>
              <a:t>l</a:t>
            </a:r>
            <a:r>
              <a:rPr dirty="0" sz="3600" spc="85">
                <a:latin typeface="Georgia"/>
                <a:cs typeface="Georgia"/>
              </a:rPr>
              <a:t>y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2143" y="845493"/>
            <a:ext cx="7419975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0"/>
              <a:t>P</a:t>
            </a:r>
            <a:r>
              <a:rPr dirty="0" spc="254"/>
              <a:t>e</a:t>
            </a:r>
            <a:r>
              <a:rPr dirty="0" spc="-245"/>
              <a:t>r</a:t>
            </a:r>
            <a:r>
              <a:rPr dirty="0" spc="215"/>
              <a:t>s</a:t>
            </a:r>
            <a:r>
              <a:rPr dirty="0" spc="550"/>
              <a:t>o</a:t>
            </a:r>
            <a:r>
              <a:rPr dirty="0" spc="285"/>
              <a:t>n</a:t>
            </a:r>
            <a:r>
              <a:rPr dirty="0" spc="45"/>
              <a:t>a</a:t>
            </a:r>
            <a:r>
              <a:rPr dirty="0" spc="45"/>
              <a:t>l</a:t>
            </a:r>
            <a:r>
              <a:rPr dirty="0" spc="-710"/>
              <a:t> </a:t>
            </a:r>
            <a:r>
              <a:rPr dirty="0" spc="180"/>
              <a:t>P</a:t>
            </a:r>
            <a:r>
              <a:rPr dirty="0" spc="-350"/>
              <a:t>r</a:t>
            </a:r>
            <a:r>
              <a:rPr dirty="0" spc="550"/>
              <a:t>o</a:t>
            </a:r>
            <a:r>
              <a:rPr dirty="0" spc="285"/>
              <a:t>n</a:t>
            </a:r>
            <a:r>
              <a:rPr dirty="0" spc="585"/>
              <a:t>o</a:t>
            </a:r>
            <a:r>
              <a:rPr dirty="0" spc="114"/>
              <a:t>u</a:t>
            </a:r>
            <a:r>
              <a:rPr dirty="0" spc="250"/>
              <a:t>n</a:t>
            </a:r>
            <a:r>
              <a:rPr dirty="0" spc="285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508" y="2107730"/>
            <a:ext cx="11531083" cy="86483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dirty="0" spc="370"/>
              <a:t>T</a:t>
            </a:r>
            <a:r>
              <a:rPr dirty="0" spc="325"/>
              <a:t>h</a:t>
            </a:r>
            <a:r>
              <a:rPr dirty="0" spc="475"/>
              <a:t>e</a:t>
            </a:r>
            <a:r>
              <a:rPr dirty="0" spc="-710"/>
              <a:t> </a:t>
            </a:r>
            <a:r>
              <a:rPr dirty="0" spc="-755"/>
              <a:t>V</a:t>
            </a:r>
            <a:r>
              <a:rPr dirty="0" spc="440"/>
              <a:t>e</a:t>
            </a:r>
            <a:r>
              <a:rPr dirty="0" spc="-60"/>
              <a:t>r</a:t>
            </a:r>
            <a:r>
              <a:rPr dirty="0" spc="60"/>
              <a:t>b</a:t>
            </a:r>
            <a:r>
              <a:rPr dirty="0" spc="-710"/>
              <a:t> </a:t>
            </a:r>
            <a:r>
              <a:rPr dirty="0" spc="-875"/>
              <a:t>“</a:t>
            </a:r>
            <a:r>
              <a:rPr dirty="0" spc="215"/>
              <a:t>s</a:t>
            </a:r>
            <a:r>
              <a:rPr dirty="0" spc="440"/>
              <a:t>e</a:t>
            </a:r>
            <a:r>
              <a:rPr dirty="0" spc="-75"/>
              <a:t>r</a:t>
            </a:r>
            <a:r>
              <a:rPr dirty="0" spc="-490"/>
              <a:t>”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3600" spc="5">
                <a:latin typeface="Arial"/>
                <a:cs typeface="Arial"/>
              </a:rPr>
              <a:t>Se</a:t>
            </a:r>
            <a:r>
              <a:rPr dirty="0" sz="3600" spc="30">
                <a:latin typeface="Arial"/>
                <a:cs typeface="Arial"/>
              </a:rPr>
              <a:t>r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-180">
                <a:latin typeface="Arial"/>
                <a:cs typeface="Arial"/>
              </a:rPr>
              <a:t>=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-90">
                <a:latin typeface="Arial"/>
                <a:cs typeface="Arial"/>
              </a:rPr>
              <a:t>“</a:t>
            </a:r>
            <a:r>
              <a:rPr dirty="0" sz="3600" spc="30">
                <a:latin typeface="Arial"/>
                <a:cs typeface="Arial"/>
              </a:rPr>
              <a:t>t</a:t>
            </a:r>
            <a:r>
              <a:rPr dirty="0" sz="3600" spc="130">
                <a:latin typeface="Arial"/>
                <a:cs typeface="Arial"/>
              </a:rPr>
              <a:t>o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70">
                <a:latin typeface="Arial"/>
                <a:cs typeface="Arial"/>
              </a:rPr>
              <a:t>b</a:t>
            </a:r>
            <a:r>
              <a:rPr dirty="0" sz="3600" spc="-25">
                <a:latin typeface="Arial"/>
                <a:cs typeface="Arial"/>
              </a:rPr>
              <a:t>e</a:t>
            </a:r>
            <a:r>
              <a:rPr dirty="0" sz="3600" spc="5">
                <a:latin typeface="Arial"/>
                <a:cs typeface="Arial"/>
              </a:rPr>
              <a:t>”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4994890" cy="578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25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125">
                <a:latin typeface="Georgia"/>
                <a:cs typeface="Georgia"/>
              </a:rPr>
              <a:t>There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45">
                <a:latin typeface="Georgia"/>
                <a:cs typeface="Georgia"/>
              </a:rPr>
              <a:t>are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70">
                <a:latin typeface="Georgia"/>
                <a:cs typeface="Georgia"/>
              </a:rPr>
              <a:t>two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65">
                <a:latin typeface="Georgia"/>
                <a:cs typeface="Georgia"/>
              </a:rPr>
              <a:t>verbs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35">
                <a:latin typeface="Georgia"/>
                <a:cs typeface="Georgia"/>
              </a:rPr>
              <a:t>in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40">
                <a:latin typeface="Georgia"/>
                <a:cs typeface="Georgia"/>
              </a:rPr>
              <a:t>Spanish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that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35">
                <a:latin typeface="Georgia"/>
                <a:cs typeface="Georgia"/>
              </a:rPr>
              <a:t>translate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75">
                <a:latin typeface="Georgia"/>
                <a:cs typeface="Georgia"/>
              </a:rPr>
              <a:t>to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0">
                <a:latin typeface="Georgia"/>
                <a:cs typeface="Georgia"/>
              </a:rPr>
              <a:t>“to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be”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170">
                <a:latin typeface="Georgia"/>
                <a:cs typeface="Georgia"/>
              </a:rPr>
              <a:t>-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40">
                <a:latin typeface="Georgia"/>
                <a:cs typeface="Georgia"/>
              </a:rPr>
              <a:t>ser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5">
                <a:latin typeface="Georgia"/>
                <a:cs typeface="Georgia"/>
              </a:rPr>
              <a:t>and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55">
                <a:latin typeface="Georgia"/>
                <a:cs typeface="Georgia"/>
              </a:rPr>
              <a:t>estar</a:t>
            </a:r>
            <a:endParaRPr sz="36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71411" y="4183118"/>
          <a:ext cx="9052560" cy="697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330"/>
                <a:gridCol w="2259330"/>
                <a:gridCol w="2259330"/>
                <a:gridCol w="2259329"/>
              </a:tblGrid>
              <a:tr h="2326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80">
                          <a:latin typeface="Arial"/>
                          <a:cs typeface="Arial"/>
                        </a:rPr>
                        <a:t>yo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55">
                          <a:latin typeface="Arial"/>
                          <a:cs typeface="Arial"/>
                        </a:rPr>
                        <a:t>soy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00">
                          <a:latin typeface="Arial"/>
                          <a:cs typeface="Arial"/>
                        </a:rPr>
                        <a:t>nosotros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somos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26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65">
                          <a:latin typeface="Arial"/>
                          <a:cs typeface="Arial"/>
                        </a:rPr>
                        <a:t>tú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40">
                          <a:latin typeface="Arial"/>
                          <a:cs typeface="Arial"/>
                        </a:rPr>
                        <a:t>eres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vosotros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40">
                          <a:latin typeface="Arial"/>
                          <a:cs typeface="Arial"/>
                        </a:rPr>
                        <a:t>sois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26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00">
                          <a:latin typeface="Arial"/>
                          <a:cs typeface="Arial"/>
                        </a:rPr>
                        <a:t>él/ella/usted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  <a:p>
                      <a:pPr marL="513080" marR="278765" indent="-210185">
                        <a:lnSpc>
                          <a:spcPct val="111000"/>
                        </a:lnSpc>
                      </a:pPr>
                      <a:r>
                        <a:rPr dirty="0" sz="2600">
                          <a:latin typeface="Arial"/>
                          <a:cs typeface="Arial"/>
                        </a:rPr>
                        <a:t>ello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600" spc="-18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2600">
                          <a:latin typeface="Arial"/>
                          <a:cs typeface="Arial"/>
                        </a:rPr>
                        <a:t>ella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2600">
                          <a:latin typeface="Arial"/>
                          <a:cs typeface="Arial"/>
                        </a:rPr>
                        <a:t>/  </a:t>
                      </a:r>
                      <a:r>
                        <a:rPr dirty="0" sz="2600" spc="80">
                          <a:latin typeface="Arial"/>
                          <a:cs typeface="Arial"/>
                        </a:rPr>
                        <a:t>ustedes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80">
                          <a:latin typeface="Arial"/>
                          <a:cs typeface="Arial"/>
                        </a:rPr>
                        <a:t>son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776" y="4148756"/>
            <a:ext cx="9125126" cy="6843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8241" y="845493"/>
            <a:ext cx="496824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4"/>
              <a:t>Prepositions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969" y="3314035"/>
          <a:ext cx="18099405" cy="697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/>
                <a:gridCol w="4523105"/>
                <a:gridCol w="4523105"/>
                <a:gridCol w="4518025"/>
              </a:tblGrid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5" b="1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-15" b="1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2600" spc="5" b="1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-15" b="1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>
                          <a:latin typeface="Arial"/>
                          <a:cs typeface="Arial"/>
                        </a:rPr>
                        <a:t>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8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2600" spc="160">
                          <a:latin typeface="Arial"/>
                          <a:cs typeface="Arial"/>
                        </a:rPr>
                        <a:t>por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35">
                          <a:latin typeface="Arial"/>
                          <a:cs typeface="Arial"/>
                        </a:rPr>
                        <a:t>by,</a:t>
                      </a:r>
                      <a:r>
                        <a:rPr dirty="0" sz="2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45">
                          <a:latin typeface="Arial"/>
                          <a:cs typeface="Arial"/>
                        </a:rPr>
                        <a:t>through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60">
                          <a:latin typeface="Arial"/>
                          <a:cs typeface="Arial"/>
                        </a:rPr>
                        <a:t>con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60">
                          <a:latin typeface="Arial"/>
                          <a:cs typeface="Arial"/>
                        </a:rPr>
                        <a:t>with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sobre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00">
                          <a:latin typeface="Arial"/>
                          <a:cs typeface="Arial"/>
                        </a:rPr>
                        <a:t>on,</a:t>
                      </a:r>
                      <a:r>
                        <a:rPr dirty="0" sz="26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85">
                          <a:latin typeface="Arial"/>
                          <a:cs typeface="Arial"/>
                        </a:rPr>
                        <a:t>over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30">
                          <a:latin typeface="Arial"/>
                          <a:cs typeface="Arial"/>
                        </a:rPr>
                        <a:t>de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of,</a:t>
                      </a:r>
                      <a:r>
                        <a:rPr dirty="0" sz="2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60">
                          <a:latin typeface="Arial"/>
                          <a:cs typeface="Arial"/>
                        </a:rPr>
                        <a:t>from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para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30">
                          <a:latin typeface="Arial"/>
                          <a:cs typeface="Arial"/>
                        </a:rPr>
                        <a:t>for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en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80">
                          <a:latin typeface="Arial"/>
                          <a:cs typeface="Arial"/>
                        </a:rPr>
                        <a:t>in,</a:t>
                      </a:r>
                      <a:r>
                        <a:rPr dirty="0" sz="2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00">
                          <a:latin typeface="Arial"/>
                          <a:cs typeface="Arial"/>
                        </a:rPr>
                        <a:t>on,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95">
                          <a:latin typeface="Arial"/>
                          <a:cs typeface="Arial"/>
                        </a:rPr>
                        <a:t>at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dirty="0" spc="204"/>
              <a:t>Prepositions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3600" spc="30">
                <a:latin typeface="Arial"/>
                <a:cs typeface="Arial"/>
              </a:rPr>
              <a:t>Continued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65179"/>
            <a:ext cx="17360265" cy="300863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600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90">
                <a:latin typeface="Georgia"/>
                <a:cs typeface="Georgia"/>
              </a:rPr>
              <a:t>When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135">
                <a:latin typeface="Georgia"/>
                <a:cs typeface="Georgia"/>
              </a:rPr>
              <a:t>de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5">
                <a:latin typeface="Georgia"/>
                <a:cs typeface="Georgia"/>
              </a:rPr>
              <a:t>is </a:t>
            </a:r>
            <a:r>
              <a:rPr dirty="0" sz="3600" spc="105">
                <a:latin typeface="Georgia"/>
                <a:cs typeface="Georgia"/>
              </a:rPr>
              <a:t>combined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30">
                <a:latin typeface="Georgia"/>
                <a:cs typeface="Georgia"/>
              </a:rPr>
              <a:t>with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the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35">
                <a:latin typeface="Georgia"/>
                <a:cs typeface="Georgia"/>
              </a:rPr>
              <a:t>article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5">
                <a:latin typeface="Georgia"/>
                <a:cs typeface="Georgia"/>
              </a:rPr>
              <a:t>el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">
                <a:latin typeface="Georgia"/>
                <a:cs typeface="Georgia"/>
              </a:rPr>
              <a:t>it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changes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75">
                <a:latin typeface="Georgia"/>
                <a:cs typeface="Georgia"/>
              </a:rPr>
              <a:t>to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55">
                <a:latin typeface="Georgia"/>
                <a:cs typeface="Georgia"/>
              </a:rPr>
              <a:t>del</a:t>
            </a:r>
            <a:endParaRPr sz="3600">
              <a:latin typeface="Georgia"/>
              <a:cs typeface="Georgia"/>
            </a:endParaRPr>
          </a:p>
          <a:p>
            <a:pPr marL="462915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35">
                <a:latin typeface="Georgia"/>
                <a:cs typeface="Georgia"/>
              </a:rPr>
              <a:t>A</a:t>
            </a:r>
            <a:r>
              <a:rPr dirty="0" sz="3600" spc="-55">
                <a:latin typeface="Georgia"/>
                <a:cs typeface="Georgia"/>
              </a:rPr>
              <a:t>l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5">
                <a:latin typeface="Georgia"/>
                <a:cs typeface="Georgia"/>
              </a:rPr>
              <a:t>is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105">
                <a:latin typeface="Georgia"/>
                <a:cs typeface="Georgia"/>
              </a:rPr>
              <a:t>t</a:t>
            </a:r>
            <a:r>
              <a:rPr dirty="0" sz="3600" spc="80">
                <a:latin typeface="Georgia"/>
                <a:cs typeface="Georgia"/>
              </a:rPr>
              <a:t>he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210">
                <a:latin typeface="Georgia"/>
                <a:cs typeface="Georgia"/>
              </a:rPr>
              <a:t>c</a:t>
            </a:r>
            <a:r>
              <a:rPr dirty="0" sz="3600" spc="155">
                <a:latin typeface="Georgia"/>
                <a:cs typeface="Georgia"/>
              </a:rPr>
              <a:t>om</a:t>
            </a:r>
            <a:r>
              <a:rPr dirty="0" sz="3600" spc="80">
                <a:latin typeface="Georgia"/>
                <a:cs typeface="Georgia"/>
              </a:rPr>
              <a:t>b</a:t>
            </a:r>
            <a:r>
              <a:rPr dirty="0" sz="3600" spc="-85">
                <a:latin typeface="Georgia"/>
                <a:cs typeface="Georgia"/>
              </a:rPr>
              <a:t>i</a:t>
            </a:r>
            <a:r>
              <a:rPr dirty="0" sz="3600" spc="20">
                <a:latin typeface="Georgia"/>
                <a:cs typeface="Georgia"/>
              </a:rPr>
              <a:t>n</a:t>
            </a:r>
            <a:r>
              <a:rPr dirty="0" sz="3600" spc="90">
                <a:latin typeface="Georgia"/>
                <a:cs typeface="Georgia"/>
              </a:rPr>
              <a:t>a</a:t>
            </a:r>
            <a:r>
              <a:rPr dirty="0" sz="3600" spc="30">
                <a:latin typeface="Georgia"/>
                <a:cs typeface="Georgia"/>
              </a:rPr>
              <a:t>t</a:t>
            </a:r>
            <a:r>
              <a:rPr dirty="0" sz="3600" spc="-30">
                <a:latin typeface="Georgia"/>
                <a:cs typeface="Georgia"/>
              </a:rPr>
              <a:t>i</a:t>
            </a:r>
            <a:r>
              <a:rPr dirty="0" sz="3600" spc="160">
                <a:latin typeface="Georgia"/>
                <a:cs typeface="Georgia"/>
              </a:rPr>
              <a:t>on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260">
                <a:latin typeface="Georgia"/>
                <a:cs typeface="Georgia"/>
              </a:rPr>
              <a:t>o</a:t>
            </a:r>
            <a:r>
              <a:rPr dirty="0" sz="3600" spc="130">
                <a:latin typeface="Georgia"/>
                <a:cs typeface="Georgia"/>
              </a:rPr>
              <a:t>f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220">
                <a:latin typeface="Georgia"/>
                <a:cs typeface="Georgia"/>
              </a:rPr>
              <a:t>a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335">
                <a:latin typeface="Georgia"/>
                <a:cs typeface="Georgia"/>
              </a:rPr>
              <a:t>+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65">
                <a:latin typeface="Georgia"/>
                <a:cs typeface="Georgia"/>
              </a:rPr>
              <a:t>e</a:t>
            </a:r>
            <a:r>
              <a:rPr dirty="0" sz="3600" spc="-55">
                <a:latin typeface="Georgia"/>
                <a:cs typeface="Georgia"/>
              </a:rPr>
              <a:t>l</a:t>
            </a:r>
            <a:endParaRPr sz="3600">
              <a:latin typeface="Georgia"/>
              <a:cs typeface="Georgia"/>
            </a:endParaRPr>
          </a:p>
          <a:p>
            <a:pPr lvl="1" marL="913130" marR="5080" indent="-450850">
              <a:lnSpc>
                <a:spcPct val="113399"/>
              </a:lnSpc>
              <a:spcBef>
                <a:spcPts val="1980"/>
              </a:spcBef>
              <a:buSzPct val="151388"/>
              <a:buChar char="•"/>
              <a:tabLst>
                <a:tab pos="913765" algn="l"/>
              </a:tabLst>
            </a:pPr>
            <a:r>
              <a:rPr dirty="0" sz="3600" spc="-20">
                <a:latin typeface="Georgia"/>
                <a:cs typeface="Georgia"/>
              </a:rPr>
              <a:t>Al,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220">
                <a:latin typeface="Georgia"/>
                <a:cs typeface="Georgia"/>
              </a:rPr>
              <a:t>a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25">
                <a:latin typeface="Georgia"/>
                <a:cs typeface="Georgia"/>
              </a:rPr>
              <a:t>la,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220">
                <a:latin typeface="Georgia"/>
                <a:cs typeface="Georgia"/>
              </a:rPr>
              <a:t>a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50">
                <a:latin typeface="Georgia"/>
                <a:cs typeface="Georgia"/>
              </a:rPr>
              <a:t>los,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220">
                <a:latin typeface="Georgia"/>
                <a:cs typeface="Georgia"/>
              </a:rPr>
              <a:t>a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40">
                <a:latin typeface="Georgia"/>
                <a:cs typeface="Georgia"/>
              </a:rPr>
              <a:t>las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">
                <a:latin typeface="Georgia"/>
                <a:cs typeface="Georgia"/>
              </a:rPr>
              <a:t>usually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35">
                <a:latin typeface="Georgia"/>
                <a:cs typeface="Georgia"/>
              </a:rPr>
              <a:t>translate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10">
                <a:latin typeface="Georgia"/>
                <a:cs typeface="Georgia"/>
              </a:rPr>
              <a:t>as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75">
                <a:latin typeface="Georgia"/>
                <a:cs typeface="Georgia"/>
              </a:rPr>
              <a:t>to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55">
                <a:latin typeface="Georgia"/>
                <a:cs typeface="Georgia"/>
              </a:rPr>
              <a:t>the,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5">
                <a:latin typeface="Georgia"/>
                <a:cs typeface="Georgia"/>
              </a:rPr>
              <a:t>at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55">
                <a:latin typeface="Georgia"/>
                <a:cs typeface="Georgia"/>
              </a:rPr>
              <a:t>the,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14">
                <a:latin typeface="Georgia"/>
                <a:cs typeface="Georgia"/>
              </a:rPr>
              <a:t>or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35">
                <a:latin typeface="Georgia"/>
                <a:cs typeface="Georgia"/>
              </a:rPr>
              <a:t>in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the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0">
                <a:latin typeface="Georgia"/>
                <a:cs typeface="Georgia"/>
              </a:rPr>
              <a:t>depending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60">
                <a:latin typeface="Georgia"/>
                <a:cs typeface="Georgia"/>
              </a:rPr>
              <a:t>on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the </a:t>
            </a:r>
            <a:r>
              <a:rPr dirty="0" sz="3600" spc="-855">
                <a:latin typeface="Georgia"/>
                <a:cs typeface="Georgia"/>
              </a:rPr>
              <a:t> </a:t>
            </a:r>
            <a:r>
              <a:rPr dirty="0" sz="3600" spc="114">
                <a:latin typeface="Georgia"/>
                <a:cs typeface="Georgia"/>
              </a:rPr>
              <a:t>context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595" y="845493"/>
            <a:ext cx="1583944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10"/>
              <a:t>A</a:t>
            </a:r>
            <a:r>
              <a:rPr dirty="0" spc="-710"/>
              <a:t> </a:t>
            </a:r>
            <a:r>
              <a:rPr dirty="0" spc="5"/>
              <a:t>f</a:t>
            </a:r>
            <a:r>
              <a:rPr dirty="0" spc="370"/>
              <a:t>e</a:t>
            </a:r>
            <a:r>
              <a:rPr dirty="0" spc="155"/>
              <a:t>w</a:t>
            </a:r>
            <a:r>
              <a:rPr dirty="0" spc="-710"/>
              <a:t> </a:t>
            </a:r>
            <a:r>
              <a:rPr dirty="0" spc="390"/>
              <a:t>commo</a:t>
            </a:r>
            <a:r>
              <a:rPr dirty="0" spc="409"/>
              <a:t>n</a:t>
            </a:r>
            <a:r>
              <a:rPr dirty="0" spc="-710"/>
              <a:t> </a:t>
            </a:r>
            <a:r>
              <a:rPr dirty="0" spc="80"/>
              <a:t>a</a:t>
            </a:r>
            <a:r>
              <a:rPr dirty="0" spc="225"/>
              <a:t>d</a:t>
            </a:r>
            <a:r>
              <a:rPr dirty="0" spc="-430"/>
              <a:t>v</a:t>
            </a:r>
            <a:r>
              <a:rPr dirty="0" spc="440"/>
              <a:t>e</a:t>
            </a:r>
            <a:r>
              <a:rPr dirty="0" spc="-280"/>
              <a:t>r</a:t>
            </a:r>
            <a:r>
              <a:rPr dirty="0" spc="245"/>
              <a:t>b</a:t>
            </a:r>
            <a:r>
              <a:rPr dirty="0" spc="285"/>
              <a:t>s</a:t>
            </a:r>
            <a:r>
              <a:rPr dirty="0" spc="-710"/>
              <a:t> </a:t>
            </a:r>
            <a:r>
              <a:rPr dirty="0" spc="45"/>
              <a:t>a</a:t>
            </a:r>
            <a:r>
              <a:rPr dirty="0" spc="310"/>
              <a:t>n</a:t>
            </a:r>
            <a:r>
              <a:rPr dirty="0" spc="380"/>
              <a:t>d</a:t>
            </a:r>
            <a:r>
              <a:rPr dirty="0" spc="-710"/>
              <a:t> </a:t>
            </a:r>
            <a:r>
              <a:rPr dirty="0" spc="204"/>
              <a:t>conjun</a:t>
            </a:r>
            <a:r>
              <a:rPr dirty="0" spc="145"/>
              <a:t>c</a:t>
            </a:r>
            <a:r>
              <a:rPr dirty="0" spc="135"/>
              <a:t>t</a:t>
            </a:r>
            <a:r>
              <a:rPr dirty="0" spc="-50"/>
              <a:t>i</a:t>
            </a:r>
            <a:r>
              <a:rPr dirty="0" spc="390"/>
              <a:t>o</a:t>
            </a:r>
            <a:r>
              <a:rPr dirty="0" spc="409"/>
              <a:t>n</a:t>
            </a:r>
            <a:r>
              <a:rPr dirty="0" spc="285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1382" y="3314035"/>
          <a:ext cx="18067655" cy="6976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8025"/>
                <a:gridCol w="4507865"/>
                <a:gridCol w="4507865"/>
                <a:gridCol w="4518025"/>
              </a:tblGrid>
              <a:tr h="1162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5" b="1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-15" b="1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</a:pPr>
                      <a:r>
                        <a:rPr dirty="0" sz="2600" spc="5" b="1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-15" b="1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241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-2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25">
                          <a:latin typeface="Arial"/>
                          <a:cs typeface="Arial"/>
                        </a:rPr>
                        <a:t>partir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30">
                          <a:latin typeface="Arial"/>
                          <a:cs typeface="Arial"/>
                        </a:rPr>
                        <a:t>de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140">
                          <a:latin typeface="Arial"/>
                          <a:cs typeface="Arial"/>
                        </a:rPr>
                        <a:t>beginning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35">
                          <a:latin typeface="Arial"/>
                          <a:cs typeface="Arial"/>
                        </a:rPr>
                        <a:t>with,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85">
                          <a:latin typeface="Arial"/>
                          <a:cs typeface="Arial"/>
                        </a:rPr>
                        <a:t>since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02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</a:pPr>
                      <a:r>
                        <a:rPr dirty="0" sz="2600" spc="9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>
                          <a:latin typeface="Arial"/>
                          <a:cs typeface="Arial"/>
                        </a:rPr>
                        <a:t>(e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before</a:t>
                      </a:r>
                      <a:r>
                        <a:rPr dirty="0" sz="2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35">
                          <a:latin typeface="Arial"/>
                          <a:cs typeface="Arial"/>
                        </a:rPr>
                        <a:t>i)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05">
                          <a:latin typeface="Arial"/>
                          <a:cs typeface="Arial"/>
                        </a:rPr>
                        <a:t>and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820">
                <a:tc rowSpan="2">
                  <a:txBody>
                    <a:bodyPr/>
                    <a:lstStyle/>
                    <a:p>
                      <a:pPr marL="1047115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160">
                          <a:latin typeface="Arial"/>
                          <a:cs typeface="Arial"/>
                        </a:rPr>
                        <a:t>por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75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25">
                          <a:latin typeface="Arial"/>
                          <a:cs typeface="Arial"/>
                        </a:rPr>
                        <a:t>contrario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52195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135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3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25">
                          <a:latin typeface="Arial"/>
                          <a:cs typeface="Arial"/>
                        </a:rPr>
                        <a:t>contrary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7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</a:pPr>
                      <a:r>
                        <a:rPr dirty="0" sz="2600" spc="60">
                          <a:latin typeface="Arial"/>
                          <a:cs typeface="Arial"/>
                        </a:rPr>
                        <a:t>más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30">
                          <a:latin typeface="Arial"/>
                          <a:cs typeface="Arial"/>
                        </a:rPr>
                        <a:t>more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786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85">
                          <a:latin typeface="Arial"/>
                          <a:cs typeface="Arial"/>
                        </a:rPr>
                        <a:t>después</a:t>
                      </a:r>
                      <a:r>
                        <a:rPr dirty="0" sz="26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30">
                          <a:latin typeface="Arial"/>
                          <a:cs typeface="Arial"/>
                        </a:rPr>
                        <a:t>de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110">
                          <a:latin typeface="Arial"/>
                          <a:cs typeface="Arial"/>
                        </a:rPr>
                        <a:t>after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48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</a:pPr>
                      <a:r>
                        <a:rPr dirty="0" sz="2600" spc="130">
                          <a:latin typeface="Arial"/>
                          <a:cs typeface="Arial"/>
                        </a:rPr>
                        <a:t>también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45">
                          <a:latin typeface="Arial"/>
                          <a:cs typeface="Arial"/>
                        </a:rPr>
                        <a:t>also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027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fuera</a:t>
                      </a:r>
                      <a:r>
                        <a:rPr dirty="0" sz="26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30">
                          <a:latin typeface="Arial"/>
                          <a:cs typeface="Arial"/>
                        </a:rPr>
                        <a:t>de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114">
                          <a:latin typeface="Arial"/>
                          <a:cs typeface="Arial"/>
                        </a:rPr>
                        <a:t>outside</a:t>
                      </a:r>
                      <a:r>
                        <a:rPr dirty="0" sz="2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65">
                          <a:latin typeface="Arial"/>
                          <a:cs typeface="Arial"/>
                        </a:rPr>
                        <a:t>of,</a:t>
                      </a:r>
                      <a:r>
                        <a:rPr dirty="0" sz="2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30">
                          <a:latin typeface="Arial"/>
                          <a:cs typeface="Arial"/>
                        </a:rPr>
                        <a:t>addition</a:t>
                      </a:r>
                      <a:r>
                        <a:rPr dirty="0" sz="2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8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24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</a:pPr>
                      <a:r>
                        <a:rPr dirty="0" sz="2600" spc="110">
                          <a:latin typeface="Arial"/>
                          <a:cs typeface="Arial"/>
                        </a:rPr>
                        <a:t>hoy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0">
                          <a:latin typeface="Arial"/>
                          <a:cs typeface="Arial"/>
                        </a:rPr>
                        <a:t>today,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75">
                          <a:latin typeface="Arial"/>
                          <a:cs typeface="Arial"/>
                        </a:rPr>
                        <a:t>nowadays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2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120">
                          <a:latin typeface="Arial"/>
                          <a:cs typeface="Arial"/>
                        </a:rPr>
                        <a:t>pero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100"/>
                        </a:spcBef>
                      </a:pPr>
                      <a:r>
                        <a:rPr dirty="0" sz="2600" spc="180">
                          <a:latin typeface="Arial"/>
                          <a:cs typeface="Arial"/>
                        </a:rPr>
                        <a:t>but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3937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1747" y="845493"/>
            <a:ext cx="412115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14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63572"/>
            <a:ext cx="6477000" cy="68548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565"/>
              </a:spcBef>
              <a:buSzPct val="151562"/>
              <a:buChar char="•"/>
              <a:tabLst>
                <a:tab pos="414020" algn="l"/>
              </a:tabLst>
            </a:pPr>
            <a:r>
              <a:rPr dirty="0" sz="3200" spc="100">
                <a:latin typeface="Georgia"/>
                <a:cs typeface="Georgia"/>
              </a:rPr>
              <a:t>Gender</a:t>
            </a:r>
            <a:r>
              <a:rPr dirty="0" sz="3200" spc="-40">
                <a:latin typeface="Georgia"/>
                <a:cs typeface="Georgia"/>
              </a:rPr>
              <a:t> </a:t>
            </a:r>
            <a:r>
              <a:rPr dirty="0" sz="3200" spc="95">
                <a:latin typeface="Georgia"/>
                <a:cs typeface="Georgia"/>
              </a:rPr>
              <a:t>and</a:t>
            </a:r>
            <a:r>
              <a:rPr dirty="0" sz="3200" spc="-35">
                <a:latin typeface="Georgia"/>
                <a:cs typeface="Georgia"/>
              </a:rPr>
              <a:t> </a:t>
            </a:r>
            <a:r>
              <a:rPr dirty="0" sz="3200" spc="100">
                <a:latin typeface="Georgia"/>
                <a:cs typeface="Georgia"/>
              </a:rPr>
              <a:t>Gender</a:t>
            </a:r>
            <a:r>
              <a:rPr dirty="0" sz="3200" spc="-35">
                <a:latin typeface="Georgia"/>
                <a:cs typeface="Georgia"/>
              </a:rPr>
              <a:t> </a:t>
            </a:r>
            <a:r>
              <a:rPr dirty="0" sz="3200" spc="65">
                <a:latin typeface="Georgia"/>
                <a:cs typeface="Georgia"/>
              </a:rPr>
              <a:t>Agreements</a:t>
            </a:r>
            <a:endParaRPr sz="3200">
              <a:latin typeface="Georgia"/>
              <a:cs typeface="Georgia"/>
            </a:endParaRPr>
          </a:p>
          <a:p>
            <a:pPr marL="413384" indent="-401320">
              <a:lnSpc>
                <a:spcPct val="100000"/>
              </a:lnSpc>
              <a:spcBef>
                <a:spcPts val="2300"/>
              </a:spcBef>
              <a:buSzPct val="151562"/>
              <a:buChar char="•"/>
              <a:tabLst>
                <a:tab pos="414020" algn="l"/>
              </a:tabLst>
            </a:pPr>
            <a:r>
              <a:rPr dirty="0" sz="3200" spc="-20">
                <a:latin typeface="Georgia"/>
                <a:cs typeface="Georgia"/>
              </a:rPr>
              <a:t>Plurals </a:t>
            </a:r>
            <a:r>
              <a:rPr dirty="0" sz="3200" spc="95">
                <a:latin typeface="Georgia"/>
                <a:cs typeface="Georgia"/>
              </a:rPr>
              <a:t>and</a:t>
            </a:r>
            <a:r>
              <a:rPr dirty="0" sz="3200" spc="-15">
                <a:latin typeface="Georgia"/>
                <a:cs typeface="Georgia"/>
              </a:rPr>
              <a:t> </a:t>
            </a:r>
            <a:r>
              <a:rPr dirty="0" sz="3200" spc="5">
                <a:latin typeface="Georgia"/>
                <a:cs typeface="Georgia"/>
              </a:rPr>
              <a:t>Number</a:t>
            </a:r>
            <a:r>
              <a:rPr dirty="0" sz="3200" spc="-20">
                <a:latin typeface="Georgia"/>
                <a:cs typeface="Georgia"/>
              </a:rPr>
              <a:t> </a:t>
            </a:r>
            <a:r>
              <a:rPr dirty="0" sz="3200" spc="65">
                <a:latin typeface="Georgia"/>
                <a:cs typeface="Georgia"/>
              </a:rPr>
              <a:t>Agreement</a:t>
            </a:r>
            <a:endParaRPr sz="3200">
              <a:latin typeface="Georgia"/>
              <a:cs typeface="Georgia"/>
            </a:endParaRPr>
          </a:p>
          <a:p>
            <a:pPr marL="413384" indent="-401320">
              <a:lnSpc>
                <a:spcPct val="100000"/>
              </a:lnSpc>
              <a:spcBef>
                <a:spcPts val="2300"/>
              </a:spcBef>
              <a:buSzPct val="151562"/>
              <a:buChar char="•"/>
              <a:tabLst>
                <a:tab pos="414020" algn="l"/>
              </a:tabLst>
            </a:pPr>
            <a:r>
              <a:rPr dirty="0" sz="3200" spc="185">
                <a:latin typeface="Georgia"/>
                <a:cs typeface="Georgia"/>
              </a:rPr>
              <a:t>The</a:t>
            </a:r>
            <a:r>
              <a:rPr dirty="0" sz="3200" spc="-40">
                <a:latin typeface="Georgia"/>
                <a:cs typeface="Georgia"/>
              </a:rPr>
              <a:t> </a:t>
            </a:r>
            <a:r>
              <a:rPr dirty="0" sz="3200" spc="25">
                <a:latin typeface="Georgia"/>
                <a:cs typeface="Georgia"/>
              </a:rPr>
              <a:t>Articles</a:t>
            </a:r>
            <a:endParaRPr sz="3200">
              <a:latin typeface="Georgia"/>
              <a:cs typeface="Georgia"/>
            </a:endParaRPr>
          </a:p>
          <a:p>
            <a:pPr marL="413384" indent="-401320">
              <a:lnSpc>
                <a:spcPct val="100000"/>
              </a:lnSpc>
              <a:spcBef>
                <a:spcPts val="2305"/>
              </a:spcBef>
              <a:buSzPct val="151562"/>
              <a:buChar char="•"/>
              <a:tabLst>
                <a:tab pos="414020" algn="l"/>
              </a:tabLst>
            </a:pPr>
            <a:r>
              <a:rPr dirty="0" sz="3200" spc="50">
                <a:latin typeface="Georgia"/>
                <a:cs typeface="Georgia"/>
              </a:rPr>
              <a:t>Adjectives</a:t>
            </a:r>
            <a:endParaRPr sz="3200">
              <a:latin typeface="Georgia"/>
              <a:cs typeface="Georgia"/>
            </a:endParaRPr>
          </a:p>
          <a:p>
            <a:pPr marL="413384" indent="-401320">
              <a:lnSpc>
                <a:spcPct val="100000"/>
              </a:lnSpc>
              <a:spcBef>
                <a:spcPts val="2300"/>
              </a:spcBef>
              <a:buSzPct val="151562"/>
              <a:buChar char="•"/>
              <a:tabLst>
                <a:tab pos="414020" algn="l"/>
              </a:tabLst>
            </a:pPr>
            <a:r>
              <a:rPr dirty="0" sz="3200" spc="65">
                <a:latin typeface="Georgia"/>
                <a:cs typeface="Georgia"/>
              </a:rPr>
              <a:t>Adverbs</a:t>
            </a:r>
            <a:endParaRPr sz="3200">
              <a:latin typeface="Georgia"/>
              <a:cs typeface="Georgia"/>
            </a:endParaRPr>
          </a:p>
          <a:p>
            <a:pPr marL="413384" indent="-401320">
              <a:lnSpc>
                <a:spcPct val="100000"/>
              </a:lnSpc>
              <a:spcBef>
                <a:spcPts val="2305"/>
              </a:spcBef>
              <a:buSzPct val="151562"/>
              <a:buChar char="•"/>
              <a:tabLst>
                <a:tab pos="414020" algn="l"/>
              </a:tabLst>
            </a:pPr>
            <a:r>
              <a:rPr dirty="0" sz="3200" spc="50">
                <a:latin typeface="Georgia"/>
                <a:cs typeface="Georgia"/>
              </a:rPr>
              <a:t>Personal</a:t>
            </a:r>
            <a:r>
              <a:rPr dirty="0" sz="3200" spc="-35">
                <a:latin typeface="Georgia"/>
                <a:cs typeface="Georgia"/>
              </a:rPr>
              <a:t> </a:t>
            </a:r>
            <a:r>
              <a:rPr dirty="0" sz="3200" spc="55">
                <a:latin typeface="Georgia"/>
                <a:cs typeface="Georgia"/>
              </a:rPr>
              <a:t>Pronouns</a:t>
            </a:r>
            <a:endParaRPr sz="3200">
              <a:latin typeface="Georgia"/>
              <a:cs typeface="Georgia"/>
            </a:endParaRPr>
          </a:p>
          <a:p>
            <a:pPr marL="413384" indent="-401320">
              <a:lnSpc>
                <a:spcPct val="100000"/>
              </a:lnSpc>
              <a:spcBef>
                <a:spcPts val="2300"/>
              </a:spcBef>
              <a:buSzPct val="151562"/>
              <a:buChar char="•"/>
              <a:tabLst>
                <a:tab pos="414020" algn="l"/>
              </a:tabLst>
            </a:pPr>
            <a:r>
              <a:rPr dirty="0" sz="3200" spc="185">
                <a:latin typeface="Georgia"/>
                <a:cs typeface="Georgia"/>
              </a:rPr>
              <a:t>The</a:t>
            </a:r>
            <a:r>
              <a:rPr dirty="0" sz="3200" spc="-30">
                <a:latin typeface="Georgia"/>
                <a:cs typeface="Georgia"/>
              </a:rPr>
              <a:t> </a:t>
            </a:r>
            <a:r>
              <a:rPr dirty="0" sz="3200" spc="-5">
                <a:latin typeface="Georgia"/>
                <a:cs typeface="Georgia"/>
              </a:rPr>
              <a:t>Verb</a:t>
            </a:r>
            <a:r>
              <a:rPr dirty="0" sz="3200" spc="-25">
                <a:latin typeface="Georgia"/>
                <a:cs typeface="Georgia"/>
              </a:rPr>
              <a:t> </a:t>
            </a:r>
            <a:r>
              <a:rPr dirty="0" sz="3200" spc="5">
                <a:latin typeface="Georgia"/>
                <a:cs typeface="Georgia"/>
              </a:rPr>
              <a:t>“ser”</a:t>
            </a:r>
            <a:endParaRPr sz="3200">
              <a:latin typeface="Georgia"/>
              <a:cs typeface="Georgia"/>
            </a:endParaRPr>
          </a:p>
          <a:p>
            <a:pPr marL="413384" indent="-401320">
              <a:lnSpc>
                <a:spcPct val="100000"/>
              </a:lnSpc>
              <a:spcBef>
                <a:spcPts val="2305"/>
              </a:spcBef>
              <a:buSzPct val="151562"/>
              <a:buChar char="•"/>
              <a:tabLst>
                <a:tab pos="414020" algn="l"/>
              </a:tabLst>
            </a:pPr>
            <a:r>
              <a:rPr dirty="0" sz="3200" spc="60">
                <a:latin typeface="Georgia"/>
                <a:cs typeface="Georgia"/>
              </a:rPr>
              <a:t>Prepositions</a:t>
            </a:r>
            <a:endParaRPr sz="3200">
              <a:latin typeface="Georgia"/>
              <a:cs typeface="Georgia"/>
            </a:endParaRPr>
          </a:p>
          <a:p>
            <a:pPr marL="413384" indent="-401320">
              <a:lnSpc>
                <a:spcPct val="100000"/>
              </a:lnSpc>
              <a:spcBef>
                <a:spcPts val="2300"/>
              </a:spcBef>
              <a:buSzPct val="151562"/>
              <a:buChar char="•"/>
              <a:tabLst>
                <a:tab pos="414020" algn="l"/>
              </a:tabLst>
            </a:pPr>
            <a:r>
              <a:rPr dirty="0" sz="3200" spc="95">
                <a:latin typeface="Georgia"/>
                <a:cs typeface="Georgia"/>
              </a:rPr>
              <a:t>Conjunctions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2768580" cy="1093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0" spc="-120">
                <a:latin typeface="Arial"/>
                <a:cs typeface="Arial"/>
              </a:rPr>
              <a:t>Gender</a:t>
            </a:r>
            <a:r>
              <a:rPr dirty="0" sz="7000" spc="-295">
                <a:latin typeface="Arial"/>
                <a:cs typeface="Arial"/>
              </a:rPr>
              <a:t> </a:t>
            </a:r>
            <a:r>
              <a:rPr dirty="0" sz="7000" spc="-95">
                <a:latin typeface="Arial"/>
                <a:cs typeface="Arial"/>
              </a:rPr>
              <a:t>and</a:t>
            </a:r>
            <a:r>
              <a:rPr dirty="0" sz="7000" spc="-290">
                <a:latin typeface="Arial"/>
                <a:cs typeface="Arial"/>
              </a:rPr>
              <a:t> </a:t>
            </a:r>
            <a:r>
              <a:rPr dirty="0" sz="7000" spc="-120">
                <a:latin typeface="Arial"/>
                <a:cs typeface="Arial"/>
              </a:rPr>
              <a:t>Gender</a:t>
            </a:r>
            <a:r>
              <a:rPr dirty="0" sz="7000" spc="-290">
                <a:latin typeface="Arial"/>
                <a:cs typeface="Arial"/>
              </a:rPr>
              <a:t> </a:t>
            </a:r>
            <a:r>
              <a:rPr dirty="0" sz="7000" spc="-130">
                <a:latin typeface="Arial"/>
                <a:cs typeface="Arial"/>
              </a:rPr>
              <a:t>Agreement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5680055" cy="35515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500" spc="-15" b="1">
                <a:latin typeface="Arial"/>
                <a:cs typeface="Arial"/>
              </a:rPr>
              <a:t>Nouns</a:t>
            </a:r>
            <a:endParaRPr sz="4500">
              <a:latin typeface="Arial"/>
              <a:cs typeface="Arial"/>
            </a:endParaRPr>
          </a:p>
          <a:p>
            <a:pPr marL="389255" indent="-373380">
              <a:lnSpc>
                <a:spcPct val="100000"/>
              </a:lnSpc>
              <a:spcBef>
                <a:spcPts val="4385"/>
              </a:spcBef>
              <a:buChar char="-"/>
              <a:tabLst>
                <a:tab pos="389890" algn="l"/>
              </a:tabLst>
            </a:pPr>
            <a:r>
              <a:rPr dirty="0" sz="4500" spc="-30">
                <a:latin typeface="Arial"/>
                <a:cs typeface="Arial"/>
              </a:rPr>
              <a:t>Spanish</a:t>
            </a:r>
            <a:r>
              <a:rPr dirty="0" sz="4500" spc="-90">
                <a:latin typeface="Arial"/>
                <a:cs typeface="Arial"/>
              </a:rPr>
              <a:t> </a:t>
            </a:r>
            <a:r>
              <a:rPr dirty="0" sz="4500" spc="-10">
                <a:latin typeface="Arial"/>
                <a:cs typeface="Arial"/>
              </a:rPr>
              <a:t>nouns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-105">
                <a:latin typeface="Arial"/>
                <a:cs typeface="Arial"/>
              </a:rPr>
              <a:t>are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-30">
                <a:latin typeface="Arial"/>
                <a:cs typeface="Arial"/>
              </a:rPr>
              <a:t>either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-20">
                <a:latin typeface="Arial"/>
                <a:cs typeface="Arial"/>
              </a:rPr>
              <a:t>masculine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30">
                <a:latin typeface="Arial"/>
                <a:cs typeface="Arial"/>
              </a:rPr>
              <a:t>or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-35">
                <a:latin typeface="Arial"/>
                <a:cs typeface="Arial"/>
              </a:rPr>
              <a:t>feminine</a:t>
            </a:r>
            <a:endParaRPr sz="4500">
              <a:latin typeface="Arial"/>
              <a:cs typeface="Arial"/>
            </a:endParaRPr>
          </a:p>
          <a:p>
            <a:pPr marL="16510" marR="5080">
              <a:lnSpc>
                <a:spcPct val="102299"/>
              </a:lnSpc>
              <a:spcBef>
                <a:spcPts val="1485"/>
              </a:spcBef>
              <a:buChar char="-"/>
              <a:tabLst>
                <a:tab pos="389890" algn="l"/>
              </a:tabLst>
            </a:pPr>
            <a:r>
              <a:rPr dirty="0" sz="4500" spc="-5">
                <a:latin typeface="Arial"/>
                <a:cs typeface="Arial"/>
              </a:rPr>
              <a:t>they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-105">
                <a:latin typeface="Arial"/>
                <a:cs typeface="Arial"/>
              </a:rPr>
              <a:t>are</a:t>
            </a:r>
            <a:r>
              <a:rPr dirty="0" sz="4500" spc="-80">
                <a:latin typeface="Arial"/>
                <a:cs typeface="Arial"/>
              </a:rPr>
              <a:t> </a:t>
            </a:r>
            <a:r>
              <a:rPr dirty="0" sz="4500" spc="15">
                <a:latin typeface="Arial"/>
                <a:cs typeface="Arial"/>
              </a:rPr>
              <a:t>preceded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75">
                <a:latin typeface="Arial"/>
                <a:cs typeface="Arial"/>
              </a:rPr>
              <a:t>by</a:t>
            </a:r>
            <a:r>
              <a:rPr dirty="0" sz="4500" spc="-80">
                <a:latin typeface="Arial"/>
                <a:cs typeface="Arial"/>
              </a:rPr>
              <a:t> </a:t>
            </a:r>
            <a:r>
              <a:rPr dirty="0" sz="4500">
                <a:latin typeface="Arial"/>
                <a:cs typeface="Arial"/>
              </a:rPr>
              <a:t>definite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-135">
                <a:latin typeface="Arial"/>
                <a:cs typeface="Arial"/>
              </a:rPr>
              <a:t>(</a:t>
            </a:r>
            <a:r>
              <a:rPr dirty="0" sz="4500" spc="-135" i="1">
                <a:latin typeface="Arial"/>
                <a:cs typeface="Arial"/>
              </a:rPr>
              <a:t>el,</a:t>
            </a:r>
            <a:r>
              <a:rPr dirty="0" sz="4500" spc="-80" i="1">
                <a:latin typeface="Arial"/>
                <a:cs typeface="Arial"/>
              </a:rPr>
              <a:t> la, </a:t>
            </a:r>
            <a:r>
              <a:rPr dirty="0" sz="4500" spc="-30" i="1">
                <a:latin typeface="Arial"/>
                <a:cs typeface="Arial"/>
              </a:rPr>
              <a:t>los,</a:t>
            </a:r>
            <a:r>
              <a:rPr dirty="0" sz="4500" spc="-85" i="1">
                <a:latin typeface="Arial"/>
                <a:cs typeface="Arial"/>
              </a:rPr>
              <a:t> </a:t>
            </a:r>
            <a:r>
              <a:rPr dirty="0" sz="4500" spc="-105" i="1">
                <a:latin typeface="Arial"/>
                <a:cs typeface="Arial"/>
              </a:rPr>
              <a:t>las</a:t>
            </a:r>
            <a:r>
              <a:rPr dirty="0" sz="4500" spc="-80" i="1">
                <a:latin typeface="Arial"/>
                <a:cs typeface="Arial"/>
              </a:rPr>
              <a:t> </a:t>
            </a:r>
            <a:r>
              <a:rPr dirty="0" sz="4500" spc="-185">
                <a:latin typeface="Arial"/>
                <a:cs typeface="Arial"/>
              </a:rPr>
              <a:t>(the))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30">
                <a:latin typeface="Arial"/>
                <a:cs typeface="Arial"/>
              </a:rPr>
              <a:t>or</a:t>
            </a:r>
            <a:r>
              <a:rPr dirty="0" sz="4500" spc="-80">
                <a:latin typeface="Arial"/>
                <a:cs typeface="Arial"/>
              </a:rPr>
              <a:t> </a:t>
            </a:r>
            <a:r>
              <a:rPr dirty="0" sz="4500" spc="-15">
                <a:latin typeface="Arial"/>
                <a:cs typeface="Arial"/>
              </a:rPr>
              <a:t>indefinite </a:t>
            </a:r>
            <a:r>
              <a:rPr dirty="0" sz="4500" spc="-1235">
                <a:latin typeface="Arial"/>
                <a:cs typeface="Arial"/>
              </a:rPr>
              <a:t> </a:t>
            </a:r>
            <a:r>
              <a:rPr dirty="0" sz="4500" spc="5">
                <a:latin typeface="Arial"/>
                <a:cs typeface="Arial"/>
              </a:rPr>
              <a:t>pronouns</a:t>
            </a:r>
            <a:r>
              <a:rPr dirty="0" sz="4500" spc="-90">
                <a:latin typeface="Arial"/>
                <a:cs typeface="Arial"/>
              </a:rPr>
              <a:t> </a:t>
            </a:r>
            <a:r>
              <a:rPr dirty="0" sz="4500" spc="-110">
                <a:latin typeface="Arial"/>
                <a:cs typeface="Arial"/>
              </a:rPr>
              <a:t>(</a:t>
            </a:r>
            <a:r>
              <a:rPr dirty="0" sz="4500" spc="-110" i="1">
                <a:latin typeface="Arial"/>
                <a:cs typeface="Arial"/>
              </a:rPr>
              <a:t>un,</a:t>
            </a:r>
            <a:r>
              <a:rPr dirty="0" sz="4500" spc="-85" i="1">
                <a:latin typeface="Arial"/>
                <a:cs typeface="Arial"/>
              </a:rPr>
              <a:t> </a:t>
            </a:r>
            <a:r>
              <a:rPr dirty="0" sz="4500" spc="-65" i="1">
                <a:latin typeface="Arial"/>
                <a:cs typeface="Arial"/>
              </a:rPr>
              <a:t>una,</a:t>
            </a:r>
            <a:r>
              <a:rPr dirty="0" sz="4500" spc="-85" i="1">
                <a:latin typeface="Arial"/>
                <a:cs typeface="Arial"/>
              </a:rPr>
              <a:t> </a:t>
            </a:r>
            <a:r>
              <a:rPr dirty="0" sz="4500" spc="-25" i="1">
                <a:latin typeface="Arial"/>
                <a:cs typeface="Arial"/>
              </a:rPr>
              <a:t>unos,</a:t>
            </a:r>
            <a:r>
              <a:rPr dirty="0" sz="4500" spc="-85" i="1">
                <a:latin typeface="Arial"/>
                <a:cs typeface="Arial"/>
              </a:rPr>
              <a:t> unas </a:t>
            </a:r>
            <a:r>
              <a:rPr dirty="0" sz="4500" spc="-165">
                <a:latin typeface="Arial"/>
                <a:cs typeface="Arial"/>
              </a:rPr>
              <a:t>(a,</a:t>
            </a:r>
            <a:r>
              <a:rPr dirty="0" sz="4500" spc="-85">
                <a:latin typeface="Arial"/>
                <a:cs typeface="Arial"/>
              </a:rPr>
              <a:t> </a:t>
            </a:r>
            <a:r>
              <a:rPr dirty="0" sz="4500" spc="-120">
                <a:latin typeface="Arial"/>
                <a:cs typeface="Arial"/>
              </a:rPr>
              <a:t>some)).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928" y="6213584"/>
            <a:ext cx="4196080" cy="1707514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600"/>
              </a:spcBef>
            </a:pPr>
            <a:r>
              <a:rPr dirty="0" sz="3950" spc="-75" b="1">
                <a:latin typeface="Arial"/>
                <a:cs typeface="Arial"/>
              </a:rPr>
              <a:t>El</a:t>
            </a:r>
            <a:r>
              <a:rPr dirty="0" sz="3950" spc="-15" b="1">
                <a:latin typeface="Arial"/>
                <a:cs typeface="Arial"/>
              </a:rPr>
              <a:t> </a:t>
            </a:r>
            <a:r>
              <a:rPr dirty="0" sz="3950" spc="25">
                <a:latin typeface="Arial"/>
                <a:cs typeface="Arial"/>
              </a:rPr>
              <a:t>and</a:t>
            </a:r>
            <a:r>
              <a:rPr dirty="0" sz="3950" spc="-10">
                <a:latin typeface="Arial"/>
                <a:cs typeface="Arial"/>
              </a:rPr>
              <a:t> </a:t>
            </a:r>
            <a:r>
              <a:rPr dirty="0" sz="3950" spc="-70" b="1">
                <a:latin typeface="Arial"/>
                <a:cs typeface="Arial"/>
              </a:rPr>
              <a:t>un</a:t>
            </a:r>
            <a:r>
              <a:rPr dirty="0" sz="3950" spc="-10" b="1">
                <a:latin typeface="Arial"/>
                <a:cs typeface="Arial"/>
              </a:rPr>
              <a:t> </a:t>
            </a:r>
            <a:r>
              <a:rPr dirty="0" sz="3950" spc="-75">
                <a:latin typeface="Arial"/>
                <a:cs typeface="Arial"/>
              </a:rPr>
              <a:t>are</a:t>
            </a:r>
            <a:r>
              <a:rPr dirty="0" sz="3950" spc="-10">
                <a:latin typeface="Arial"/>
                <a:cs typeface="Arial"/>
              </a:rPr>
              <a:t> </a:t>
            </a:r>
            <a:r>
              <a:rPr dirty="0" sz="3950" spc="50">
                <a:latin typeface="Arial"/>
                <a:cs typeface="Arial"/>
              </a:rPr>
              <a:t>for </a:t>
            </a:r>
            <a:r>
              <a:rPr dirty="0" sz="3950" spc="55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singular</a:t>
            </a:r>
            <a:r>
              <a:rPr dirty="0" sz="3950" spc="-70">
                <a:latin typeface="Arial"/>
                <a:cs typeface="Arial"/>
              </a:rPr>
              <a:t> </a:t>
            </a:r>
            <a:r>
              <a:rPr dirty="0" sz="3950" spc="10">
                <a:latin typeface="Arial"/>
                <a:cs typeface="Arial"/>
              </a:rPr>
              <a:t>masculine </a:t>
            </a:r>
            <a:r>
              <a:rPr dirty="0" sz="3950" spc="-1085">
                <a:latin typeface="Arial"/>
                <a:cs typeface="Arial"/>
              </a:rPr>
              <a:t> </a:t>
            </a:r>
            <a:r>
              <a:rPr dirty="0" sz="3950" spc="15">
                <a:latin typeface="Arial"/>
                <a:cs typeface="Arial"/>
              </a:rPr>
              <a:t>nouns:</a:t>
            </a:r>
            <a:r>
              <a:rPr dirty="0" sz="3950" spc="-35">
                <a:latin typeface="Arial"/>
                <a:cs typeface="Arial"/>
              </a:rPr>
              <a:t> </a:t>
            </a:r>
            <a:r>
              <a:rPr dirty="0" sz="3950" spc="30">
                <a:latin typeface="Arial"/>
                <a:cs typeface="Arial"/>
              </a:rPr>
              <a:t>el/un</a:t>
            </a:r>
            <a:r>
              <a:rPr dirty="0" sz="3950" spc="-30">
                <a:latin typeface="Arial"/>
                <a:cs typeface="Arial"/>
              </a:rPr>
              <a:t> </a:t>
            </a:r>
            <a:r>
              <a:rPr dirty="0" sz="3950" spc="15">
                <a:latin typeface="Arial"/>
                <a:cs typeface="Arial"/>
              </a:rPr>
              <a:t>perro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4689" y="8245108"/>
            <a:ext cx="4325113" cy="24328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99045" y="6213584"/>
            <a:ext cx="4205605" cy="1707514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600"/>
              </a:spcBef>
            </a:pPr>
            <a:r>
              <a:rPr dirty="0" sz="3950" b="1">
                <a:latin typeface="Arial"/>
                <a:cs typeface="Arial"/>
              </a:rPr>
              <a:t>La </a:t>
            </a:r>
            <a:r>
              <a:rPr dirty="0" sz="3950" spc="25">
                <a:latin typeface="Arial"/>
                <a:cs typeface="Arial"/>
              </a:rPr>
              <a:t>and </a:t>
            </a:r>
            <a:r>
              <a:rPr dirty="0" sz="3950" spc="-20" b="1">
                <a:latin typeface="Arial"/>
                <a:cs typeface="Arial"/>
              </a:rPr>
              <a:t>una </a:t>
            </a:r>
            <a:r>
              <a:rPr dirty="0" sz="3950" spc="-75">
                <a:latin typeface="Arial"/>
                <a:cs typeface="Arial"/>
              </a:rPr>
              <a:t>are </a:t>
            </a:r>
            <a:r>
              <a:rPr dirty="0" sz="3950" spc="50">
                <a:latin typeface="Arial"/>
                <a:cs typeface="Arial"/>
              </a:rPr>
              <a:t>for </a:t>
            </a:r>
            <a:r>
              <a:rPr dirty="0" sz="3950" spc="-1085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singular feminine </a:t>
            </a:r>
            <a:r>
              <a:rPr dirty="0" sz="3950" spc="5">
                <a:latin typeface="Arial"/>
                <a:cs typeface="Arial"/>
              </a:rPr>
              <a:t> </a:t>
            </a:r>
            <a:r>
              <a:rPr dirty="0" sz="3950" spc="15">
                <a:latin typeface="Arial"/>
                <a:cs typeface="Arial"/>
              </a:rPr>
              <a:t>nouns:</a:t>
            </a:r>
            <a:r>
              <a:rPr dirty="0" sz="3950" spc="-15">
                <a:latin typeface="Arial"/>
                <a:cs typeface="Arial"/>
              </a:rPr>
              <a:t> </a:t>
            </a:r>
            <a:r>
              <a:rPr dirty="0" sz="3950" spc="10">
                <a:latin typeface="Arial"/>
                <a:cs typeface="Arial"/>
              </a:rPr>
              <a:t>la/una</a:t>
            </a:r>
            <a:r>
              <a:rPr dirty="0" sz="3950" spc="-15">
                <a:latin typeface="Arial"/>
                <a:cs typeface="Arial"/>
              </a:rPr>
              <a:t> </a:t>
            </a:r>
            <a:r>
              <a:rPr dirty="0" sz="3950" spc="35">
                <a:latin typeface="Arial"/>
                <a:cs typeface="Arial"/>
              </a:rPr>
              <a:t>flor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695" y="8196485"/>
            <a:ext cx="3403749" cy="2530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2835255" cy="1804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 sz="7000" spc="-180">
                <a:latin typeface="Arial"/>
                <a:cs typeface="Arial"/>
              </a:rPr>
              <a:t>Plurals</a:t>
            </a:r>
            <a:r>
              <a:rPr dirty="0" sz="7000" spc="-300">
                <a:latin typeface="Arial"/>
                <a:cs typeface="Arial"/>
              </a:rPr>
              <a:t> </a:t>
            </a:r>
            <a:r>
              <a:rPr dirty="0" sz="7000" spc="-95">
                <a:latin typeface="Arial"/>
                <a:cs typeface="Arial"/>
              </a:rPr>
              <a:t>and</a:t>
            </a:r>
            <a:r>
              <a:rPr dirty="0" sz="7000" spc="-300">
                <a:latin typeface="Arial"/>
                <a:cs typeface="Arial"/>
              </a:rPr>
              <a:t> </a:t>
            </a:r>
            <a:r>
              <a:rPr dirty="0" sz="7000" spc="-75">
                <a:latin typeface="Arial"/>
                <a:cs typeface="Arial"/>
              </a:rPr>
              <a:t>Number</a:t>
            </a:r>
            <a:r>
              <a:rPr dirty="0" sz="7000" spc="-295">
                <a:latin typeface="Arial"/>
                <a:cs typeface="Arial"/>
              </a:rPr>
              <a:t> </a:t>
            </a:r>
            <a:r>
              <a:rPr dirty="0" sz="7000" spc="-130">
                <a:latin typeface="Arial"/>
                <a:cs typeface="Arial"/>
              </a:rPr>
              <a:t>Agreement</a:t>
            </a:r>
            <a:endParaRPr sz="7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4500" spc="-15">
                <a:latin typeface="Arial"/>
                <a:cs typeface="Arial"/>
              </a:rPr>
              <a:t>Nouns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3319900"/>
            <a:ext cx="12270740" cy="1784985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384810" indent="-372745">
              <a:lnSpc>
                <a:spcPct val="100000"/>
              </a:lnSpc>
              <a:spcBef>
                <a:spcPts val="1614"/>
              </a:spcBef>
              <a:buChar char="-"/>
              <a:tabLst>
                <a:tab pos="385445" algn="l"/>
              </a:tabLst>
            </a:pPr>
            <a:r>
              <a:rPr dirty="0" sz="4500" spc="-30">
                <a:latin typeface="Arial"/>
                <a:cs typeface="Arial"/>
              </a:rPr>
              <a:t>Spanish</a:t>
            </a:r>
            <a:r>
              <a:rPr dirty="0" sz="4500" spc="-80">
                <a:latin typeface="Arial"/>
                <a:cs typeface="Arial"/>
              </a:rPr>
              <a:t> </a:t>
            </a:r>
            <a:r>
              <a:rPr dirty="0" sz="4500" spc="-10">
                <a:latin typeface="Arial"/>
                <a:cs typeface="Arial"/>
              </a:rPr>
              <a:t>nouns</a:t>
            </a:r>
            <a:r>
              <a:rPr dirty="0" sz="4500" spc="-80">
                <a:latin typeface="Arial"/>
                <a:cs typeface="Arial"/>
              </a:rPr>
              <a:t> </a:t>
            </a:r>
            <a:r>
              <a:rPr dirty="0" sz="4500" spc="-25">
                <a:latin typeface="Arial"/>
                <a:cs typeface="Arial"/>
              </a:rPr>
              <a:t>also</a:t>
            </a:r>
            <a:r>
              <a:rPr dirty="0" sz="4500" spc="-80">
                <a:latin typeface="Arial"/>
                <a:cs typeface="Arial"/>
              </a:rPr>
              <a:t> </a:t>
            </a:r>
            <a:r>
              <a:rPr dirty="0" sz="4500" spc="-25">
                <a:latin typeface="Arial"/>
                <a:cs typeface="Arial"/>
              </a:rPr>
              <a:t>need</a:t>
            </a:r>
            <a:r>
              <a:rPr dirty="0" sz="4500" spc="-80">
                <a:latin typeface="Arial"/>
                <a:cs typeface="Arial"/>
              </a:rPr>
              <a:t> </a:t>
            </a:r>
            <a:r>
              <a:rPr dirty="0" sz="4500" spc="-40">
                <a:latin typeface="Arial"/>
                <a:cs typeface="Arial"/>
              </a:rPr>
              <a:t>agreement</a:t>
            </a:r>
            <a:r>
              <a:rPr dirty="0" sz="4500" spc="-80">
                <a:latin typeface="Arial"/>
                <a:cs typeface="Arial"/>
              </a:rPr>
              <a:t> </a:t>
            </a:r>
            <a:r>
              <a:rPr dirty="0" sz="4500" spc="-15">
                <a:latin typeface="Arial"/>
                <a:cs typeface="Arial"/>
              </a:rPr>
              <a:t>in</a:t>
            </a:r>
            <a:r>
              <a:rPr dirty="0" sz="4500" spc="-75">
                <a:latin typeface="Arial"/>
                <a:cs typeface="Arial"/>
              </a:rPr>
              <a:t> </a:t>
            </a:r>
            <a:r>
              <a:rPr dirty="0" sz="4500" spc="-5">
                <a:latin typeface="Arial"/>
                <a:cs typeface="Arial"/>
              </a:rPr>
              <a:t>number</a:t>
            </a:r>
            <a:endParaRPr sz="4500">
              <a:latin typeface="Arial"/>
              <a:cs typeface="Arial"/>
            </a:endParaRPr>
          </a:p>
          <a:p>
            <a:pPr marL="384810" indent="-372745">
              <a:lnSpc>
                <a:spcPct val="100000"/>
              </a:lnSpc>
              <a:spcBef>
                <a:spcPts val="1530"/>
              </a:spcBef>
              <a:buChar char="-"/>
              <a:tabLst>
                <a:tab pos="385445" algn="l"/>
              </a:tabLst>
            </a:pPr>
            <a:r>
              <a:rPr dirty="0" sz="4500" spc="40">
                <a:latin typeface="Arial"/>
                <a:cs typeface="Arial"/>
              </a:rPr>
              <a:t>Look</a:t>
            </a:r>
            <a:r>
              <a:rPr dirty="0" sz="4500" spc="-90">
                <a:latin typeface="Arial"/>
                <a:cs typeface="Arial"/>
              </a:rPr>
              <a:t> </a:t>
            </a:r>
            <a:r>
              <a:rPr dirty="0" sz="4500" spc="30">
                <a:latin typeface="Arial"/>
                <a:cs typeface="Arial"/>
              </a:rPr>
              <a:t>at</a:t>
            </a:r>
            <a:r>
              <a:rPr dirty="0" sz="4500" spc="-90">
                <a:latin typeface="Arial"/>
                <a:cs typeface="Arial"/>
              </a:rPr>
              <a:t> </a:t>
            </a:r>
            <a:r>
              <a:rPr dirty="0" sz="4500" spc="5">
                <a:latin typeface="Arial"/>
                <a:cs typeface="Arial"/>
              </a:rPr>
              <a:t>the</a:t>
            </a:r>
            <a:r>
              <a:rPr dirty="0" sz="4500" spc="-90">
                <a:latin typeface="Arial"/>
                <a:cs typeface="Arial"/>
              </a:rPr>
              <a:t> </a:t>
            </a:r>
            <a:r>
              <a:rPr dirty="0" sz="4500" spc="20">
                <a:latin typeface="Arial"/>
                <a:cs typeface="Arial"/>
              </a:rPr>
              <a:t>following</a:t>
            </a:r>
            <a:r>
              <a:rPr dirty="0" sz="4500" spc="-90">
                <a:latin typeface="Arial"/>
                <a:cs typeface="Arial"/>
              </a:rPr>
              <a:t> </a:t>
            </a:r>
            <a:r>
              <a:rPr dirty="0" sz="4500" spc="-25">
                <a:latin typeface="Arial"/>
                <a:cs typeface="Arial"/>
              </a:rPr>
              <a:t>examples:</a:t>
            </a:r>
            <a:endParaRPr sz="4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358" y="5604131"/>
            <a:ext cx="4038600" cy="224599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605"/>
              </a:spcBef>
            </a:pPr>
            <a:r>
              <a:rPr dirty="0" sz="3950" spc="-45" b="1">
                <a:latin typeface="Arial"/>
                <a:cs typeface="Arial"/>
              </a:rPr>
              <a:t>Los </a:t>
            </a:r>
            <a:r>
              <a:rPr dirty="0" sz="3950" spc="25">
                <a:latin typeface="Arial"/>
                <a:cs typeface="Arial"/>
              </a:rPr>
              <a:t>and </a:t>
            </a:r>
            <a:r>
              <a:rPr dirty="0" sz="3950" spc="-50" b="1">
                <a:latin typeface="Arial"/>
                <a:cs typeface="Arial"/>
              </a:rPr>
              <a:t>unos </a:t>
            </a:r>
            <a:r>
              <a:rPr dirty="0" sz="3950" spc="-75">
                <a:latin typeface="Arial"/>
                <a:cs typeface="Arial"/>
              </a:rPr>
              <a:t>are </a:t>
            </a:r>
            <a:r>
              <a:rPr dirty="0" sz="3950" spc="-1085">
                <a:latin typeface="Arial"/>
                <a:cs typeface="Arial"/>
              </a:rPr>
              <a:t> </a:t>
            </a:r>
            <a:r>
              <a:rPr dirty="0" sz="3950" spc="50">
                <a:latin typeface="Arial"/>
                <a:cs typeface="Arial"/>
              </a:rPr>
              <a:t>for </a:t>
            </a:r>
            <a:r>
              <a:rPr dirty="0" sz="3950" spc="10">
                <a:latin typeface="Arial"/>
                <a:cs typeface="Arial"/>
              </a:rPr>
              <a:t>plural </a:t>
            </a:r>
            <a:r>
              <a:rPr dirty="0" sz="3950" spc="15">
                <a:latin typeface="Arial"/>
                <a:cs typeface="Arial"/>
              </a:rPr>
              <a:t> </a:t>
            </a:r>
            <a:r>
              <a:rPr dirty="0" sz="3950" spc="10">
                <a:latin typeface="Arial"/>
                <a:cs typeface="Arial"/>
              </a:rPr>
              <a:t>masculine </a:t>
            </a:r>
            <a:r>
              <a:rPr dirty="0" sz="3950" spc="15">
                <a:latin typeface="Arial"/>
                <a:cs typeface="Arial"/>
              </a:rPr>
              <a:t>nouns: </a:t>
            </a:r>
            <a:r>
              <a:rPr dirty="0" sz="3950" spc="-1085">
                <a:latin typeface="Arial"/>
                <a:cs typeface="Arial"/>
              </a:rPr>
              <a:t> </a:t>
            </a:r>
            <a:r>
              <a:rPr dirty="0" sz="3950" spc="45">
                <a:latin typeface="Arial"/>
                <a:cs typeface="Arial"/>
              </a:rPr>
              <a:t>los/unos</a:t>
            </a:r>
            <a:r>
              <a:rPr dirty="0" sz="3950" spc="-10">
                <a:latin typeface="Arial"/>
                <a:cs typeface="Arial"/>
              </a:rPr>
              <a:t> </a:t>
            </a:r>
            <a:r>
              <a:rPr dirty="0" sz="3950" spc="10">
                <a:latin typeface="Arial"/>
                <a:cs typeface="Arial"/>
              </a:rPr>
              <a:t>perros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965" y="8315696"/>
            <a:ext cx="4116796" cy="23653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85978" y="5766623"/>
            <a:ext cx="4046854" cy="224599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605"/>
              </a:spcBef>
            </a:pPr>
            <a:r>
              <a:rPr dirty="0" sz="3950" spc="-25" b="1">
                <a:latin typeface="Arial"/>
                <a:cs typeface="Arial"/>
              </a:rPr>
              <a:t>Las </a:t>
            </a:r>
            <a:r>
              <a:rPr dirty="0" sz="3950" spc="25">
                <a:latin typeface="Arial"/>
                <a:cs typeface="Arial"/>
              </a:rPr>
              <a:t>and </a:t>
            </a:r>
            <a:r>
              <a:rPr dirty="0" sz="3950" spc="-35" b="1">
                <a:latin typeface="Arial"/>
                <a:cs typeface="Arial"/>
              </a:rPr>
              <a:t>unas </a:t>
            </a:r>
            <a:r>
              <a:rPr dirty="0" sz="3950" spc="-75">
                <a:latin typeface="Arial"/>
                <a:cs typeface="Arial"/>
              </a:rPr>
              <a:t>are </a:t>
            </a:r>
            <a:r>
              <a:rPr dirty="0" sz="3950" spc="-1085">
                <a:latin typeface="Arial"/>
                <a:cs typeface="Arial"/>
              </a:rPr>
              <a:t> </a:t>
            </a:r>
            <a:r>
              <a:rPr dirty="0" sz="3950" spc="50">
                <a:latin typeface="Arial"/>
                <a:cs typeface="Arial"/>
              </a:rPr>
              <a:t>for</a:t>
            </a:r>
            <a:r>
              <a:rPr dirty="0" sz="3950" spc="-25">
                <a:latin typeface="Arial"/>
                <a:cs typeface="Arial"/>
              </a:rPr>
              <a:t> </a:t>
            </a:r>
            <a:r>
              <a:rPr dirty="0" sz="3950" spc="10">
                <a:latin typeface="Arial"/>
                <a:cs typeface="Arial"/>
              </a:rPr>
              <a:t>plural</a:t>
            </a:r>
            <a:r>
              <a:rPr dirty="0" sz="3950" spc="-25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feminine </a:t>
            </a:r>
            <a:r>
              <a:rPr dirty="0" sz="3950" spc="-1080">
                <a:latin typeface="Arial"/>
                <a:cs typeface="Arial"/>
              </a:rPr>
              <a:t> </a:t>
            </a:r>
            <a:r>
              <a:rPr dirty="0" sz="3950" spc="15">
                <a:latin typeface="Arial"/>
                <a:cs typeface="Arial"/>
              </a:rPr>
              <a:t>nouns: </a:t>
            </a:r>
            <a:r>
              <a:rPr dirty="0" sz="3950" spc="10">
                <a:latin typeface="Arial"/>
                <a:cs typeface="Arial"/>
              </a:rPr>
              <a:t>las/unas </a:t>
            </a:r>
            <a:r>
              <a:rPr dirty="0" sz="3950" spc="15">
                <a:latin typeface="Arial"/>
                <a:cs typeface="Arial"/>
              </a:rPr>
              <a:t> </a:t>
            </a:r>
            <a:r>
              <a:rPr dirty="0" sz="3950">
                <a:latin typeface="Arial"/>
                <a:cs typeface="Arial"/>
              </a:rPr>
              <a:t>flores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7203" y="8281934"/>
            <a:ext cx="3649314" cy="24328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94841" y="5945151"/>
            <a:ext cx="6421120" cy="333121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 marR="303530">
              <a:lnSpc>
                <a:spcPts val="4240"/>
              </a:lnSpc>
              <a:spcBef>
                <a:spcPts val="665"/>
              </a:spcBef>
            </a:pPr>
            <a:r>
              <a:rPr dirty="0" sz="3950" spc="-35">
                <a:latin typeface="Arial"/>
                <a:cs typeface="Arial"/>
              </a:rPr>
              <a:t>When </a:t>
            </a:r>
            <a:r>
              <a:rPr dirty="0" sz="3950" spc="25">
                <a:latin typeface="Arial"/>
                <a:cs typeface="Arial"/>
              </a:rPr>
              <a:t>the </a:t>
            </a:r>
            <a:r>
              <a:rPr dirty="0" sz="3950" spc="20">
                <a:latin typeface="Arial"/>
                <a:cs typeface="Arial"/>
              </a:rPr>
              <a:t>noun </a:t>
            </a:r>
            <a:r>
              <a:rPr dirty="0" sz="3950" spc="35">
                <a:latin typeface="Arial"/>
                <a:cs typeface="Arial"/>
              </a:rPr>
              <a:t>gets </a:t>
            </a:r>
            <a:r>
              <a:rPr dirty="0" sz="3950" spc="40">
                <a:latin typeface="Arial"/>
                <a:cs typeface="Arial"/>
              </a:rPr>
              <a:t> </a:t>
            </a:r>
            <a:r>
              <a:rPr dirty="0" sz="3950" spc="5">
                <a:latin typeface="Arial"/>
                <a:cs typeface="Arial"/>
              </a:rPr>
              <a:t>pluralized</a:t>
            </a:r>
            <a:r>
              <a:rPr dirty="0" sz="3950" spc="-10">
                <a:latin typeface="Arial"/>
                <a:cs typeface="Arial"/>
              </a:rPr>
              <a:t> </a:t>
            </a:r>
            <a:r>
              <a:rPr dirty="0" sz="3950" spc="-25">
                <a:latin typeface="Arial"/>
                <a:cs typeface="Arial"/>
              </a:rPr>
              <a:t>(normally</a:t>
            </a:r>
            <a:r>
              <a:rPr dirty="0" sz="3950" spc="-5">
                <a:latin typeface="Arial"/>
                <a:cs typeface="Arial"/>
              </a:rPr>
              <a:t> </a:t>
            </a:r>
            <a:r>
              <a:rPr dirty="0" sz="3950" spc="75">
                <a:latin typeface="Arial"/>
                <a:cs typeface="Arial"/>
              </a:rPr>
              <a:t>with</a:t>
            </a:r>
            <a:r>
              <a:rPr dirty="0" sz="3950" spc="-10">
                <a:latin typeface="Arial"/>
                <a:cs typeface="Arial"/>
              </a:rPr>
              <a:t> </a:t>
            </a:r>
            <a:r>
              <a:rPr dirty="0" sz="3950" spc="-35">
                <a:latin typeface="Arial"/>
                <a:cs typeface="Arial"/>
              </a:rPr>
              <a:t>an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ts val="4000"/>
              </a:lnSpc>
            </a:pPr>
            <a:r>
              <a:rPr dirty="0" sz="3950" spc="75">
                <a:latin typeface="Arial"/>
                <a:cs typeface="Arial"/>
              </a:rPr>
              <a:t>-</a:t>
            </a:r>
            <a:r>
              <a:rPr dirty="0" sz="3950" spc="75" b="1">
                <a:latin typeface="Arial"/>
                <a:cs typeface="Arial"/>
              </a:rPr>
              <a:t>s</a:t>
            </a:r>
            <a:r>
              <a:rPr dirty="0" sz="3950" spc="-5" b="1">
                <a:latin typeface="Arial"/>
                <a:cs typeface="Arial"/>
              </a:rPr>
              <a:t> </a:t>
            </a:r>
            <a:r>
              <a:rPr dirty="0" sz="3950" spc="35">
                <a:latin typeface="Arial"/>
                <a:cs typeface="Arial"/>
              </a:rPr>
              <a:t>or</a:t>
            </a:r>
            <a:r>
              <a:rPr dirty="0" sz="3950" spc="-5">
                <a:latin typeface="Arial"/>
                <a:cs typeface="Arial"/>
              </a:rPr>
              <a:t> </a:t>
            </a:r>
            <a:r>
              <a:rPr dirty="0" sz="3950" spc="95" b="1">
                <a:latin typeface="Arial"/>
                <a:cs typeface="Arial"/>
              </a:rPr>
              <a:t>-es</a:t>
            </a:r>
            <a:r>
              <a:rPr dirty="0" sz="3950" spc="-5" b="1">
                <a:latin typeface="Arial"/>
                <a:cs typeface="Arial"/>
              </a:rPr>
              <a:t> </a:t>
            </a:r>
            <a:r>
              <a:rPr dirty="0" sz="3950" spc="-20">
                <a:latin typeface="Arial"/>
                <a:cs typeface="Arial"/>
              </a:rPr>
              <a:t>ending)</a:t>
            </a:r>
            <a:r>
              <a:rPr dirty="0" sz="3950" spc="-5">
                <a:latin typeface="Arial"/>
                <a:cs typeface="Arial"/>
              </a:rPr>
              <a:t> </a:t>
            </a:r>
            <a:r>
              <a:rPr dirty="0" sz="3950" spc="25">
                <a:latin typeface="Arial"/>
                <a:cs typeface="Arial"/>
              </a:rPr>
              <a:t>the</a:t>
            </a:r>
            <a:r>
              <a:rPr dirty="0" sz="3950" spc="-5">
                <a:latin typeface="Arial"/>
                <a:cs typeface="Arial"/>
              </a:rPr>
              <a:t> </a:t>
            </a:r>
            <a:r>
              <a:rPr dirty="0" sz="3950" spc="25">
                <a:latin typeface="Arial"/>
                <a:cs typeface="Arial"/>
              </a:rPr>
              <a:t>definite</a:t>
            </a:r>
            <a:endParaRPr sz="3950">
              <a:latin typeface="Arial"/>
              <a:cs typeface="Arial"/>
            </a:endParaRPr>
          </a:p>
          <a:p>
            <a:pPr marL="12700" marR="273685">
              <a:lnSpc>
                <a:spcPts val="4240"/>
              </a:lnSpc>
              <a:spcBef>
                <a:spcPts val="315"/>
              </a:spcBef>
            </a:pPr>
            <a:r>
              <a:rPr dirty="0" sz="3950" spc="-40">
                <a:latin typeface="Arial"/>
                <a:cs typeface="Arial"/>
              </a:rPr>
              <a:t>(los/las) </a:t>
            </a:r>
            <a:r>
              <a:rPr dirty="0" sz="3950" spc="35">
                <a:latin typeface="Arial"/>
                <a:cs typeface="Arial"/>
              </a:rPr>
              <a:t>or </a:t>
            </a:r>
            <a:r>
              <a:rPr dirty="0" sz="3950" spc="20">
                <a:latin typeface="Arial"/>
                <a:cs typeface="Arial"/>
              </a:rPr>
              <a:t>indefinite </a:t>
            </a:r>
            <a:r>
              <a:rPr dirty="0" sz="3950" spc="25">
                <a:latin typeface="Arial"/>
                <a:cs typeface="Arial"/>
              </a:rPr>
              <a:t> </a:t>
            </a:r>
            <a:r>
              <a:rPr dirty="0" sz="3950" spc="30">
                <a:latin typeface="Arial"/>
                <a:cs typeface="Arial"/>
              </a:rPr>
              <a:t>pronoun </a:t>
            </a:r>
            <a:r>
              <a:rPr dirty="0" sz="3950" spc="-35">
                <a:latin typeface="Arial"/>
                <a:cs typeface="Arial"/>
              </a:rPr>
              <a:t>(unos/unas) </a:t>
            </a:r>
            <a:r>
              <a:rPr dirty="0" sz="3950">
                <a:latin typeface="Arial"/>
                <a:cs typeface="Arial"/>
              </a:rPr>
              <a:t>needs </a:t>
            </a:r>
            <a:r>
              <a:rPr dirty="0" sz="3950" spc="-1085">
                <a:latin typeface="Arial"/>
                <a:cs typeface="Arial"/>
              </a:rPr>
              <a:t> </a:t>
            </a:r>
            <a:r>
              <a:rPr dirty="0" sz="3950" spc="110">
                <a:latin typeface="Arial"/>
                <a:cs typeface="Arial"/>
              </a:rPr>
              <a:t>to</a:t>
            </a:r>
            <a:r>
              <a:rPr dirty="0" sz="3950" spc="-10">
                <a:latin typeface="Arial"/>
                <a:cs typeface="Arial"/>
              </a:rPr>
              <a:t> </a:t>
            </a:r>
            <a:r>
              <a:rPr dirty="0" sz="3950" spc="-45">
                <a:latin typeface="Arial"/>
                <a:cs typeface="Arial"/>
              </a:rPr>
              <a:t>agree</a:t>
            </a:r>
            <a:r>
              <a:rPr dirty="0" sz="3950" spc="-5">
                <a:latin typeface="Arial"/>
                <a:cs typeface="Arial"/>
              </a:rPr>
              <a:t> </a:t>
            </a:r>
            <a:r>
              <a:rPr dirty="0" sz="3950" spc="75">
                <a:latin typeface="Arial"/>
                <a:cs typeface="Arial"/>
              </a:rPr>
              <a:t>with</a:t>
            </a:r>
            <a:r>
              <a:rPr dirty="0" sz="3950" spc="-5">
                <a:latin typeface="Arial"/>
                <a:cs typeface="Arial"/>
              </a:rPr>
              <a:t> </a:t>
            </a:r>
            <a:r>
              <a:rPr dirty="0" sz="3950" spc="25">
                <a:latin typeface="Arial"/>
                <a:cs typeface="Arial"/>
              </a:rPr>
              <a:t>the</a:t>
            </a:r>
            <a:r>
              <a:rPr dirty="0" sz="3950" spc="-5">
                <a:latin typeface="Arial"/>
                <a:cs typeface="Arial"/>
              </a:rPr>
              <a:t> </a:t>
            </a:r>
            <a:r>
              <a:rPr dirty="0" sz="3950" spc="15">
                <a:latin typeface="Arial"/>
                <a:cs typeface="Arial"/>
              </a:rPr>
              <a:t>noun.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4667" y="845493"/>
            <a:ext cx="475488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70"/>
              <a:t>T</a:t>
            </a:r>
            <a:r>
              <a:rPr dirty="0" spc="325"/>
              <a:t>h</a:t>
            </a:r>
            <a:r>
              <a:rPr dirty="0" spc="475"/>
              <a:t>e</a:t>
            </a:r>
            <a:r>
              <a:rPr dirty="0" spc="-710"/>
              <a:t> </a:t>
            </a:r>
            <a:r>
              <a:rPr dirty="0" spc="-180"/>
              <a:t>A</a:t>
            </a:r>
            <a:r>
              <a:rPr dirty="0" spc="-210"/>
              <a:t>r</a:t>
            </a:r>
            <a:r>
              <a:rPr dirty="0" spc="135"/>
              <a:t>t</a:t>
            </a:r>
            <a:r>
              <a:rPr dirty="0" spc="60"/>
              <a:t>i</a:t>
            </a:r>
            <a:r>
              <a:rPr dirty="0" spc="90"/>
              <a:t>c</a:t>
            </a:r>
            <a:r>
              <a:rPr dirty="0" spc="-95"/>
              <a:t>l</a:t>
            </a:r>
            <a:r>
              <a:rPr dirty="0" spc="440"/>
              <a:t>e</a:t>
            </a:r>
            <a:r>
              <a:rPr dirty="0" spc="285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161" y="3362712"/>
            <a:ext cx="8845336" cy="68235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538" y="3276918"/>
            <a:ext cx="8895127" cy="6913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dirty="0" spc="65"/>
              <a:t>Adjectives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3600" spc="-60">
                <a:latin typeface="Arial"/>
                <a:cs typeface="Arial"/>
              </a:rPr>
              <a:t>Look</a:t>
            </a:r>
            <a:r>
              <a:rPr dirty="0" sz="3600" spc="-265">
                <a:latin typeface="Arial"/>
                <a:cs typeface="Arial"/>
              </a:rPr>
              <a:t> </a:t>
            </a:r>
            <a:r>
              <a:rPr dirty="0" sz="3600" spc="80">
                <a:latin typeface="Arial"/>
                <a:cs typeface="Arial"/>
              </a:rPr>
              <a:t>to</a:t>
            </a:r>
            <a:r>
              <a:rPr dirty="0" sz="3600" spc="-260">
                <a:latin typeface="Arial"/>
                <a:cs typeface="Arial"/>
              </a:rPr>
              <a:t> </a:t>
            </a:r>
            <a:r>
              <a:rPr dirty="0" sz="3600" spc="80">
                <a:latin typeface="Arial"/>
                <a:cs typeface="Arial"/>
              </a:rPr>
              <a:t>the</a:t>
            </a:r>
            <a:r>
              <a:rPr dirty="0" sz="3600" spc="-265">
                <a:latin typeface="Arial"/>
                <a:cs typeface="Arial"/>
              </a:rPr>
              <a:t> </a:t>
            </a:r>
            <a:r>
              <a:rPr dirty="0" sz="3600" spc="15">
                <a:latin typeface="Arial"/>
                <a:cs typeface="Arial"/>
              </a:rPr>
              <a:t>following</a:t>
            </a:r>
            <a:r>
              <a:rPr dirty="0" sz="3600" spc="-265">
                <a:latin typeface="Arial"/>
                <a:cs typeface="Arial"/>
              </a:rPr>
              <a:t> </a:t>
            </a:r>
            <a:r>
              <a:rPr dirty="0" sz="3600" spc="35">
                <a:latin typeface="Meiryo UI"/>
                <a:cs typeface="Meiryo UI"/>
              </a:rPr>
              <a:t>a</a:t>
            </a:r>
            <a:r>
              <a:rPr dirty="0" sz="3600" spc="35">
                <a:latin typeface="Arial"/>
                <a:cs typeface="Arial"/>
              </a:rPr>
              <a:t>djective</a:t>
            </a:r>
            <a:r>
              <a:rPr dirty="0" sz="3600" spc="-26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endings</a:t>
            </a:r>
            <a:r>
              <a:rPr dirty="0" sz="3600" spc="-265">
                <a:latin typeface="Arial"/>
                <a:cs typeface="Arial"/>
              </a:rPr>
              <a:t> </a:t>
            </a:r>
            <a:r>
              <a:rPr dirty="0" sz="3600" spc="60">
                <a:latin typeface="Arial"/>
                <a:cs typeface="Arial"/>
              </a:rPr>
              <a:t>th</a:t>
            </a:r>
            <a:r>
              <a:rPr dirty="0" sz="3600" spc="60">
                <a:latin typeface="Meiryo UI"/>
                <a:cs typeface="Meiryo UI"/>
              </a:rPr>
              <a:t>a</a:t>
            </a:r>
            <a:r>
              <a:rPr dirty="0" sz="3600" spc="60">
                <a:latin typeface="Arial"/>
                <a:cs typeface="Arial"/>
              </a:rPr>
              <a:t>t</a:t>
            </a:r>
            <a:r>
              <a:rPr dirty="0" sz="3600" spc="-260">
                <a:latin typeface="Arial"/>
                <a:cs typeface="Arial"/>
              </a:rPr>
              <a:t> </a:t>
            </a:r>
            <a:r>
              <a:rPr dirty="0" sz="3600" spc="-10">
                <a:latin typeface="Arial"/>
                <a:cs typeface="Arial"/>
              </a:rPr>
              <a:t>suggest</a:t>
            </a:r>
            <a:r>
              <a:rPr dirty="0" sz="3600" spc="-265">
                <a:latin typeface="Arial"/>
                <a:cs typeface="Arial"/>
              </a:rPr>
              <a:t> </a:t>
            </a:r>
            <a:r>
              <a:rPr dirty="0" sz="3600" spc="20">
                <a:latin typeface="Arial"/>
                <a:cs typeface="Arial"/>
              </a:rPr>
              <a:t>reli</a:t>
            </a:r>
            <a:r>
              <a:rPr dirty="0" sz="3600" spc="20">
                <a:latin typeface="Meiryo UI"/>
                <a:cs typeface="Meiryo UI"/>
              </a:rPr>
              <a:t>a</a:t>
            </a:r>
            <a:r>
              <a:rPr dirty="0" sz="3600" spc="20">
                <a:latin typeface="Arial"/>
                <a:cs typeface="Arial"/>
              </a:rPr>
              <a:t>ble</a:t>
            </a:r>
            <a:r>
              <a:rPr dirty="0" sz="3600" spc="-260">
                <a:latin typeface="Arial"/>
                <a:cs typeface="Arial"/>
              </a:rPr>
              <a:t> </a:t>
            </a:r>
            <a:r>
              <a:rPr dirty="0" sz="3600" spc="15">
                <a:latin typeface="Arial"/>
                <a:cs typeface="Arial"/>
              </a:rPr>
              <a:t>cogn</a:t>
            </a:r>
            <a:r>
              <a:rPr dirty="0" sz="3600" spc="15">
                <a:latin typeface="Meiryo UI"/>
                <a:cs typeface="Meiryo UI"/>
              </a:rPr>
              <a:t>a</a:t>
            </a:r>
            <a:r>
              <a:rPr dirty="0" sz="3600" spc="15">
                <a:latin typeface="Arial"/>
                <a:cs typeface="Arial"/>
              </a:rPr>
              <a:t>tes</a:t>
            </a:r>
            <a:r>
              <a:rPr dirty="0" sz="3600" spc="-265">
                <a:latin typeface="Arial"/>
                <a:cs typeface="Arial"/>
              </a:rPr>
              <a:t> </a:t>
            </a:r>
            <a:r>
              <a:rPr dirty="0" sz="3600" spc="5">
                <a:latin typeface="Arial"/>
                <a:cs typeface="Arial"/>
              </a:rPr>
              <a:t>in</a:t>
            </a:r>
            <a:r>
              <a:rPr dirty="0" sz="3600" spc="-260">
                <a:latin typeface="Arial"/>
                <a:cs typeface="Arial"/>
              </a:rPr>
              <a:t> </a:t>
            </a:r>
            <a:r>
              <a:rPr dirty="0" sz="3600" spc="-80">
                <a:latin typeface="Arial"/>
                <a:cs typeface="Arial"/>
              </a:rPr>
              <a:t>English: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8916" y="3303564"/>
          <a:ext cx="9052560" cy="697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2440"/>
                <a:gridCol w="3012440"/>
                <a:gridCol w="3012439"/>
              </a:tblGrid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55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30">
                          <a:latin typeface="Arial"/>
                          <a:cs typeface="Arial"/>
                        </a:rPr>
                        <a:t>-al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8035" marR="287655" indent="-493395">
                        <a:lnSpc>
                          <a:spcPct val="111000"/>
                        </a:lnSpc>
                        <a:spcBef>
                          <a:spcPts val="1930"/>
                        </a:spcBef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usually</a:t>
                      </a:r>
                      <a:r>
                        <a:rPr dirty="0" sz="2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75">
                          <a:latin typeface="Arial"/>
                          <a:cs typeface="Arial"/>
                        </a:rPr>
                        <a:t>remains </a:t>
                      </a:r>
                      <a:r>
                        <a:rPr dirty="0" sz="2600" spc="-7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3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55">
                          <a:latin typeface="Arial"/>
                          <a:cs typeface="Arial"/>
                        </a:rPr>
                        <a:t>same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30">
                          <a:latin typeface="Arial"/>
                          <a:cs typeface="Arial"/>
                        </a:rPr>
                        <a:t>-al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-ano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 marR="304800" indent="648970">
                        <a:lnSpc>
                          <a:spcPct val="111000"/>
                        </a:lnSpc>
                        <a:spcBef>
                          <a:spcPts val="1930"/>
                        </a:spcBef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usually </a:t>
                      </a:r>
                      <a:r>
                        <a:rPr dirty="0" sz="26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corresponds</a:t>
                      </a:r>
                      <a:r>
                        <a:rPr dirty="0" sz="2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8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40">
                          <a:latin typeface="Arial"/>
                          <a:cs typeface="Arial"/>
                        </a:rPr>
                        <a:t>-an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5">
                          <a:latin typeface="Arial"/>
                          <a:cs typeface="Arial"/>
                        </a:rPr>
                        <a:t>-ante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 marR="304800" indent="648970">
                        <a:lnSpc>
                          <a:spcPct val="111000"/>
                        </a:lnSpc>
                        <a:spcBef>
                          <a:spcPts val="1930"/>
                        </a:spcBef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usually </a:t>
                      </a:r>
                      <a:r>
                        <a:rPr dirty="0" sz="26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corresponds</a:t>
                      </a:r>
                      <a:r>
                        <a:rPr dirty="0" sz="2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8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85">
                          <a:latin typeface="Arial"/>
                          <a:cs typeface="Arial"/>
                        </a:rPr>
                        <a:t>-ant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40">
                          <a:latin typeface="Arial"/>
                          <a:cs typeface="Arial"/>
                        </a:rPr>
                        <a:t>-ar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8035" marR="287655" indent="-493395">
                        <a:lnSpc>
                          <a:spcPct val="111000"/>
                        </a:lnSpc>
                        <a:spcBef>
                          <a:spcPts val="1930"/>
                        </a:spcBef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usually</a:t>
                      </a:r>
                      <a:r>
                        <a:rPr dirty="0" sz="2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75">
                          <a:latin typeface="Arial"/>
                          <a:cs typeface="Arial"/>
                        </a:rPr>
                        <a:t>remains </a:t>
                      </a:r>
                      <a:r>
                        <a:rPr dirty="0" sz="2600" spc="-7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3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55">
                          <a:latin typeface="Arial"/>
                          <a:cs typeface="Arial"/>
                        </a:rPr>
                        <a:t>same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40">
                          <a:latin typeface="Arial"/>
                          <a:cs typeface="Arial"/>
                        </a:rPr>
                        <a:t>-ar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86591" y="3303564"/>
          <a:ext cx="9052560" cy="697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2440"/>
                <a:gridCol w="3012440"/>
                <a:gridCol w="3012439"/>
              </a:tblGrid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55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0">
                          <a:latin typeface="Arial"/>
                          <a:cs typeface="Arial"/>
                        </a:rPr>
                        <a:t>-ario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 marR="304800" indent="648970">
                        <a:lnSpc>
                          <a:spcPct val="111000"/>
                        </a:lnSpc>
                        <a:spcBef>
                          <a:spcPts val="1930"/>
                        </a:spcBef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usually </a:t>
                      </a:r>
                      <a:r>
                        <a:rPr dirty="0" sz="26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corresponds</a:t>
                      </a:r>
                      <a:r>
                        <a:rPr dirty="0" sz="2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8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00">
                          <a:latin typeface="Arial"/>
                          <a:cs typeface="Arial"/>
                        </a:rPr>
                        <a:t>-ent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-ente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 marR="304800" indent="648970">
                        <a:lnSpc>
                          <a:spcPct val="111000"/>
                        </a:lnSpc>
                        <a:spcBef>
                          <a:spcPts val="1930"/>
                        </a:spcBef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usually </a:t>
                      </a:r>
                      <a:r>
                        <a:rPr dirty="0" sz="26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corresponds</a:t>
                      </a:r>
                      <a:r>
                        <a:rPr dirty="0" sz="2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8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00">
                          <a:latin typeface="Arial"/>
                          <a:cs typeface="Arial"/>
                        </a:rPr>
                        <a:t>-ent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14">
                          <a:latin typeface="Arial"/>
                          <a:cs typeface="Arial"/>
                        </a:rPr>
                        <a:t>-ico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 marR="304800" indent="648970">
                        <a:lnSpc>
                          <a:spcPct val="111000"/>
                        </a:lnSpc>
                        <a:spcBef>
                          <a:spcPts val="1930"/>
                        </a:spcBef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usually </a:t>
                      </a:r>
                      <a:r>
                        <a:rPr dirty="0" sz="26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corresponds</a:t>
                      </a:r>
                      <a:r>
                        <a:rPr dirty="0" sz="2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8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5">
                          <a:latin typeface="Arial"/>
                          <a:cs typeface="Arial"/>
                        </a:rPr>
                        <a:t>-ic,</a:t>
                      </a:r>
                      <a:r>
                        <a:rPr dirty="0" sz="2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75">
                          <a:latin typeface="Arial"/>
                          <a:cs typeface="Arial"/>
                        </a:rPr>
                        <a:t>-ical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80">
                          <a:latin typeface="Arial"/>
                          <a:cs typeface="Arial"/>
                        </a:rPr>
                        <a:t>-ivo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 marR="304800" indent="648970">
                        <a:lnSpc>
                          <a:spcPct val="111000"/>
                        </a:lnSpc>
                        <a:spcBef>
                          <a:spcPts val="1930"/>
                        </a:spcBef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usually </a:t>
                      </a:r>
                      <a:r>
                        <a:rPr dirty="0" sz="26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corresponds</a:t>
                      </a:r>
                      <a:r>
                        <a:rPr dirty="0" sz="2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80">
                          <a:latin typeface="Arial"/>
                          <a:cs typeface="Arial"/>
                        </a:rPr>
                        <a:t>to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55">
                          <a:latin typeface="Arial"/>
                          <a:cs typeface="Arial"/>
                        </a:rPr>
                        <a:t>-ive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dirty="0" spc="65"/>
              <a:t>Adjectives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3600" spc="-35">
                <a:latin typeface="Arial"/>
                <a:cs typeface="Arial"/>
              </a:rPr>
              <a:t>Ex</a:t>
            </a:r>
            <a:r>
              <a:rPr dirty="0" sz="3600" spc="-35">
                <a:latin typeface="Meiryo UI"/>
                <a:cs typeface="Meiryo UI"/>
              </a:rPr>
              <a:t>a</a:t>
            </a:r>
            <a:r>
              <a:rPr dirty="0" sz="3600" spc="-35">
                <a:latin typeface="Arial"/>
                <a:cs typeface="Arial"/>
              </a:rPr>
              <a:t>mples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8916" y="3303564"/>
          <a:ext cx="9052560" cy="697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2440"/>
                <a:gridCol w="3012440"/>
                <a:gridCol w="3012439"/>
              </a:tblGrid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0">
                          <a:latin typeface="Arial"/>
                          <a:cs typeface="Arial"/>
                        </a:rPr>
                        <a:t>Spanish</a:t>
                      </a:r>
                      <a:r>
                        <a:rPr dirty="0" sz="2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85">
                          <a:latin typeface="Arial"/>
                          <a:cs typeface="Arial"/>
                        </a:rPr>
                        <a:t>Ending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55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30">
                          <a:latin typeface="Arial"/>
                          <a:cs typeface="Arial"/>
                        </a:rPr>
                        <a:t>-al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8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600" spc="85">
                          <a:latin typeface="Palatino Linotype"/>
                          <a:cs typeface="Palatino Linotype"/>
                        </a:rPr>
                        <a:t>f</a:t>
                      </a:r>
                      <a:r>
                        <a:rPr dirty="0" sz="2600" spc="85">
                          <a:latin typeface="Arial"/>
                          <a:cs typeface="Arial"/>
                        </a:rPr>
                        <a:t>icial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2600" spc="65">
                          <a:latin typeface="Palatino Linotype"/>
                          <a:cs typeface="Palatino Linotype"/>
                        </a:rPr>
                        <a:t>ff</a:t>
                      </a:r>
                      <a:r>
                        <a:rPr dirty="0" sz="2600" spc="65">
                          <a:latin typeface="Arial"/>
                          <a:cs typeface="Arial"/>
                        </a:rPr>
                        <a:t>icial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5">
                          <a:latin typeface="Arial"/>
                          <a:cs typeface="Arial"/>
                        </a:rPr>
                        <a:t>-ano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20">
                          <a:latin typeface="Arial"/>
                          <a:cs typeface="Arial"/>
                        </a:rPr>
                        <a:t>humano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14">
                          <a:latin typeface="Arial"/>
                          <a:cs typeface="Arial"/>
                        </a:rPr>
                        <a:t>human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5">
                          <a:latin typeface="Arial"/>
                          <a:cs typeface="Arial"/>
                        </a:rPr>
                        <a:t>-ante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25">
                          <a:latin typeface="Arial"/>
                          <a:cs typeface="Arial"/>
                        </a:rPr>
                        <a:t>predominante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35">
                          <a:latin typeface="Arial"/>
                          <a:cs typeface="Arial"/>
                        </a:rPr>
                        <a:t>predominant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40">
                          <a:latin typeface="Arial"/>
                          <a:cs typeface="Arial"/>
                        </a:rPr>
                        <a:t>-ar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peninsular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peninsular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86591" y="3303564"/>
          <a:ext cx="9052560" cy="697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2440"/>
                <a:gridCol w="3012440"/>
                <a:gridCol w="3012439"/>
              </a:tblGrid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0">
                          <a:latin typeface="Arial"/>
                          <a:cs typeface="Arial"/>
                        </a:rPr>
                        <a:t>Spanish</a:t>
                      </a:r>
                      <a:r>
                        <a:rPr dirty="0" sz="2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85">
                          <a:latin typeface="Arial"/>
                          <a:cs typeface="Arial"/>
                        </a:rPr>
                        <a:t>Ending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60">
                          <a:latin typeface="Arial"/>
                          <a:cs typeface="Arial"/>
                        </a:rPr>
                        <a:t>Spanish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55">
                          <a:latin typeface="Arial"/>
                          <a:cs typeface="Arial"/>
                        </a:rPr>
                        <a:t>English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0">
                          <a:latin typeface="Arial"/>
                          <a:cs typeface="Arial"/>
                        </a:rPr>
                        <a:t>-ario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00">
                          <a:latin typeface="Arial"/>
                          <a:cs typeface="Arial"/>
                        </a:rPr>
                        <a:t>extraordinario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95">
                          <a:latin typeface="Arial"/>
                          <a:cs typeface="Arial"/>
                        </a:rPr>
                        <a:t>extraordinary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-ente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10">
                          <a:latin typeface="Arial"/>
                          <a:cs typeface="Arial"/>
                        </a:rPr>
                        <a:t>diferente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90">
                          <a:latin typeface="Arial"/>
                          <a:cs typeface="Arial"/>
                        </a:rPr>
                        <a:t>di</a:t>
                      </a:r>
                      <a:r>
                        <a:rPr dirty="0" sz="2600" spc="90">
                          <a:latin typeface="Palatino Linotype"/>
                          <a:cs typeface="Palatino Linotype"/>
                        </a:rPr>
                        <a:t>ﬀ</a:t>
                      </a:r>
                      <a:r>
                        <a:rPr dirty="0" sz="2600" spc="90">
                          <a:latin typeface="Arial"/>
                          <a:cs typeface="Arial"/>
                        </a:rPr>
                        <a:t>erent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14">
                          <a:latin typeface="Arial"/>
                          <a:cs typeface="Arial"/>
                        </a:rPr>
                        <a:t>-ico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30">
                          <a:latin typeface="Arial"/>
                          <a:cs typeface="Arial"/>
                        </a:rPr>
                        <a:t>político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25">
                          <a:latin typeface="Arial"/>
                          <a:cs typeface="Arial"/>
                        </a:rPr>
                        <a:t>political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80">
                          <a:latin typeface="Arial"/>
                          <a:cs typeface="Arial"/>
                        </a:rPr>
                        <a:t>-ivo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80">
                          <a:latin typeface="Arial"/>
                          <a:cs typeface="Arial"/>
                        </a:rPr>
                        <a:t>exclusivo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0">
                          <a:latin typeface="Arial"/>
                          <a:cs typeface="Arial"/>
                        </a:rPr>
                        <a:t>exclusive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dirty="0" spc="65"/>
              <a:t>Adjectives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3600" spc="-105">
                <a:latin typeface="Arial"/>
                <a:cs typeface="Arial"/>
              </a:rPr>
              <a:t>W</a:t>
            </a:r>
            <a:r>
              <a:rPr dirty="0" sz="3600" spc="20">
                <a:latin typeface="Arial"/>
                <a:cs typeface="Arial"/>
              </a:rPr>
              <a:t>o</a:t>
            </a:r>
            <a:r>
              <a:rPr dirty="0" sz="3600" spc="5">
                <a:latin typeface="Arial"/>
                <a:cs typeface="Arial"/>
              </a:rPr>
              <a:t>r</a:t>
            </a:r>
            <a:r>
              <a:rPr dirty="0" sz="3600" spc="110">
                <a:latin typeface="Arial"/>
                <a:cs typeface="Arial"/>
              </a:rPr>
              <a:t>d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120">
                <a:latin typeface="Arial"/>
                <a:cs typeface="Arial"/>
              </a:rPr>
              <a:t>O</a:t>
            </a:r>
            <a:r>
              <a:rPr dirty="0" sz="3600" spc="5">
                <a:latin typeface="Arial"/>
                <a:cs typeface="Arial"/>
              </a:rPr>
              <a:t>r</a:t>
            </a:r>
            <a:r>
              <a:rPr dirty="0" sz="3600" spc="70">
                <a:latin typeface="Arial"/>
                <a:cs typeface="Arial"/>
              </a:rPr>
              <a:t>d</a:t>
            </a:r>
            <a:r>
              <a:rPr dirty="0" sz="3600" spc="85">
                <a:latin typeface="Arial"/>
                <a:cs typeface="Arial"/>
              </a:rPr>
              <a:t>e</a:t>
            </a:r>
            <a:r>
              <a:rPr dirty="0" sz="3600" spc="80">
                <a:latin typeface="Arial"/>
                <a:cs typeface="Arial"/>
              </a:rPr>
              <a:t>r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-35">
                <a:latin typeface="Meiryo UI"/>
                <a:cs typeface="Meiryo UI"/>
              </a:rPr>
              <a:t>a</a:t>
            </a:r>
            <a:r>
              <a:rPr dirty="0" sz="3600" spc="-10">
                <a:latin typeface="Arial"/>
                <a:cs typeface="Arial"/>
              </a:rPr>
              <a:t>n</a:t>
            </a:r>
            <a:r>
              <a:rPr dirty="0" sz="3600" spc="110">
                <a:latin typeface="Arial"/>
                <a:cs typeface="Arial"/>
              </a:rPr>
              <a:t>d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-45">
                <a:latin typeface="Arial"/>
                <a:cs typeface="Arial"/>
              </a:rPr>
              <a:t>A</a:t>
            </a:r>
            <a:r>
              <a:rPr dirty="0" sz="3600" spc="65">
                <a:latin typeface="Arial"/>
                <a:cs typeface="Arial"/>
              </a:rPr>
              <a:t>g</a:t>
            </a:r>
            <a:r>
              <a:rPr dirty="0" sz="3600" spc="5">
                <a:latin typeface="Arial"/>
                <a:cs typeface="Arial"/>
              </a:rPr>
              <a:t>r</a:t>
            </a:r>
            <a:r>
              <a:rPr dirty="0" sz="3600" spc="85">
                <a:latin typeface="Arial"/>
                <a:cs typeface="Arial"/>
              </a:rPr>
              <a:t>ee</a:t>
            </a:r>
            <a:r>
              <a:rPr dirty="0" sz="3600" spc="105">
                <a:latin typeface="Arial"/>
                <a:cs typeface="Arial"/>
              </a:rPr>
              <a:t>m</a:t>
            </a:r>
            <a:r>
              <a:rPr dirty="0" sz="3600" spc="85">
                <a:latin typeface="Arial"/>
                <a:cs typeface="Arial"/>
              </a:rPr>
              <a:t>e</a:t>
            </a:r>
            <a:r>
              <a:rPr dirty="0" sz="3600" spc="-10">
                <a:latin typeface="Arial"/>
                <a:cs typeface="Arial"/>
              </a:rPr>
              <a:t>n</a:t>
            </a:r>
            <a:r>
              <a:rPr dirty="0" sz="3600" spc="165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355950"/>
            <a:ext cx="17802860" cy="4811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2915" marR="5080" indent="-450850">
              <a:lnSpc>
                <a:spcPct val="113399"/>
              </a:lnSpc>
              <a:spcBef>
                <a:spcPts val="95"/>
              </a:spcBef>
              <a:buSzPct val="151388"/>
              <a:buChar char="•"/>
              <a:tabLst>
                <a:tab pos="463550" algn="l"/>
              </a:tabLst>
            </a:pPr>
            <a:r>
              <a:rPr dirty="0" sz="3600" spc="55">
                <a:latin typeface="Georgia"/>
                <a:cs typeface="Georgia"/>
              </a:rPr>
              <a:t>Adjectives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35">
                <a:latin typeface="Georgia"/>
                <a:cs typeface="Georgia"/>
              </a:rPr>
              <a:t>in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40">
                <a:latin typeface="Georgia"/>
                <a:cs typeface="Georgia"/>
              </a:rPr>
              <a:t>Spanish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45">
                <a:latin typeface="Georgia"/>
                <a:cs typeface="Georgia"/>
              </a:rPr>
              <a:t>take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the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80">
                <a:latin typeface="Georgia"/>
                <a:cs typeface="Georgia"/>
              </a:rPr>
              <a:t>gender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15">
                <a:latin typeface="Georgia"/>
                <a:cs typeface="Georgia"/>
              </a:rPr>
              <a:t>(masculine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114">
                <a:latin typeface="Georgia"/>
                <a:cs typeface="Georgia"/>
              </a:rPr>
              <a:t>or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-15">
                <a:latin typeface="Georgia"/>
                <a:cs typeface="Georgia"/>
              </a:rPr>
              <a:t>feminine)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105">
                <a:latin typeface="Georgia"/>
                <a:cs typeface="Georgia"/>
              </a:rPr>
              <a:t>and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20">
                <a:latin typeface="Georgia"/>
                <a:cs typeface="Georgia"/>
              </a:rPr>
              <a:t>number</a:t>
            </a:r>
            <a:r>
              <a:rPr dirty="0" sz="3600">
                <a:latin typeface="Georgia"/>
                <a:cs typeface="Georgia"/>
              </a:rPr>
              <a:t> </a:t>
            </a:r>
            <a:r>
              <a:rPr dirty="0" sz="3600" spc="-10">
                <a:latin typeface="Georgia"/>
                <a:cs typeface="Georgia"/>
              </a:rPr>
              <a:t>(singular </a:t>
            </a:r>
            <a:r>
              <a:rPr dirty="0" sz="3600" spc="-855">
                <a:latin typeface="Georgia"/>
                <a:cs typeface="Georgia"/>
              </a:rPr>
              <a:t> </a:t>
            </a:r>
            <a:r>
              <a:rPr dirty="0" sz="3600" spc="114">
                <a:latin typeface="Georgia"/>
                <a:cs typeface="Georgia"/>
              </a:rPr>
              <a:t>or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20">
                <a:latin typeface="Georgia"/>
                <a:cs typeface="Georgia"/>
              </a:rPr>
              <a:t>plural)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195">
                <a:latin typeface="Georgia"/>
                <a:cs typeface="Georgia"/>
              </a:rPr>
              <a:t>of</a:t>
            </a:r>
            <a:r>
              <a:rPr dirty="0" sz="3600" spc="-15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the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75">
                <a:latin typeface="Georgia"/>
                <a:cs typeface="Georgia"/>
              </a:rPr>
              <a:t>noun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40">
                <a:latin typeface="Georgia"/>
                <a:cs typeface="Georgia"/>
              </a:rPr>
              <a:t>which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75">
                <a:latin typeface="Georgia"/>
                <a:cs typeface="Georgia"/>
              </a:rPr>
              <a:t>they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85">
                <a:latin typeface="Georgia"/>
                <a:cs typeface="Georgia"/>
              </a:rPr>
              <a:t>describe</a:t>
            </a:r>
            <a:endParaRPr sz="3600">
              <a:latin typeface="Georgia"/>
              <a:cs typeface="Georgia"/>
            </a:endParaRPr>
          </a:p>
          <a:p>
            <a:pPr lvl="1" marL="913130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dirty="0" sz="3600" spc="-80">
                <a:latin typeface="Georgia"/>
                <a:cs typeface="Georgia"/>
              </a:rPr>
              <a:t>-</a:t>
            </a:r>
            <a:r>
              <a:rPr dirty="0" sz="3600" spc="300">
                <a:latin typeface="Georgia"/>
                <a:cs typeface="Georgia"/>
              </a:rPr>
              <a:t>o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335">
                <a:latin typeface="Georgia"/>
                <a:cs typeface="Georgia"/>
              </a:rPr>
              <a:t>=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m</a:t>
            </a:r>
            <a:r>
              <a:rPr dirty="0" sz="3600" spc="-5">
                <a:latin typeface="Georgia"/>
                <a:cs typeface="Georgia"/>
              </a:rPr>
              <a:t>a</a:t>
            </a:r>
            <a:r>
              <a:rPr dirty="0" sz="3600" spc="70">
                <a:latin typeface="Georgia"/>
                <a:cs typeface="Georgia"/>
              </a:rPr>
              <a:t>s</a:t>
            </a:r>
            <a:r>
              <a:rPr dirty="0" sz="3600" spc="210">
                <a:latin typeface="Georgia"/>
                <a:cs typeface="Georgia"/>
              </a:rPr>
              <a:t>c</a:t>
            </a:r>
            <a:r>
              <a:rPr dirty="0" sz="3600" spc="-40">
                <a:latin typeface="Georgia"/>
                <a:cs typeface="Georgia"/>
              </a:rPr>
              <a:t>u</a:t>
            </a:r>
            <a:r>
              <a:rPr dirty="0" sz="3600" spc="-95">
                <a:latin typeface="Georgia"/>
                <a:cs typeface="Georgia"/>
              </a:rPr>
              <a:t>l</a:t>
            </a:r>
            <a:r>
              <a:rPr dirty="0" sz="3600" spc="-85">
                <a:latin typeface="Georgia"/>
                <a:cs typeface="Georgia"/>
              </a:rPr>
              <a:t>i</a:t>
            </a:r>
            <a:r>
              <a:rPr dirty="0" sz="3600" spc="70">
                <a:latin typeface="Georgia"/>
                <a:cs typeface="Georgia"/>
              </a:rPr>
              <a:t>ne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5">
                <a:latin typeface="Georgia"/>
                <a:cs typeface="Georgia"/>
              </a:rPr>
              <a:t>s</a:t>
            </a:r>
            <a:r>
              <a:rPr dirty="0" sz="3600" spc="-25">
                <a:latin typeface="Georgia"/>
                <a:cs typeface="Georgia"/>
              </a:rPr>
              <a:t>i</a:t>
            </a:r>
            <a:r>
              <a:rPr dirty="0" sz="3600" spc="-20">
                <a:latin typeface="Georgia"/>
                <a:cs typeface="Georgia"/>
              </a:rPr>
              <a:t>n</a:t>
            </a:r>
            <a:r>
              <a:rPr dirty="0" sz="3600" spc="175">
                <a:latin typeface="Georgia"/>
                <a:cs typeface="Georgia"/>
              </a:rPr>
              <a:t>g</a:t>
            </a:r>
            <a:r>
              <a:rPr dirty="0" sz="3600" spc="-40">
                <a:latin typeface="Georgia"/>
                <a:cs typeface="Georgia"/>
              </a:rPr>
              <a:t>u</a:t>
            </a:r>
            <a:r>
              <a:rPr dirty="0" sz="3600" spc="-95">
                <a:latin typeface="Georgia"/>
                <a:cs typeface="Georgia"/>
              </a:rPr>
              <a:t>l</a:t>
            </a:r>
            <a:r>
              <a:rPr dirty="0" sz="3600" spc="125">
                <a:latin typeface="Georgia"/>
                <a:cs typeface="Georgia"/>
              </a:rPr>
              <a:t>a</a:t>
            </a:r>
            <a:r>
              <a:rPr dirty="0" sz="3600" spc="-75">
                <a:latin typeface="Georgia"/>
                <a:cs typeface="Georgia"/>
              </a:rPr>
              <a:t>r</a:t>
            </a:r>
            <a:endParaRPr sz="3600">
              <a:latin typeface="Georgia"/>
              <a:cs typeface="Georgia"/>
            </a:endParaRPr>
          </a:p>
          <a:p>
            <a:pPr lvl="1" marL="913130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dirty="0" sz="3600" spc="-135">
                <a:latin typeface="Georgia"/>
                <a:cs typeface="Georgia"/>
              </a:rPr>
              <a:t>-</a:t>
            </a:r>
            <a:r>
              <a:rPr dirty="0" sz="3600" spc="220">
                <a:latin typeface="Georgia"/>
                <a:cs typeface="Georgia"/>
              </a:rPr>
              <a:t>a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335">
                <a:latin typeface="Georgia"/>
                <a:cs typeface="Georgia"/>
              </a:rPr>
              <a:t>=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75">
                <a:latin typeface="Georgia"/>
                <a:cs typeface="Georgia"/>
              </a:rPr>
              <a:t>f</a:t>
            </a:r>
            <a:r>
              <a:rPr dirty="0" sz="3600" spc="15">
                <a:latin typeface="Georgia"/>
                <a:cs typeface="Georgia"/>
              </a:rPr>
              <a:t>e</a:t>
            </a:r>
            <a:r>
              <a:rPr dirty="0" sz="3600" spc="-10">
                <a:latin typeface="Georgia"/>
                <a:cs typeface="Georgia"/>
              </a:rPr>
              <a:t>m</a:t>
            </a:r>
            <a:r>
              <a:rPr dirty="0" sz="3600" spc="-85">
                <a:latin typeface="Georgia"/>
                <a:cs typeface="Georgia"/>
              </a:rPr>
              <a:t>i</a:t>
            </a:r>
            <a:r>
              <a:rPr dirty="0" sz="3600" spc="-20">
                <a:latin typeface="Georgia"/>
                <a:cs typeface="Georgia"/>
              </a:rPr>
              <a:t>n</a:t>
            </a:r>
            <a:r>
              <a:rPr dirty="0" sz="3600" spc="-85">
                <a:latin typeface="Georgia"/>
                <a:cs typeface="Georgia"/>
              </a:rPr>
              <a:t>i</a:t>
            </a:r>
            <a:r>
              <a:rPr dirty="0" sz="3600" spc="70">
                <a:latin typeface="Georgia"/>
                <a:cs typeface="Georgia"/>
              </a:rPr>
              <a:t>ne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5">
                <a:latin typeface="Georgia"/>
                <a:cs typeface="Georgia"/>
              </a:rPr>
              <a:t>s</a:t>
            </a:r>
            <a:r>
              <a:rPr dirty="0" sz="3600" spc="-25">
                <a:latin typeface="Georgia"/>
                <a:cs typeface="Georgia"/>
              </a:rPr>
              <a:t>i</a:t>
            </a:r>
            <a:r>
              <a:rPr dirty="0" sz="3600" spc="-20">
                <a:latin typeface="Georgia"/>
                <a:cs typeface="Georgia"/>
              </a:rPr>
              <a:t>n</a:t>
            </a:r>
            <a:r>
              <a:rPr dirty="0" sz="3600" spc="175">
                <a:latin typeface="Georgia"/>
                <a:cs typeface="Georgia"/>
              </a:rPr>
              <a:t>g</a:t>
            </a:r>
            <a:r>
              <a:rPr dirty="0" sz="3600" spc="-40">
                <a:latin typeface="Georgia"/>
                <a:cs typeface="Georgia"/>
              </a:rPr>
              <a:t>u</a:t>
            </a:r>
            <a:r>
              <a:rPr dirty="0" sz="3600" spc="-95">
                <a:latin typeface="Georgia"/>
                <a:cs typeface="Georgia"/>
              </a:rPr>
              <a:t>l</a:t>
            </a:r>
            <a:r>
              <a:rPr dirty="0" sz="3600" spc="125">
                <a:latin typeface="Georgia"/>
                <a:cs typeface="Georgia"/>
              </a:rPr>
              <a:t>a</a:t>
            </a:r>
            <a:r>
              <a:rPr dirty="0" sz="3600" spc="-75">
                <a:latin typeface="Georgia"/>
                <a:cs typeface="Georgia"/>
              </a:rPr>
              <a:t>r</a:t>
            </a:r>
            <a:endParaRPr sz="3600">
              <a:latin typeface="Georgia"/>
              <a:cs typeface="Georgia"/>
            </a:endParaRPr>
          </a:p>
          <a:p>
            <a:pPr lvl="1" marL="913130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dirty="0" sz="3600" spc="-135">
                <a:latin typeface="Georgia"/>
                <a:cs typeface="Georgia"/>
              </a:rPr>
              <a:t>-</a:t>
            </a:r>
            <a:r>
              <a:rPr dirty="0" sz="3600" spc="55">
                <a:latin typeface="Georgia"/>
                <a:cs typeface="Georgia"/>
              </a:rPr>
              <a:t>s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335">
                <a:latin typeface="Georgia"/>
                <a:cs typeface="Georgia"/>
              </a:rPr>
              <a:t>=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a</a:t>
            </a:r>
            <a:r>
              <a:rPr dirty="0" sz="3600" spc="130">
                <a:latin typeface="Georgia"/>
                <a:cs typeface="Georgia"/>
              </a:rPr>
              <a:t>d</a:t>
            </a:r>
            <a:r>
              <a:rPr dirty="0" sz="3600" spc="-135">
                <a:latin typeface="Georgia"/>
                <a:cs typeface="Georgia"/>
              </a:rPr>
              <a:t>j</a:t>
            </a:r>
            <a:r>
              <a:rPr dirty="0" sz="3600" spc="135">
                <a:latin typeface="Georgia"/>
                <a:cs typeface="Georgia"/>
              </a:rPr>
              <a:t>e</a:t>
            </a:r>
            <a:r>
              <a:rPr dirty="0" sz="3600" spc="175">
                <a:latin typeface="Georgia"/>
                <a:cs typeface="Georgia"/>
              </a:rPr>
              <a:t>c</a:t>
            </a:r>
            <a:r>
              <a:rPr dirty="0" sz="3600" spc="30">
                <a:latin typeface="Georgia"/>
                <a:cs typeface="Georgia"/>
              </a:rPr>
              <a:t>t</a:t>
            </a:r>
            <a:r>
              <a:rPr dirty="0" sz="3600" spc="-30">
                <a:latin typeface="Georgia"/>
                <a:cs typeface="Georgia"/>
              </a:rPr>
              <a:t>i</a:t>
            </a:r>
            <a:r>
              <a:rPr dirty="0" sz="3600" spc="15">
                <a:latin typeface="Georgia"/>
                <a:cs typeface="Georgia"/>
              </a:rPr>
              <a:t>v</a:t>
            </a:r>
            <a:r>
              <a:rPr dirty="0" sz="3600" spc="90">
                <a:latin typeface="Georgia"/>
                <a:cs typeface="Georgia"/>
              </a:rPr>
              <a:t>es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70">
                <a:latin typeface="Georgia"/>
                <a:cs typeface="Georgia"/>
              </a:rPr>
              <a:t>end</a:t>
            </a:r>
            <a:r>
              <a:rPr dirty="0" sz="3600" spc="15">
                <a:latin typeface="Georgia"/>
                <a:cs typeface="Georgia"/>
              </a:rPr>
              <a:t>i</a:t>
            </a:r>
            <a:r>
              <a:rPr dirty="0" sz="3600" spc="-20">
                <a:latin typeface="Georgia"/>
                <a:cs typeface="Georgia"/>
              </a:rPr>
              <a:t>n</a:t>
            </a:r>
            <a:r>
              <a:rPr dirty="0" sz="3600" spc="229">
                <a:latin typeface="Georgia"/>
                <a:cs typeface="Georgia"/>
              </a:rPr>
              <a:t>g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85">
                <a:latin typeface="Georgia"/>
                <a:cs typeface="Georgia"/>
              </a:rPr>
              <a:t>i</a:t>
            </a:r>
            <a:r>
              <a:rPr dirty="0" sz="3600" spc="20">
                <a:latin typeface="Georgia"/>
                <a:cs typeface="Georgia"/>
              </a:rPr>
              <a:t>n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220">
                <a:latin typeface="Georgia"/>
                <a:cs typeface="Georgia"/>
              </a:rPr>
              <a:t>a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15">
                <a:latin typeface="Georgia"/>
                <a:cs typeface="Georgia"/>
              </a:rPr>
              <a:t>v</a:t>
            </a:r>
            <a:r>
              <a:rPr dirty="0" sz="3600" spc="245">
                <a:latin typeface="Georgia"/>
                <a:cs typeface="Georgia"/>
              </a:rPr>
              <a:t>o</a:t>
            </a:r>
            <a:r>
              <a:rPr dirty="0" sz="3600" spc="75">
                <a:latin typeface="Georgia"/>
                <a:cs typeface="Georgia"/>
              </a:rPr>
              <a:t>w</a:t>
            </a:r>
            <a:r>
              <a:rPr dirty="0" sz="3600" spc="65">
                <a:latin typeface="Georgia"/>
                <a:cs typeface="Georgia"/>
              </a:rPr>
              <a:t>e</a:t>
            </a:r>
            <a:r>
              <a:rPr dirty="0" sz="3600" spc="-55">
                <a:latin typeface="Georgia"/>
                <a:cs typeface="Georgia"/>
              </a:rPr>
              <a:t>l</a:t>
            </a:r>
            <a:endParaRPr sz="3600">
              <a:latin typeface="Georgia"/>
              <a:cs typeface="Georgia"/>
            </a:endParaRPr>
          </a:p>
          <a:p>
            <a:pPr lvl="1" marL="913130" indent="-450850">
              <a:lnSpc>
                <a:spcPct val="100000"/>
              </a:lnSpc>
              <a:spcBef>
                <a:spcPts val="2560"/>
              </a:spcBef>
              <a:buSzPct val="151388"/>
              <a:buChar char="•"/>
              <a:tabLst>
                <a:tab pos="913765" algn="l"/>
              </a:tabLst>
            </a:pPr>
            <a:r>
              <a:rPr dirty="0" sz="3600" spc="-80">
                <a:latin typeface="Georgia"/>
                <a:cs typeface="Georgia"/>
              </a:rPr>
              <a:t>-</a:t>
            </a:r>
            <a:r>
              <a:rPr dirty="0" sz="3600" spc="90">
                <a:latin typeface="Georgia"/>
                <a:cs typeface="Georgia"/>
              </a:rPr>
              <a:t>es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335">
                <a:latin typeface="Georgia"/>
                <a:cs typeface="Georgia"/>
              </a:rPr>
              <a:t>=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90">
                <a:latin typeface="Georgia"/>
                <a:cs typeface="Georgia"/>
              </a:rPr>
              <a:t>a</a:t>
            </a:r>
            <a:r>
              <a:rPr dirty="0" sz="3600" spc="130">
                <a:latin typeface="Georgia"/>
                <a:cs typeface="Georgia"/>
              </a:rPr>
              <a:t>d</a:t>
            </a:r>
            <a:r>
              <a:rPr dirty="0" sz="3600" spc="-135">
                <a:latin typeface="Georgia"/>
                <a:cs typeface="Georgia"/>
              </a:rPr>
              <a:t>j</a:t>
            </a:r>
            <a:r>
              <a:rPr dirty="0" sz="3600" spc="135">
                <a:latin typeface="Georgia"/>
                <a:cs typeface="Georgia"/>
              </a:rPr>
              <a:t>e</a:t>
            </a:r>
            <a:r>
              <a:rPr dirty="0" sz="3600" spc="175">
                <a:latin typeface="Georgia"/>
                <a:cs typeface="Georgia"/>
              </a:rPr>
              <a:t>c</a:t>
            </a:r>
            <a:r>
              <a:rPr dirty="0" sz="3600" spc="30">
                <a:latin typeface="Georgia"/>
                <a:cs typeface="Georgia"/>
              </a:rPr>
              <a:t>t</a:t>
            </a:r>
            <a:r>
              <a:rPr dirty="0" sz="3600" spc="-30">
                <a:latin typeface="Georgia"/>
                <a:cs typeface="Georgia"/>
              </a:rPr>
              <a:t>i</a:t>
            </a:r>
            <a:r>
              <a:rPr dirty="0" sz="3600" spc="15">
                <a:latin typeface="Georgia"/>
                <a:cs typeface="Georgia"/>
              </a:rPr>
              <a:t>v</a:t>
            </a:r>
            <a:r>
              <a:rPr dirty="0" sz="3600" spc="90">
                <a:latin typeface="Georgia"/>
                <a:cs typeface="Georgia"/>
              </a:rPr>
              <a:t>es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70">
                <a:latin typeface="Georgia"/>
                <a:cs typeface="Georgia"/>
              </a:rPr>
              <a:t>end</a:t>
            </a:r>
            <a:r>
              <a:rPr dirty="0" sz="3600" spc="15">
                <a:latin typeface="Georgia"/>
                <a:cs typeface="Georgia"/>
              </a:rPr>
              <a:t>i</a:t>
            </a:r>
            <a:r>
              <a:rPr dirty="0" sz="3600" spc="-20">
                <a:latin typeface="Georgia"/>
                <a:cs typeface="Georgia"/>
              </a:rPr>
              <a:t>n</a:t>
            </a:r>
            <a:r>
              <a:rPr dirty="0" sz="3600" spc="229">
                <a:latin typeface="Georgia"/>
                <a:cs typeface="Georgia"/>
              </a:rPr>
              <a:t>g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-85">
                <a:latin typeface="Georgia"/>
                <a:cs typeface="Georgia"/>
              </a:rPr>
              <a:t>i</a:t>
            </a:r>
            <a:r>
              <a:rPr dirty="0" sz="3600" spc="20">
                <a:latin typeface="Georgia"/>
                <a:cs typeface="Georgia"/>
              </a:rPr>
              <a:t>n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220">
                <a:latin typeface="Georgia"/>
                <a:cs typeface="Georgia"/>
              </a:rPr>
              <a:t>a</a:t>
            </a:r>
            <a:r>
              <a:rPr dirty="0" sz="3600" spc="-10">
                <a:latin typeface="Georgia"/>
                <a:cs typeface="Georgia"/>
              </a:rPr>
              <a:t> </a:t>
            </a:r>
            <a:r>
              <a:rPr dirty="0" sz="3600" spc="210">
                <a:latin typeface="Georgia"/>
                <a:cs typeface="Georgia"/>
              </a:rPr>
              <a:t>c</a:t>
            </a:r>
            <a:r>
              <a:rPr dirty="0" sz="3600" spc="155">
                <a:latin typeface="Georgia"/>
                <a:cs typeface="Georgia"/>
              </a:rPr>
              <a:t>o</a:t>
            </a:r>
            <a:r>
              <a:rPr dirty="0" sz="3600" spc="150">
                <a:latin typeface="Georgia"/>
                <a:cs typeface="Georgia"/>
              </a:rPr>
              <a:t>n</a:t>
            </a:r>
            <a:r>
              <a:rPr dirty="0" sz="3600" spc="70">
                <a:latin typeface="Georgia"/>
                <a:cs typeface="Georgia"/>
              </a:rPr>
              <a:t>s</a:t>
            </a:r>
            <a:r>
              <a:rPr dirty="0" sz="3600" spc="185">
                <a:latin typeface="Georgia"/>
                <a:cs typeface="Georgia"/>
              </a:rPr>
              <a:t>on</a:t>
            </a:r>
            <a:r>
              <a:rPr dirty="0" sz="3600" spc="70">
                <a:latin typeface="Georgia"/>
                <a:cs typeface="Georgia"/>
              </a:rPr>
              <a:t>a</a:t>
            </a:r>
            <a:r>
              <a:rPr dirty="0" sz="3600" spc="70">
                <a:latin typeface="Georgia"/>
                <a:cs typeface="Georgia"/>
              </a:rPr>
              <a:t>nt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7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85"/>
              </a:spcBef>
            </a:pPr>
            <a:r>
              <a:rPr dirty="0" spc="65"/>
              <a:t>Adjectives</a:t>
            </a:r>
          </a:p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dirty="0" sz="3600" spc="-105">
                <a:latin typeface="Arial"/>
                <a:cs typeface="Arial"/>
              </a:rPr>
              <a:t>W</a:t>
            </a:r>
            <a:r>
              <a:rPr dirty="0" sz="3600" spc="20">
                <a:latin typeface="Arial"/>
                <a:cs typeface="Arial"/>
              </a:rPr>
              <a:t>o</a:t>
            </a:r>
            <a:r>
              <a:rPr dirty="0" sz="3600" spc="5">
                <a:latin typeface="Arial"/>
                <a:cs typeface="Arial"/>
              </a:rPr>
              <a:t>r</a:t>
            </a:r>
            <a:r>
              <a:rPr dirty="0" sz="3600" spc="110">
                <a:latin typeface="Arial"/>
                <a:cs typeface="Arial"/>
              </a:rPr>
              <a:t>d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120">
                <a:latin typeface="Arial"/>
                <a:cs typeface="Arial"/>
              </a:rPr>
              <a:t>O</a:t>
            </a:r>
            <a:r>
              <a:rPr dirty="0" sz="3600" spc="5">
                <a:latin typeface="Arial"/>
                <a:cs typeface="Arial"/>
              </a:rPr>
              <a:t>r</a:t>
            </a:r>
            <a:r>
              <a:rPr dirty="0" sz="3600" spc="70">
                <a:latin typeface="Arial"/>
                <a:cs typeface="Arial"/>
              </a:rPr>
              <a:t>d</a:t>
            </a:r>
            <a:r>
              <a:rPr dirty="0" sz="3600" spc="85">
                <a:latin typeface="Arial"/>
                <a:cs typeface="Arial"/>
              </a:rPr>
              <a:t>e</a:t>
            </a:r>
            <a:r>
              <a:rPr dirty="0" sz="3600" spc="80">
                <a:latin typeface="Arial"/>
                <a:cs typeface="Arial"/>
              </a:rPr>
              <a:t>r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-35">
                <a:latin typeface="Meiryo UI"/>
                <a:cs typeface="Meiryo UI"/>
              </a:rPr>
              <a:t>a</a:t>
            </a:r>
            <a:r>
              <a:rPr dirty="0" sz="3600" spc="-10">
                <a:latin typeface="Arial"/>
                <a:cs typeface="Arial"/>
              </a:rPr>
              <a:t>n</a:t>
            </a:r>
            <a:r>
              <a:rPr dirty="0" sz="3600" spc="110">
                <a:latin typeface="Arial"/>
                <a:cs typeface="Arial"/>
              </a:rPr>
              <a:t>d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-45">
                <a:latin typeface="Arial"/>
                <a:cs typeface="Arial"/>
              </a:rPr>
              <a:t>A</a:t>
            </a:r>
            <a:r>
              <a:rPr dirty="0" sz="3600" spc="65">
                <a:latin typeface="Arial"/>
                <a:cs typeface="Arial"/>
              </a:rPr>
              <a:t>g</a:t>
            </a:r>
            <a:r>
              <a:rPr dirty="0" sz="3600" spc="5">
                <a:latin typeface="Arial"/>
                <a:cs typeface="Arial"/>
              </a:rPr>
              <a:t>r</a:t>
            </a:r>
            <a:r>
              <a:rPr dirty="0" sz="3600" spc="85">
                <a:latin typeface="Arial"/>
                <a:cs typeface="Arial"/>
              </a:rPr>
              <a:t>ee</a:t>
            </a:r>
            <a:r>
              <a:rPr dirty="0" sz="3600" spc="105">
                <a:latin typeface="Arial"/>
                <a:cs typeface="Arial"/>
              </a:rPr>
              <a:t>m</a:t>
            </a:r>
            <a:r>
              <a:rPr dirty="0" sz="3600" spc="85">
                <a:latin typeface="Arial"/>
                <a:cs typeface="Arial"/>
              </a:rPr>
              <a:t>e</a:t>
            </a:r>
            <a:r>
              <a:rPr dirty="0" sz="3600" spc="-10">
                <a:latin typeface="Arial"/>
                <a:cs typeface="Arial"/>
              </a:rPr>
              <a:t>n</a:t>
            </a:r>
            <a:r>
              <a:rPr dirty="0" sz="3600" spc="165">
                <a:latin typeface="Arial"/>
                <a:cs typeface="Arial"/>
              </a:rPr>
              <a:t>t</a:t>
            </a:r>
            <a:r>
              <a:rPr dirty="0" sz="3600" spc="-270">
                <a:latin typeface="Arial"/>
                <a:cs typeface="Arial"/>
              </a:rPr>
              <a:t> </a:t>
            </a:r>
            <a:r>
              <a:rPr dirty="0" sz="3600" spc="-265">
                <a:latin typeface="Arial"/>
                <a:cs typeface="Arial"/>
              </a:rPr>
              <a:t>E</a:t>
            </a:r>
            <a:r>
              <a:rPr dirty="0" sz="3600" spc="-30">
                <a:latin typeface="Arial"/>
                <a:cs typeface="Arial"/>
              </a:rPr>
              <a:t>x</a:t>
            </a:r>
            <a:r>
              <a:rPr dirty="0" sz="3600" spc="-35">
                <a:latin typeface="Meiryo UI"/>
                <a:cs typeface="Meiryo UI"/>
              </a:rPr>
              <a:t>a</a:t>
            </a:r>
            <a:r>
              <a:rPr dirty="0" sz="3600" spc="105">
                <a:latin typeface="Arial"/>
                <a:cs typeface="Arial"/>
              </a:rPr>
              <a:t>m</a:t>
            </a:r>
            <a:r>
              <a:rPr dirty="0" sz="3600" spc="70">
                <a:latin typeface="Arial"/>
                <a:cs typeface="Arial"/>
              </a:rPr>
              <a:t>p</a:t>
            </a:r>
            <a:r>
              <a:rPr dirty="0" sz="3600" spc="-25">
                <a:latin typeface="Arial"/>
                <a:cs typeface="Arial"/>
              </a:rPr>
              <a:t>l</a:t>
            </a:r>
            <a:r>
              <a:rPr dirty="0" sz="3600" spc="105">
                <a:latin typeface="Arial"/>
                <a:cs typeface="Arial"/>
              </a:rPr>
              <a:t>e</a:t>
            </a:r>
            <a:r>
              <a:rPr dirty="0" sz="3600" spc="-185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18744" y="2727665"/>
          <a:ext cx="13264515" cy="805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4320"/>
                <a:gridCol w="6624320"/>
              </a:tblGrid>
              <a:tr h="134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5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50">
                          <a:latin typeface="Arial"/>
                          <a:cs typeface="Arial"/>
                        </a:rPr>
                        <a:t>último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25">
                          <a:latin typeface="Arial"/>
                          <a:cs typeface="Arial"/>
                        </a:rPr>
                        <a:t>número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3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60">
                          <a:latin typeface="Arial"/>
                          <a:cs typeface="Arial"/>
                        </a:rPr>
                        <a:t>last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45">
                          <a:latin typeface="Arial"/>
                          <a:cs typeface="Arial"/>
                        </a:rPr>
                        <a:t>number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35">
                          <a:latin typeface="Arial"/>
                          <a:cs typeface="Arial"/>
                        </a:rPr>
                        <a:t>la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20">
                          <a:latin typeface="Arial"/>
                          <a:cs typeface="Arial"/>
                        </a:rPr>
                        <a:t>última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00">
                          <a:latin typeface="Arial"/>
                          <a:cs typeface="Arial"/>
                        </a:rPr>
                        <a:t>página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3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60">
                          <a:latin typeface="Arial"/>
                          <a:cs typeface="Arial"/>
                        </a:rPr>
                        <a:t>last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page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5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05">
                          <a:latin typeface="Arial"/>
                          <a:cs typeface="Arial"/>
                        </a:rPr>
                        <a:t>artículo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40">
                          <a:latin typeface="Arial"/>
                          <a:cs typeface="Arial"/>
                        </a:rPr>
                        <a:t>importante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3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50">
                          <a:latin typeface="Arial"/>
                          <a:cs typeface="Arial"/>
                        </a:rPr>
                        <a:t>important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10">
                          <a:latin typeface="Arial"/>
                          <a:cs typeface="Arial"/>
                        </a:rPr>
                        <a:t>article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0">
                          <a:latin typeface="Arial"/>
                          <a:cs typeface="Arial"/>
                        </a:rPr>
                        <a:t>los</a:t>
                      </a:r>
                      <a:r>
                        <a:rPr dirty="0" sz="26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90">
                          <a:latin typeface="Arial"/>
                          <a:cs typeface="Arial"/>
                        </a:rPr>
                        <a:t>artículos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25">
                          <a:latin typeface="Arial"/>
                          <a:cs typeface="Arial"/>
                        </a:rPr>
                        <a:t>importantes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3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50">
                          <a:latin typeface="Arial"/>
                          <a:cs typeface="Arial"/>
                        </a:rPr>
                        <a:t>important</a:t>
                      </a:r>
                      <a:r>
                        <a:rPr dirty="0" sz="2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90">
                          <a:latin typeface="Arial"/>
                          <a:cs typeface="Arial"/>
                        </a:rPr>
                        <a:t>articles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75">
                          <a:latin typeface="Arial"/>
                          <a:cs typeface="Arial"/>
                        </a:rPr>
                        <a:t>una</a:t>
                      </a:r>
                      <a:r>
                        <a:rPr dirty="0" sz="2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85">
                          <a:latin typeface="Arial"/>
                          <a:cs typeface="Arial"/>
                        </a:rPr>
                        <a:t>ideal</a:t>
                      </a:r>
                      <a:r>
                        <a:rPr dirty="0" sz="2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20">
                          <a:latin typeface="Arial"/>
                          <a:cs typeface="Arial"/>
                        </a:rPr>
                        <a:t>fundamental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-2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20">
                          <a:latin typeface="Arial"/>
                          <a:cs typeface="Arial"/>
                        </a:rPr>
                        <a:t>fundamental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85">
                          <a:latin typeface="Arial"/>
                          <a:cs typeface="Arial"/>
                        </a:rPr>
                        <a:t>idea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2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45">
                          <a:latin typeface="Arial"/>
                          <a:cs typeface="Arial"/>
                        </a:rPr>
                        <a:t>unas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60">
                          <a:latin typeface="Arial"/>
                          <a:cs typeface="Arial"/>
                        </a:rPr>
                        <a:t>ideas</a:t>
                      </a:r>
                      <a:r>
                        <a:rPr dirty="0" sz="2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105">
                          <a:latin typeface="Arial"/>
                          <a:cs typeface="Arial"/>
                        </a:rPr>
                        <a:t>fundamentales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00" spc="120">
                          <a:latin typeface="Arial"/>
                          <a:cs typeface="Arial"/>
                        </a:rPr>
                        <a:t>fundamental</a:t>
                      </a:r>
                      <a:r>
                        <a:rPr dirty="0" sz="2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60">
                          <a:latin typeface="Arial"/>
                          <a:cs typeface="Arial"/>
                        </a:rPr>
                        <a:t>ideas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part2</dc:title>
  <dcterms:created xsi:type="dcterms:W3CDTF">2021-05-05T20:02:59Z</dcterms:created>
  <dcterms:modified xsi:type="dcterms:W3CDTF">2021-05-05T20:02:59Z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Creator">
    <vt:lpwstr>Keynote</vt:lpwstr>
  </property>
  <property fmtid="{D5CDD505-2E9C-101B-9397-08002B2CF9AE}" pid="4" name="LastSaved">
    <vt:filetime>2021-05-05T00:00:00Z</vt:filetime>
  </property>
</Properties>
</file>