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59" r:id="rId11"/>
    <p:sldId id="261" r:id="rId12"/>
    <p:sldId id="260" r:id="rId13"/>
    <p:sldId id="273" r:id="rId14"/>
    <p:sldId id="275" r:id="rId15"/>
    <p:sldId id="276" r:id="rId16"/>
    <p:sldId id="262" r:id="rId17"/>
    <p:sldId id="263" r:id="rId18"/>
    <p:sldId id="264" r:id="rId19"/>
    <p:sldId id="265" r:id="rId20"/>
    <p:sldId id="266" r:id="rId21"/>
    <p:sldId id="274" r:id="rId22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>
      <p:cViewPr varScale="1">
        <p:scale>
          <a:sx n="63" d="100"/>
          <a:sy n="63" d="100"/>
        </p:scale>
        <p:origin x="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3936" y="845493"/>
            <a:ext cx="4816226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561" y="3303564"/>
            <a:ext cx="17818100" cy="6978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121spanish.com/el-verbo-estar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spanish.com/grammar/test/serest1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069" y="9943984"/>
            <a:ext cx="9862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55" dirty="0">
                <a:latin typeface="Arial Black"/>
                <a:cs typeface="Arial Black"/>
              </a:rPr>
              <a:t>Sp</a:t>
            </a:r>
            <a:r>
              <a:rPr sz="2450" b="0" spc="-155" dirty="0">
                <a:latin typeface="BIZ UDPMincho Medium"/>
                <a:cs typeface="BIZ UDPMincho Medium"/>
              </a:rPr>
              <a:t>a</a:t>
            </a:r>
            <a:r>
              <a:rPr sz="2450" spc="-155" dirty="0">
                <a:latin typeface="Arial Black"/>
                <a:cs typeface="Arial Black"/>
              </a:rPr>
              <a:t>nish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130" dirty="0">
                <a:latin typeface="Arial Black"/>
                <a:cs typeface="Arial Black"/>
              </a:rPr>
              <a:t>for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155" dirty="0">
                <a:latin typeface="Arial Black"/>
                <a:cs typeface="Arial Black"/>
              </a:rPr>
              <a:t>Re</a:t>
            </a:r>
            <a:r>
              <a:rPr sz="2450" b="0" spc="-155" dirty="0">
                <a:latin typeface="BIZ UDPMincho Medium"/>
                <a:cs typeface="BIZ UDPMincho Medium"/>
              </a:rPr>
              <a:t>a</a:t>
            </a:r>
            <a:r>
              <a:rPr sz="2450" spc="-155" dirty="0">
                <a:latin typeface="Arial Black"/>
                <a:cs typeface="Arial Black"/>
              </a:rPr>
              <a:t>ding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215" dirty="0">
                <a:latin typeface="Arial Black"/>
                <a:cs typeface="Arial Black"/>
              </a:rPr>
              <a:t>Knowledge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55" dirty="0">
                <a:latin typeface="Arial Black"/>
                <a:cs typeface="Arial Black"/>
              </a:rPr>
              <a:t>-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90" dirty="0">
                <a:latin typeface="Arial Black"/>
                <a:cs typeface="Arial Black"/>
              </a:rPr>
              <a:t>Summer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80" dirty="0">
                <a:latin typeface="Arial Black"/>
                <a:cs typeface="Arial Black"/>
              </a:rPr>
              <a:t>202</a:t>
            </a:r>
            <a:r>
              <a:rPr lang="en-US" sz="2450" spc="-80" dirty="0">
                <a:latin typeface="Arial Black"/>
                <a:cs typeface="Arial Black"/>
              </a:rPr>
              <a:t>1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lang="en-US" sz="2450" spc="55" dirty="0">
                <a:latin typeface="Arial Black"/>
                <a:cs typeface="Arial Black"/>
              </a:rPr>
              <a:t>–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lang="en-US" sz="2450" spc="-195" dirty="0">
                <a:latin typeface="Arial Black"/>
                <a:cs typeface="Arial Black"/>
              </a:rPr>
              <a:t>Juan Garrido</a:t>
            </a:r>
            <a:endParaRPr sz="24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324" y="4457616"/>
            <a:ext cx="5957570" cy="265557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sz="10550" b="1" spc="500" dirty="0">
                <a:latin typeface="Times New Roman"/>
                <a:cs typeface="Times New Roman"/>
              </a:rPr>
              <a:t>C</a:t>
            </a:r>
            <a:r>
              <a:rPr sz="10550" b="1" spc="315" dirty="0">
                <a:latin typeface="Times New Roman"/>
                <a:cs typeface="Times New Roman"/>
              </a:rPr>
              <a:t>h</a:t>
            </a:r>
            <a:r>
              <a:rPr sz="10550" b="1" spc="50" dirty="0">
                <a:latin typeface="Times New Roman"/>
                <a:cs typeface="Times New Roman"/>
              </a:rPr>
              <a:t>a</a:t>
            </a:r>
            <a:r>
              <a:rPr sz="10550" b="1" spc="345" dirty="0">
                <a:latin typeface="Times New Roman"/>
                <a:cs typeface="Times New Roman"/>
              </a:rPr>
              <a:t>p</a:t>
            </a:r>
            <a:r>
              <a:rPr sz="10550" b="1" spc="145" dirty="0">
                <a:latin typeface="Times New Roman"/>
                <a:cs typeface="Times New Roman"/>
              </a:rPr>
              <a:t>t</a:t>
            </a:r>
            <a:r>
              <a:rPr sz="10550" b="1" spc="155" dirty="0">
                <a:latin typeface="Times New Roman"/>
                <a:cs typeface="Times New Roman"/>
              </a:rPr>
              <a:t>e</a:t>
            </a:r>
            <a:r>
              <a:rPr sz="10550" b="1" spc="210" dirty="0">
                <a:latin typeface="Times New Roman"/>
                <a:cs typeface="Times New Roman"/>
              </a:rPr>
              <a:t>r</a:t>
            </a:r>
            <a:r>
              <a:rPr sz="10550" b="1" spc="-1090" dirty="0">
                <a:latin typeface="Times New Roman"/>
                <a:cs typeface="Times New Roman"/>
              </a:rPr>
              <a:t> </a:t>
            </a:r>
            <a:r>
              <a:rPr sz="10550" b="1" spc="620" dirty="0">
                <a:latin typeface="Times New Roman"/>
                <a:cs typeface="Times New Roman"/>
              </a:rPr>
              <a:t>2</a:t>
            </a:r>
            <a:endParaRPr sz="10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4950" b="1" spc="-330" dirty="0">
                <a:latin typeface="Arial"/>
                <a:cs typeface="Arial"/>
              </a:rPr>
              <a:t>P</a:t>
            </a:r>
            <a:r>
              <a:rPr sz="4950" b="1" spc="85" dirty="0">
                <a:latin typeface="Tahoma"/>
                <a:cs typeface="Tahoma"/>
              </a:rPr>
              <a:t>a</a:t>
            </a:r>
            <a:r>
              <a:rPr sz="4950" b="1" spc="70" dirty="0">
                <a:latin typeface="Arial"/>
                <a:cs typeface="Arial"/>
              </a:rPr>
              <a:t>r</a:t>
            </a:r>
            <a:r>
              <a:rPr sz="4950" b="1" spc="215" dirty="0">
                <a:latin typeface="Arial"/>
                <a:cs typeface="Arial"/>
              </a:rPr>
              <a:t>t</a:t>
            </a:r>
            <a:r>
              <a:rPr sz="4950" b="1" spc="-380" dirty="0">
                <a:latin typeface="Arial"/>
                <a:cs typeface="Arial"/>
              </a:rPr>
              <a:t> </a:t>
            </a:r>
            <a:r>
              <a:rPr sz="4950" b="1" spc="-625" dirty="0">
                <a:latin typeface="Arial"/>
                <a:cs typeface="Arial"/>
              </a:rPr>
              <a:t>1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1055" y="549275"/>
            <a:ext cx="7127966" cy="1338187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lang="es-ES" spc="-440" dirty="0" err="1"/>
              <a:t>Present</a:t>
            </a:r>
            <a:r>
              <a:rPr lang="es-ES" spc="-440" dirty="0"/>
              <a:t> Tense</a:t>
            </a:r>
            <a:endParaRPr spc="285" dirty="0"/>
          </a:p>
        </p:txBody>
      </p:sp>
      <p:sp>
        <p:nvSpPr>
          <p:cNvPr id="3" name="object 3"/>
          <p:cNvSpPr txBox="1"/>
          <p:nvPr/>
        </p:nvSpPr>
        <p:spPr>
          <a:xfrm>
            <a:off x="1041400" y="2759075"/>
            <a:ext cx="18021300" cy="716080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53390" indent="-441325">
              <a:lnSpc>
                <a:spcPct val="150000"/>
              </a:lnSpc>
              <a:spcBef>
                <a:spcPts val="585"/>
              </a:spcBef>
              <a:buSzPct val="149295"/>
              <a:buChar char="•"/>
              <a:tabLst>
                <a:tab pos="454025" algn="l"/>
              </a:tabLst>
            </a:pPr>
            <a:r>
              <a:rPr sz="3600" spc="284" dirty="0">
                <a:latin typeface="Georgia"/>
                <a:cs typeface="Georgia"/>
              </a:rPr>
              <a:t>The</a:t>
            </a:r>
            <a:r>
              <a:rPr sz="3600" spc="-22" dirty="0">
                <a:latin typeface="Georgia"/>
                <a:cs typeface="Georgia"/>
              </a:rPr>
              <a:t> </a:t>
            </a:r>
            <a:r>
              <a:rPr sz="3600" spc="172" dirty="0">
                <a:latin typeface="Georgia"/>
                <a:cs typeface="Georgia"/>
              </a:rPr>
              <a:t>base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67" dirty="0">
                <a:latin typeface="Georgia"/>
                <a:cs typeface="Georgia"/>
              </a:rPr>
              <a:t>form</a:t>
            </a:r>
            <a:r>
              <a:rPr sz="3600" spc="-22" dirty="0">
                <a:latin typeface="Georgia"/>
                <a:cs typeface="Georgia"/>
              </a:rPr>
              <a:t> </a:t>
            </a:r>
            <a:r>
              <a:rPr sz="3600" spc="270" dirty="0">
                <a:latin typeface="Georgia"/>
                <a:cs typeface="Georgia"/>
              </a:rPr>
              <a:t>of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verbs</a:t>
            </a:r>
            <a:r>
              <a:rPr sz="3600" spc="-22" dirty="0">
                <a:latin typeface="Georgia"/>
                <a:cs typeface="Georgia"/>
              </a:rPr>
              <a:t> </a:t>
            </a:r>
            <a:r>
              <a:rPr sz="3600" spc="135" dirty="0">
                <a:latin typeface="Georgia"/>
                <a:cs typeface="Georgia"/>
              </a:rPr>
              <a:t>end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-67" dirty="0">
                <a:latin typeface="Georgia"/>
                <a:cs typeface="Georgia"/>
              </a:rPr>
              <a:t>in</a:t>
            </a:r>
            <a:r>
              <a:rPr sz="3600" spc="-22" dirty="0">
                <a:latin typeface="Georgia"/>
                <a:cs typeface="Georgia"/>
              </a:rPr>
              <a:t> </a:t>
            </a:r>
            <a:r>
              <a:rPr sz="3600" spc="202" dirty="0">
                <a:latin typeface="Georgia"/>
                <a:cs typeface="Georgia"/>
              </a:rPr>
              <a:t>one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270" dirty="0">
                <a:latin typeface="Georgia"/>
                <a:cs typeface="Georgia"/>
              </a:rPr>
              <a:t>of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67" dirty="0">
                <a:latin typeface="Georgia"/>
                <a:cs typeface="Georgia"/>
              </a:rPr>
              <a:t>three</a:t>
            </a:r>
            <a:r>
              <a:rPr sz="3600" spc="-22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endings: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b="1" spc="-165" dirty="0">
                <a:latin typeface="Georgia"/>
                <a:cs typeface="Georgia"/>
              </a:rPr>
              <a:t>-ar,</a:t>
            </a:r>
            <a:r>
              <a:rPr sz="3600" b="1" spc="-22" dirty="0">
                <a:latin typeface="Georgia"/>
                <a:cs typeface="Georgia"/>
              </a:rPr>
              <a:t> </a:t>
            </a:r>
            <a:r>
              <a:rPr sz="3600" b="1" spc="-142" dirty="0">
                <a:latin typeface="Georgia"/>
                <a:cs typeface="Georgia"/>
              </a:rPr>
              <a:t>-er,</a:t>
            </a:r>
            <a:r>
              <a:rPr sz="3600" b="1" spc="-15" dirty="0">
                <a:latin typeface="Georgia"/>
                <a:cs typeface="Georgia"/>
              </a:rPr>
              <a:t> </a:t>
            </a:r>
            <a:r>
              <a:rPr sz="3600" b="1" spc="-172" dirty="0">
                <a:latin typeface="Georgia"/>
                <a:cs typeface="Georgia"/>
              </a:rPr>
              <a:t>-</a:t>
            </a:r>
            <a:r>
              <a:rPr sz="3600" b="1" spc="-172" dirty="0" err="1">
                <a:latin typeface="Georgia"/>
                <a:cs typeface="Georgia"/>
              </a:rPr>
              <a:t>i</a:t>
            </a:r>
            <a:r>
              <a:rPr lang="es-ES" sz="3600" b="1" spc="-172" dirty="0">
                <a:latin typeface="Georgia"/>
                <a:cs typeface="Georgia"/>
              </a:rPr>
              <a:t>r</a:t>
            </a:r>
          </a:p>
          <a:p>
            <a:pPr marL="453390" indent="-441325">
              <a:lnSpc>
                <a:spcPct val="150000"/>
              </a:lnSpc>
              <a:spcBef>
                <a:spcPts val="585"/>
              </a:spcBef>
              <a:buSzPct val="149295"/>
              <a:buChar char="•"/>
              <a:tabLst>
                <a:tab pos="454025" algn="l"/>
              </a:tabLst>
            </a:pPr>
            <a:r>
              <a:rPr lang="es-ES" sz="3600" spc="-172" dirty="0" err="1">
                <a:latin typeface="Georgia"/>
                <a:cs typeface="Georgia"/>
              </a:rPr>
              <a:t>The</a:t>
            </a:r>
            <a:r>
              <a:rPr lang="es-ES" sz="3600" spc="-172" dirty="0">
                <a:latin typeface="Georgia"/>
                <a:cs typeface="Georgia"/>
              </a:rPr>
              <a:t> </a:t>
            </a:r>
            <a:r>
              <a:rPr lang="es-ES" sz="3600" spc="-172" dirty="0" err="1">
                <a:latin typeface="Georgia"/>
                <a:cs typeface="Georgia"/>
              </a:rPr>
              <a:t>present</a:t>
            </a:r>
            <a:r>
              <a:rPr lang="es-ES" sz="3600" spc="-172" dirty="0">
                <a:latin typeface="Georgia"/>
                <a:cs typeface="Georgia"/>
              </a:rPr>
              <a:t> tense </a:t>
            </a:r>
            <a:r>
              <a:rPr lang="es-ES" sz="3600" spc="-172" dirty="0" err="1">
                <a:latin typeface="Georgia"/>
                <a:cs typeface="Georgia"/>
              </a:rPr>
              <a:t>is</a:t>
            </a:r>
            <a:r>
              <a:rPr lang="es-ES" sz="3600" spc="-172" dirty="0">
                <a:latin typeface="Georgia"/>
                <a:cs typeface="Georgia"/>
              </a:rPr>
              <a:t> </a:t>
            </a:r>
            <a:r>
              <a:rPr lang="es-ES" sz="3600" spc="-172" dirty="0" err="1">
                <a:latin typeface="Georgia"/>
                <a:cs typeface="Georgia"/>
              </a:rPr>
              <a:t>used</a:t>
            </a:r>
            <a:r>
              <a:rPr lang="es-ES" sz="3600" spc="-172" dirty="0">
                <a:latin typeface="Georgia"/>
                <a:cs typeface="Georgia"/>
              </a:rPr>
              <a:t> to </a:t>
            </a:r>
            <a:r>
              <a:rPr lang="es-ES" sz="3600" spc="-172" dirty="0" err="1">
                <a:latin typeface="Georgia"/>
                <a:cs typeface="Georgia"/>
              </a:rPr>
              <a:t>talk</a:t>
            </a:r>
            <a:r>
              <a:rPr lang="es-ES" sz="3600" spc="-172" dirty="0">
                <a:latin typeface="Georgia"/>
                <a:cs typeface="Georgia"/>
              </a:rPr>
              <a:t> </a:t>
            </a:r>
            <a:r>
              <a:rPr lang="es-ES" sz="3600" spc="-172" dirty="0" err="1">
                <a:latin typeface="Georgia"/>
                <a:cs typeface="Georgia"/>
              </a:rPr>
              <a:t>about</a:t>
            </a:r>
            <a:r>
              <a:rPr lang="es-ES" sz="3600" spc="-172" dirty="0">
                <a:latin typeface="Georgia"/>
                <a:cs typeface="Georgia"/>
              </a:rPr>
              <a:t>…</a:t>
            </a:r>
          </a:p>
          <a:p>
            <a:pPr marL="12065">
              <a:lnSpc>
                <a:spcPct val="150000"/>
              </a:lnSpc>
              <a:spcBef>
                <a:spcPts val="585"/>
              </a:spcBef>
              <a:buSzPct val="149295"/>
              <a:tabLst>
                <a:tab pos="454025" algn="l"/>
              </a:tabLst>
            </a:pPr>
            <a:r>
              <a:rPr lang="es-ES" sz="3600" spc="-172" dirty="0">
                <a:latin typeface="Georgia"/>
                <a:cs typeface="Georgia"/>
              </a:rPr>
              <a:t>		general </a:t>
            </a:r>
            <a:r>
              <a:rPr lang="es-ES" sz="3600" spc="-172" dirty="0" err="1">
                <a:latin typeface="Georgia"/>
                <a:cs typeface="Georgia"/>
              </a:rPr>
              <a:t>truths</a:t>
            </a:r>
            <a:endParaRPr lang="es-ES" sz="3600" spc="-172" dirty="0">
              <a:latin typeface="Georgia"/>
              <a:cs typeface="Georgia"/>
            </a:endParaRPr>
          </a:p>
          <a:p>
            <a:pPr marL="12065">
              <a:lnSpc>
                <a:spcPct val="150000"/>
              </a:lnSpc>
              <a:spcBef>
                <a:spcPts val="585"/>
              </a:spcBef>
              <a:buSzPct val="149295"/>
              <a:tabLst>
                <a:tab pos="454025" algn="l"/>
              </a:tabLst>
            </a:pPr>
            <a:r>
              <a:rPr lang="es-ES" sz="3600" spc="-172" dirty="0">
                <a:latin typeface="Georgia"/>
                <a:cs typeface="Georgia"/>
              </a:rPr>
              <a:t>		</a:t>
            </a:r>
            <a:r>
              <a:rPr lang="es-ES" sz="3600" spc="-172" dirty="0" err="1">
                <a:latin typeface="Georgia"/>
                <a:cs typeface="Georgia"/>
              </a:rPr>
              <a:t>facts</a:t>
            </a:r>
            <a:endParaRPr lang="es-ES" sz="3600" spc="-172" dirty="0">
              <a:latin typeface="Georgia"/>
              <a:cs typeface="Georgia"/>
            </a:endParaRPr>
          </a:p>
          <a:p>
            <a:pPr marL="12065">
              <a:lnSpc>
                <a:spcPct val="150000"/>
              </a:lnSpc>
              <a:spcBef>
                <a:spcPts val="585"/>
              </a:spcBef>
              <a:buSzPct val="149295"/>
              <a:tabLst>
                <a:tab pos="454025" algn="l"/>
              </a:tabLst>
            </a:pPr>
            <a:r>
              <a:rPr lang="es-ES" sz="3600" spc="-172" dirty="0">
                <a:latin typeface="Georgia"/>
                <a:cs typeface="Georgia"/>
              </a:rPr>
              <a:t>		</a:t>
            </a:r>
            <a:r>
              <a:rPr lang="es-ES" sz="3600" spc="-172" dirty="0" err="1">
                <a:latin typeface="Georgia"/>
                <a:cs typeface="Georgia"/>
              </a:rPr>
              <a:t>routines</a:t>
            </a:r>
            <a:endParaRPr lang="es-ES" sz="3600" spc="-172" dirty="0">
              <a:latin typeface="Georgia"/>
              <a:cs typeface="Georgia"/>
            </a:endParaRPr>
          </a:p>
          <a:p>
            <a:pPr marL="12065">
              <a:lnSpc>
                <a:spcPct val="150000"/>
              </a:lnSpc>
              <a:spcBef>
                <a:spcPts val="585"/>
              </a:spcBef>
              <a:buSzPct val="149295"/>
              <a:tabLst>
                <a:tab pos="454025" algn="l"/>
              </a:tabLst>
            </a:pPr>
            <a:r>
              <a:rPr lang="es-ES" sz="3600" spc="-172" dirty="0">
                <a:latin typeface="Georgia"/>
                <a:cs typeface="Georgia"/>
              </a:rPr>
              <a:t>		</a:t>
            </a:r>
            <a:r>
              <a:rPr lang="es-ES" sz="3600" spc="-172" dirty="0" err="1">
                <a:latin typeface="Georgia"/>
                <a:cs typeface="Georgia"/>
              </a:rPr>
              <a:t>habits</a:t>
            </a:r>
            <a:endParaRPr lang="es-ES" sz="3600" spc="-172" dirty="0">
              <a:latin typeface="Georgia"/>
              <a:cs typeface="Georgia"/>
            </a:endParaRPr>
          </a:p>
          <a:p>
            <a:pPr marL="12065">
              <a:lnSpc>
                <a:spcPct val="150000"/>
              </a:lnSpc>
              <a:spcBef>
                <a:spcPts val="585"/>
              </a:spcBef>
              <a:buSzPct val="149295"/>
              <a:tabLst>
                <a:tab pos="454025" algn="l"/>
              </a:tabLst>
            </a:pPr>
            <a:r>
              <a:rPr lang="es-ES" sz="3600" spc="-172" dirty="0">
                <a:latin typeface="Georgia"/>
                <a:cs typeface="Georgia"/>
              </a:rPr>
              <a:t>		</a:t>
            </a:r>
            <a:r>
              <a:rPr lang="es-ES" sz="3600" spc="-172" dirty="0" err="1">
                <a:latin typeface="Georgia"/>
                <a:cs typeface="Georgia"/>
              </a:rPr>
              <a:t>schedules</a:t>
            </a:r>
            <a:endParaRPr lang="es-ES" sz="3600" spc="-172" dirty="0">
              <a:latin typeface="Georgia"/>
              <a:cs typeface="Georgia"/>
            </a:endParaRPr>
          </a:p>
          <a:p>
            <a:pPr marL="453390" indent="-441325">
              <a:lnSpc>
                <a:spcPct val="150000"/>
              </a:lnSpc>
              <a:spcBef>
                <a:spcPts val="585"/>
              </a:spcBef>
              <a:buSzPct val="149295"/>
              <a:buChar char="•"/>
              <a:tabLst>
                <a:tab pos="454025" algn="l"/>
              </a:tabLst>
            </a:pPr>
            <a:endParaRPr lang="es-ES" sz="3600" spc="-172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408" y="845493"/>
            <a:ext cx="1004125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80" dirty="0"/>
              <a:t>P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285" dirty="0"/>
              <a:t>s</a:t>
            </a:r>
            <a:r>
              <a:rPr spc="335" dirty="0"/>
              <a:t>e</a:t>
            </a:r>
            <a:r>
              <a:rPr spc="390" dirty="0"/>
              <a:t>n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335" dirty="0"/>
              <a:t>e</a:t>
            </a:r>
            <a:r>
              <a:rPr spc="355" dirty="0"/>
              <a:t>n</a:t>
            </a:r>
            <a:r>
              <a:rPr spc="215" dirty="0"/>
              <a:t>s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480" dirty="0"/>
              <a:t>o</a:t>
            </a:r>
            <a:r>
              <a:rPr spc="250" dirty="0"/>
              <a:t>f</a:t>
            </a:r>
            <a:r>
              <a:rPr spc="-710" dirty="0"/>
              <a:t> </a:t>
            </a:r>
            <a:r>
              <a:rPr spc="-380" dirty="0"/>
              <a:t>-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114" dirty="0"/>
              <a:t>e</a:t>
            </a:r>
            <a:r>
              <a:rPr spc="45" dirty="0"/>
              <a:t>r</a:t>
            </a:r>
            <a:r>
              <a:rPr spc="245" dirty="0"/>
              <a:t>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50" y="2445110"/>
            <a:ext cx="158496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0" dirty="0">
                <a:latin typeface="Georgia"/>
                <a:cs typeface="Georgia"/>
              </a:rPr>
              <a:t>You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take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65" dirty="0">
                <a:latin typeface="Georgia"/>
                <a:cs typeface="Georgia"/>
              </a:rPr>
              <a:t>o</a:t>
            </a:r>
            <a:r>
              <a:rPr sz="3600" spc="365" dirty="0">
                <a:latin typeface="Arial"/>
                <a:cs typeface="Arial"/>
              </a:rPr>
              <a:t>ﬀ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30" dirty="0">
                <a:latin typeface="Georgia"/>
                <a:cs typeface="Georgia"/>
              </a:rPr>
              <a:t>-ar</a:t>
            </a:r>
            <a:r>
              <a:rPr sz="3600" b="1" spc="-1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stem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40" dirty="0">
                <a:latin typeface="Georgia"/>
                <a:cs typeface="Georgia"/>
              </a:rPr>
              <a:t>add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following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endings:</a:t>
            </a:r>
            <a:endParaRPr sz="36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55531"/>
              </p:ext>
            </p:extLst>
          </p:nvPr>
        </p:nvGraphicFramePr>
        <p:xfrm>
          <a:off x="3956050" y="3533350"/>
          <a:ext cx="12580620" cy="697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Subject</a:t>
                      </a:r>
                      <a:r>
                        <a:rPr sz="2600" b="1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Pronoun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Ending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100" dirty="0">
                          <a:latin typeface="Arial"/>
                          <a:cs typeface="Arial"/>
                        </a:rPr>
                        <a:t>Yo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80" dirty="0">
                          <a:latin typeface="Arial"/>
                          <a:cs typeface="Arial"/>
                        </a:rPr>
                        <a:t>-o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170" dirty="0">
                          <a:latin typeface="Arial"/>
                          <a:cs typeface="Arial"/>
                        </a:rPr>
                        <a:t>Tú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15" dirty="0">
                          <a:latin typeface="Arial"/>
                          <a:cs typeface="Arial"/>
                        </a:rPr>
                        <a:t>-as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45" dirty="0">
                          <a:latin typeface="Arial"/>
                          <a:cs typeface="Arial"/>
                        </a:rPr>
                        <a:t>Él,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ella,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0" dirty="0">
                          <a:latin typeface="Arial"/>
                          <a:cs typeface="Arial"/>
                        </a:rPr>
                        <a:t>Ud.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-a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85" dirty="0">
                          <a:latin typeface="Arial"/>
                          <a:cs typeface="Arial"/>
                        </a:rPr>
                        <a:t>Nosotros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65" dirty="0">
                          <a:latin typeface="Arial"/>
                          <a:cs typeface="Arial"/>
                        </a:rPr>
                        <a:t>-amos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60" dirty="0">
                          <a:latin typeface="Arial"/>
                          <a:cs typeface="Arial"/>
                        </a:rPr>
                        <a:t>Vosotros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-áis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60" dirty="0">
                          <a:latin typeface="Arial"/>
                          <a:cs typeface="Arial"/>
                        </a:rPr>
                        <a:t>ellos,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ellas,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Uds.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40" dirty="0">
                          <a:latin typeface="Arial"/>
                          <a:cs typeface="Arial"/>
                        </a:rPr>
                        <a:t>-an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408" y="845493"/>
            <a:ext cx="1004125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80" dirty="0"/>
              <a:t>P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285" dirty="0"/>
              <a:t>s</a:t>
            </a:r>
            <a:r>
              <a:rPr spc="335" dirty="0"/>
              <a:t>e</a:t>
            </a:r>
            <a:r>
              <a:rPr spc="390" dirty="0"/>
              <a:t>n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335" dirty="0"/>
              <a:t>e</a:t>
            </a:r>
            <a:r>
              <a:rPr spc="355" dirty="0"/>
              <a:t>n</a:t>
            </a:r>
            <a:r>
              <a:rPr spc="215" dirty="0"/>
              <a:t>s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480" dirty="0"/>
              <a:t>o</a:t>
            </a:r>
            <a:r>
              <a:rPr spc="250" dirty="0"/>
              <a:t>f</a:t>
            </a:r>
            <a:r>
              <a:rPr spc="-710" dirty="0"/>
              <a:t> </a:t>
            </a:r>
            <a:r>
              <a:rPr spc="-380" dirty="0"/>
              <a:t>-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114" dirty="0"/>
              <a:t>e</a:t>
            </a:r>
            <a:r>
              <a:rPr spc="45" dirty="0"/>
              <a:t>r</a:t>
            </a:r>
            <a:r>
              <a:rPr spc="245" dirty="0"/>
              <a:t>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4250" y="2244133"/>
            <a:ext cx="16078200" cy="63094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-10" dirty="0">
                <a:latin typeface="Georgia"/>
                <a:cs typeface="Georgia"/>
              </a:rPr>
              <a:t>Regular </a:t>
            </a:r>
            <a:r>
              <a:rPr sz="3600" b="1" spc="-30" dirty="0">
                <a:latin typeface="Georgia"/>
                <a:cs typeface="Georgia"/>
              </a:rPr>
              <a:t>-ar</a:t>
            </a:r>
            <a:r>
              <a:rPr sz="3600" b="1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can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60" dirty="0">
                <a:latin typeface="Georgia"/>
                <a:cs typeface="Georgia"/>
              </a:rPr>
              <a:t>be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conjugated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follows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present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tense:</a:t>
            </a:r>
            <a:endParaRPr sz="36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24026"/>
              </p:ext>
            </p:extLst>
          </p:nvPr>
        </p:nvGraphicFramePr>
        <p:xfrm>
          <a:off x="3759725" y="3485207"/>
          <a:ext cx="12580620" cy="697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b="1" spc="35" dirty="0">
                          <a:latin typeface="Arial"/>
                          <a:cs typeface="Arial"/>
                        </a:rPr>
                        <a:t>Presentar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b="1" spc="-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6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sent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100" dirty="0">
                          <a:latin typeface="Arial"/>
                          <a:cs typeface="Arial"/>
                        </a:rPr>
                        <a:t>Yo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present</a:t>
                      </a:r>
                      <a:r>
                        <a:rPr sz="2600" b="1" spc="90" dirty="0">
                          <a:latin typeface="Arial"/>
                          <a:cs typeface="Arial"/>
                        </a:rPr>
                        <a:t>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present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85" dirty="0">
                          <a:latin typeface="Arial"/>
                          <a:cs typeface="Arial"/>
                        </a:rPr>
                        <a:t>Tú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70" dirty="0">
                          <a:latin typeface="Arial"/>
                          <a:cs typeface="Arial"/>
                        </a:rPr>
                        <a:t>present</a:t>
                      </a:r>
                      <a:r>
                        <a:rPr sz="2600" b="1" spc="70" dirty="0">
                          <a:latin typeface="Arial"/>
                          <a:cs typeface="Arial"/>
                        </a:rPr>
                        <a:t>as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present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45" dirty="0">
                          <a:latin typeface="Arial"/>
                          <a:cs typeface="Arial"/>
                        </a:rPr>
                        <a:t>Él,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ella,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0" dirty="0">
                          <a:latin typeface="Arial"/>
                          <a:cs typeface="Arial"/>
                        </a:rPr>
                        <a:t>Ud.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5" dirty="0">
                          <a:latin typeface="Arial"/>
                          <a:cs typeface="Arial"/>
                        </a:rPr>
                        <a:t>present</a:t>
                      </a:r>
                      <a:r>
                        <a:rPr sz="2600" b="1" spc="95" dirty="0">
                          <a:latin typeface="Arial"/>
                          <a:cs typeface="Arial"/>
                        </a:rPr>
                        <a:t>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60" dirty="0">
                          <a:latin typeface="Arial"/>
                          <a:cs typeface="Arial"/>
                        </a:rPr>
                        <a:t>he,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she</a:t>
                      </a:r>
                      <a:r>
                        <a:rPr lang="es-ES" sz="2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75" dirty="0">
                          <a:latin typeface="Arial"/>
                          <a:cs typeface="Arial"/>
                        </a:rPr>
                        <a:t>presents</a:t>
                      </a:r>
                      <a:r>
                        <a:rPr lang="es-ES" sz="2600" spc="75" dirty="0">
                          <a:latin typeface="Arial"/>
                          <a:cs typeface="Arial"/>
                        </a:rPr>
                        <a:t> / </a:t>
                      </a:r>
                      <a:r>
                        <a:rPr lang="es-ES" sz="2600" spc="75" dirty="0" err="1">
                          <a:latin typeface="Arial"/>
                          <a:cs typeface="Arial"/>
                        </a:rPr>
                        <a:t>you</a:t>
                      </a:r>
                      <a:r>
                        <a:rPr lang="es-ES" sz="26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2600" spc="75" dirty="0" err="1">
                          <a:latin typeface="Arial"/>
                          <a:cs typeface="Arial"/>
                        </a:rPr>
                        <a:t>present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85" dirty="0">
                          <a:latin typeface="Arial"/>
                          <a:cs typeface="Arial"/>
                        </a:rPr>
                        <a:t>Nosotros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70" dirty="0">
                          <a:latin typeface="Arial"/>
                          <a:cs typeface="Arial"/>
                        </a:rPr>
                        <a:t>present</a:t>
                      </a:r>
                      <a:r>
                        <a:rPr sz="2600" b="1" spc="70" dirty="0">
                          <a:latin typeface="Arial"/>
                          <a:cs typeface="Arial"/>
                        </a:rPr>
                        <a:t>amos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35" dirty="0">
                          <a:latin typeface="Arial"/>
                          <a:cs typeface="Arial"/>
                        </a:rPr>
                        <a:t>We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present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60" dirty="0">
                          <a:latin typeface="Arial"/>
                          <a:cs typeface="Arial"/>
                        </a:rPr>
                        <a:t>Vosotros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5" dirty="0">
                          <a:latin typeface="Arial"/>
                          <a:cs typeface="Arial"/>
                        </a:rPr>
                        <a:t>present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áis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present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60" dirty="0">
                          <a:latin typeface="Arial"/>
                          <a:cs typeface="Arial"/>
                        </a:rPr>
                        <a:t>ellos,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ellas,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Uds.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present</a:t>
                      </a:r>
                      <a:r>
                        <a:rPr sz="2600" b="1" spc="85" dirty="0">
                          <a:latin typeface="Arial"/>
                          <a:cs typeface="Arial"/>
                        </a:rPr>
                        <a:t>an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35" dirty="0">
                          <a:latin typeface="Arial"/>
                          <a:cs typeface="Arial"/>
                        </a:rPr>
                        <a:t>They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present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A2DBFE-20AA-7F41-847F-DDFB12E99EC3}"/>
              </a:ext>
            </a:extLst>
          </p:cNvPr>
          <p:cNvSpPr txBox="1"/>
          <p:nvPr/>
        </p:nvSpPr>
        <p:spPr>
          <a:xfrm>
            <a:off x="690880" y="975360"/>
            <a:ext cx="148039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Practice: 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the following paragraph</a:t>
            </a:r>
          </a:p>
        </p:txBody>
      </p:sp>
      <p:pic>
        <p:nvPicPr>
          <p:cNvPr id="4098" name="Picture 2" descr="El espectacular crecimiento de la mujer latina bi-cultural en los EE.UU –  El Editor">
            <a:extLst>
              <a:ext uri="{FF2B5EF4-FFF2-40B4-BE49-F238E27FC236}">
                <a16:creationId xmlns:a16="http://schemas.microsoft.com/office/drawing/2014/main" id="{4A055F39-5996-824C-99CA-0F8D39C8F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00"/>
          <a:stretch/>
        </p:blipFill>
        <p:spPr bwMode="auto">
          <a:xfrm>
            <a:off x="690880" y="3110291"/>
            <a:ext cx="4408170" cy="437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556D65-1138-824E-8F6C-0E27633EC89F}"/>
              </a:ext>
            </a:extLst>
          </p:cNvPr>
          <p:cNvSpPr txBox="1"/>
          <p:nvPr/>
        </p:nvSpPr>
        <p:spPr>
          <a:xfrm>
            <a:off x="5852160" y="3088640"/>
            <a:ext cx="13039090" cy="580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¡Hola! Me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María. Soy de Lima, Perú. Soy una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estudiante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universitaria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Estudio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contabilidad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Universidad Nacional Federico Villarreal.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Estoy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último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año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carrera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También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trabajo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área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contabilidad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una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corporación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hoteles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Perú. </a:t>
            </a:r>
          </a:p>
          <a:p>
            <a:pPr>
              <a:lnSpc>
                <a:spcPct val="150000"/>
              </a:lnSpc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Cuando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libre,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películas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caminar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parque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novelas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ficción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835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E380EF-EEAB-D143-9084-BADFDEFCD6A6}"/>
              </a:ext>
            </a:extLst>
          </p:cNvPr>
          <p:cNvSpPr txBox="1"/>
          <p:nvPr/>
        </p:nvSpPr>
        <p:spPr>
          <a:xfrm>
            <a:off x="984250" y="1235075"/>
            <a:ext cx="17526000" cy="857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the following questions:</a:t>
            </a:r>
          </a:p>
          <a:p>
            <a:pPr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her name? Her name is María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is she from? She’s from Lima, Perú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her occupation? She is a university student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she study? She studies accounting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she have a job? What is it? She works in the accounting department for a hotel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she do in her free time? She watches movies, walks in the park, and reads fiction novels.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8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BC6F-04E6-6B4F-AEE8-4049136A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250" y="845493"/>
            <a:ext cx="15087600" cy="7432804"/>
          </a:xfrm>
        </p:spPr>
        <p:txBody>
          <a:bodyPr/>
          <a:lstStyle/>
          <a:p>
            <a:r>
              <a:rPr lang="en-US" dirty="0"/>
              <a:t>More than = </a:t>
            </a:r>
            <a:r>
              <a:rPr lang="en-US" dirty="0" err="1"/>
              <a:t>más</a:t>
            </a:r>
            <a:r>
              <a:rPr lang="en-US" dirty="0"/>
              <a:t>… que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 than = </a:t>
            </a:r>
            <a:r>
              <a:rPr lang="en-US" dirty="0" err="1"/>
              <a:t>menos</a:t>
            </a:r>
            <a:r>
              <a:rPr lang="en-US" dirty="0"/>
              <a:t> … que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Mi casa 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que </a:t>
            </a:r>
            <a:r>
              <a:rPr lang="en-US" dirty="0" err="1"/>
              <a:t>tu</a:t>
            </a:r>
            <a:r>
              <a:rPr lang="en-US" dirty="0"/>
              <a:t> casa.</a:t>
            </a:r>
          </a:p>
        </p:txBody>
      </p:sp>
    </p:spTree>
    <p:extLst>
      <p:ext uri="{BB962C8B-B14F-4D97-AF65-F5344CB8AC3E}">
        <p14:creationId xmlns:p14="http://schemas.microsoft.com/office/powerpoint/2010/main" val="47389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674" y="845493"/>
            <a:ext cx="967676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65" dirty="0"/>
              <a:t>C</a:t>
            </a:r>
            <a:r>
              <a:rPr spc="550" dirty="0"/>
              <a:t>o</a:t>
            </a:r>
            <a:r>
              <a:rPr spc="295" dirty="0"/>
              <a:t>m</a:t>
            </a:r>
            <a:r>
              <a:rPr spc="240" dirty="0"/>
              <a:t>p</a:t>
            </a:r>
            <a:r>
              <a:rPr spc="45" dirty="0"/>
              <a:t>a</a:t>
            </a:r>
            <a:r>
              <a:rPr spc="-245" dirty="0"/>
              <a:t>r</a:t>
            </a:r>
            <a:r>
              <a:rPr spc="20" dirty="0"/>
              <a:t>i</a:t>
            </a:r>
            <a:r>
              <a:rPr spc="215" dirty="0"/>
              <a:t>s</a:t>
            </a:r>
            <a:r>
              <a:rPr spc="550" dirty="0"/>
              <a:t>o</a:t>
            </a:r>
            <a:r>
              <a:rPr spc="250" dirty="0"/>
              <a:t>n</a:t>
            </a:r>
            <a:r>
              <a:rPr spc="285" dirty="0"/>
              <a:t>s</a:t>
            </a:r>
            <a:r>
              <a:rPr spc="-710" dirty="0"/>
              <a:t> </a:t>
            </a:r>
            <a:r>
              <a:rPr spc="480" dirty="0"/>
              <a:t>o</a:t>
            </a:r>
            <a:r>
              <a:rPr spc="250" dirty="0"/>
              <a:t>f</a:t>
            </a:r>
            <a:r>
              <a:rPr spc="-710" dirty="0"/>
              <a:t> </a:t>
            </a:r>
            <a:r>
              <a:rPr spc="60" dirty="0"/>
              <a:t>E</a:t>
            </a:r>
            <a:r>
              <a:rPr spc="210" dirty="0"/>
              <a:t>q</a:t>
            </a:r>
            <a:r>
              <a:rPr spc="114" dirty="0"/>
              <a:t>u</a:t>
            </a:r>
            <a:r>
              <a:rPr spc="45" dirty="0"/>
              <a:t>a</a:t>
            </a:r>
            <a:r>
              <a:rPr spc="-60" dirty="0"/>
              <a:t>l</a:t>
            </a:r>
            <a:r>
              <a:rPr spc="-50" dirty="0"/>
              <a:t>i</a:t>
            </a:r>
            <a:r>
              <a:rPr spc="240" dirty="0"/>
              <a:t>t</a:t>
            </a:r>
            <a:r>
              <a:rPr spc="-13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670" y="2384425"/>
            <a:ext cx="9009380" cy="33064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70" dirty="0">
                <a:latin typeface="Georgia"/>
                <a:cs typeface="Georgia"/>
              </a:rPr>
              <a:t>To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make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comparisons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Spanish,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we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use</a:t>
            </a:r>
            <a:endParaRPr sz="3600" dirty="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45" dirty="0">
                <a:latin typeface="Georgia"/>
                <a:cs typeface="Georgia"/>
              </a:rPr>
              <a:t>With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nouns: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i="1" spc="70" dirty="0">
                <a:latin typeface="Georgia"/>
                <a:cs typeface="Georgia"/>
              </a:rPr>
              <a:t>tanto,</a:t>
            </a:r>
            <a:r>
              <a:rPr sz="3600" i="1" spc="-15" dirty="0">
                <a:latin typeface="Georgia"/>
                <a:cs typeface="Georgia"/>
              </a:rPr>
              <a:t> </a:t>
            </a:r>
            <a:r>
              <a:rPr sz="3600" i="1" spc="15" dirty="0">
                <a:latin typeface="Georgia"/>
                <a:cs typeface="Georgia"/>
              </a:rPr>
              <a:t>-a,</a:t>
            </a:r>
            <a:r>
              <a:rPr sz="3600" i="1" spc="-15" dirty="0">
                <a:latin typeface="Georgia"/>
                <a:cs typeface="Georgia"/>
              </a:rPr>
              <a:t> </a:t>
            </a:r>
            <a:r>
              <a:rPr sz="3600" i="1" spc="60" dirty="0">
                <a:latin typeface="Georgia"/>
                <a:cs typeface="Georgia"/>
              </a:rPr>
              <a:t>-os,</a:t>
            </a:r>
            <a:r>
              <a:rPr sz="3600" i="1" spc="-15" dirty="0">
                <a:latin typeface="Georgia"/>
                <a:cs typeface="Georgia"/>
              </a:rPr>
              <a:t> </a:t>
            </a:r>
            <a:r>
              <a:rPr sz="3600" i="1" spc="-20" dirty="0">
                <a:latin typeface="Georgia"/>
                <a:cs typeface="Georgia"/>
              </a:rPr>
              <a:t>-as…</a:t>
            </a:r>
            <a:r>
              <a:rPr sz="3600" i="1" spc="-15" dirty="0">
                <a:latin typeface="Georgia"/>
                <a:cs typeface="Georgia"/>
              </a:rPr>
              <a:t> </a:t>
            </a:r>
            <a:r>
              <a:rPr sz="3600" i="1" spc="185" dirty="0">
                <a:latin typeface="Georgia"/>
                <a:cs typeface="Georgia"/>
              </a:rPr>
              <a:t>como</a:t>
            </a:r>
            <a:endParaRPr sz="3600" i="1" dirty="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45" dirty="0">
                <a:latin typeface="Georgia"/>
                <a:cs typeface="Georgia"/>
              </a:rPr>
              <a:t>With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adjectives: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i="1" spc="5" dirty="0">
                <a:latin typeface="Georgia"/>
                <a:cs typeface="Georgia"/>
              </a:rPr>
              <a:t>tan…</a:t>
            </a:r>
            <a:r>
              <a:rPr sz="3600" i="1" spc="-15" dirty="0">
                <a:latin typeface="Georgia"/>
                <a:cs typeface="Georgia"/>
              </a:rPr>
              <a:t> </a:t>
            </a:r>
            <a:r>
              <a:rPr sz="3600" i="1" spc="185" dirty="0">
                <a:latin typeface="Georgia"/>
                <a:cs typeface="Georgia"/>
              </a:rPr>
              <a:t>como</a:t>
            </a:r>
            <a:endParaRPr sz="3600" i="1" dirty="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5" dirty="0">
                <a:latin typeface="Georgia"/>
                <a:cs typeface="Georgia"/>
              </a:rPr>
              <a:t>Examples:</a:t>
            </a:r>
            <a:endParaRPr sz="36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81778"/>
              </p:ext>
            </p:extLst>
          </p:nvPr>
        </p:nvGraphicFramePr>
        <p:xfrm>
          <a:off x="4239262" y="5409892"/>
          <a:ext cx="14822168" cy="504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1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9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55" dirty="0" err="1">
                          <a:latin typeface="Arial"/>
                          <a:cs typeface="Arial"/>
                        </a:rPr>
                        <a:t>En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2600" dirty="0">
                          <a:latin typeface="Arial"/>
                          <a:cs typeface="Arial"/>
                        </a:rPr>
                        <a:t>Perú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2600" spc="5" dirty="0">
                          <a:latin typeface="Arial"/>
                          <a:cs typeface="Arial"/>
                        </a:rPr>
                        <a:t>hay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tant</a:t>
                      </a:r>
                      <a:r>
                        <a:rPr sz="2600" b="1" u="sng" spc="40" dirty="0">
                          <a:latin typeface="Arial"/>
                          <a:cs typeface="Arial"/>
                        </a:rPr>
                        <a:t>os</a:t>
                      </a:r>
                      <a:r>
                        <a:rPr sz="2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0" dirty="0">
                          <a:latin typeface="Arial"/>
                          <a:cs typeface="Arial"/>
                        </a:rPr>
                        <a:t>idiomas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como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9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5" dirty="0">
                          <a:latin typeface="Arial"/>
                          <a:cs typeface="Arial"/>
                        </a:rPr>
                        <a:t>México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0840" marR="81915" indent="-2821940">
                        <a:lnSpc>
                          <a:spcPct val="111000"/>
                        </a:lnSpc>
                        <a:spcBef>
                          <a:spcPts val="3085"/>
                        </a:spcBef>
                      </a:pPr>
                      <a:r>
                        <a:rPr lang="es-ES" sz="2600" spc="130" dirty="0">
                          <a:latin typeface="Arial"/>
                          <a:cs typeface="Arial"/>
                        </a:rPr>
                        <a:t>In </a:t>
                      </a:r>
                      <a:r>
                        <a:rPr lang="es-ES" sz="2600" spc="130" dirty="0" err="1">
                          <a:latin typeface="Arial"/>
                          <a:cs typeface="Arial"/>
                        </a:rPr>
                        <a:t>Peru</a:t>
                      </a:r>
                      <a:r>
                        <a:rPr lang="es-ES" sz="26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2600" spc="130" dirty="0" err="1">
                          <a:latin typeface="Arial"/>
                          <a:cs typeface="Arial"/>
                        </a:rPr>
                        <a:t>there</a:t>
                      </a:r>
                      <a:r>
                        <a:rPr lang="es-ES" sz="2600" spc="130" dirty="0">
                          <a:latin typeface="Arial"/>
                          <a:cs typeface="Arial"/>
                        </a:rPr>
                        <a:t> are </a:t>
                      </a:r>
                      <a:r>
                        <a:rPr lang="es-ES" sz="2600" b="1" spc="130" dirty="0">
                          <a:latin typeface="Arial"/>
                          <a:cs typeface="Arial"/>
                        </a:rPr>
                        <a:t>as </a:t>
                      </a:r>
                      <a:r>
                        <a:rPr lang="es-ES" sz="2600" b="1" spc="130" dirty="0" err="1">
                          <a:latin typeface="Arial"/>
                          <a:cs typeface="Arial"/>
                        </a:rPr>
                        <a:t>many</a:t>
                      </a:r>
                      <a:r>
                        <a:rPr lang="es-ES" sz="2600" b="1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2600" b="1" spc="130" dirty="0" err="1">
                          <a:latin typeface="Arial"/>
                          <a:cs typeface="Arial"/>
                        </a:rPr>
                        <a:t>languages</a:t>
                      </a:r>
                      <a:r>
                        <a:rPr lang="es-ES" sz="2600" b="1" spc="130" dirty="0">
                          <a:latin typeface="Arial"/>
                          <a:cs typeface="Arial"/>
                        </a:rPr>
                        <a:t> as </a:t>
                      </a:r>
                      <a:r>
                        <a:rPr lang="es-ES" sz="2600" spc="130" dirty="0">
                          <a:latin typeface="Arial"/>
                          <a:cs typeface="Arial"/>
                        </a:rPr>
                        <a:t>in </a:t>
                      </a:r>
                      <a:r>
                        <a:rPr lang="es-ES" sz="2600" spc="130" dirty="0" err="1">
                          <a:latin typeface="Arial"/>
                          <a:cs typeface="Arial"/>
                        </a:rPr>
                        <a:t>Mexico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91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9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5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España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5" dirty="0">
                          <a:latin typeface="Arial"/>
                          <a:cs typeface="Arial"/>
                        </a:rPr>
                        <a:t>hay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tant</a:t>
                      </a:r>
                      <a:r>
                        <a:rPr sz="2600" b="1" u="sng" spc="4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5" dirty="0">
                          <a:latin typeface="Arial"/>
                          <a:cs typeface="Arial"/>
                        </a:rPr>
                        <a:t>montañas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como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55" dirty="0">
                          <a:latin typeface="Arial"/>
                          <a:cs typeface="Arial"/>
                        </a:rPr>
                        <a:t>llanuras.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5955" marR="541655" indent="-2647315">
                        <a:lnSpc>
                          <a:spcPct val="111000"/>
                        </a:lnSpc>
                        <a:spcBef>
                          <a:spcPts val="3085"/>
                        </a:spcBef>
                      </a:pPr>
                      <a:r>
                        <a:rPr sz="2600" spc="7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5" dirty="0">
                          <a:latin typeface="Arial"/>
                          <a:cs typeface="Arial"/>
                        </a:rPr>
                        <a:t>Spain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5" dirty="0">
                          <a:latin typeface="Arial"/>
                          <a:cs typeface="Arial"/>
                        </a:rPr>
                        <a:t>there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0" dirty="0">
                          <a:latin typeface="Arial"/>
                          <a:cs typeface="Arial"/>
                        </a:rPr>
                        <a:t>many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10" dirty="0">
                          <a:latin typeface="Arial"/>
                          <a:cs typeface="Arial"/>
                        </a:rPr>
                        <a:t>mountains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2600" b="1" spc="-7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70" dirty="0">
                          <a:latin typeface="Arial"/>
                          <a:cs typeface="Arial"/>
                        </a:rPr>
                        <a:t>plains.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91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1480">
                <a:tc>
                  <a:txBody>
                    <a:bodyPr/>
                    <a:lstStyle/>
                    <a:p>
                      <a:pPr marL="78105" marR="70485" algn="ctr">
                        <a:lnSpc>
                          <a:spcPct val="111000"/>
                        </a:lnSpc>
                        <a:spcBef>
                          <a:spcPts val="1355"/>
                        </a:spcBef>
                      </a:pPr>
                      <a:r>
                        <a:rPr lang="es-ES" sz="2600" dirty="0">
                          <a:latin typeface="Arial"/>
                          <a:cs typeface="Arial"/>
                        </a:rPr>
                        <a:t>En Canadá el invierno es </a:t>
                      </a:r>
                      <a:r>
                        <a:rPr lang="es-ES" sz="2600" b="1" dirty="0">
                          <a:latin typeface="Arial"/>
                          <a:cs typeface="Arial"/>
                        </a:rPr>
                        <a:t>tan frío como </a:t>
                      </a:r>
                      <a:r>
                        <a:rPr lang="es-ES" sz="2600" dirty="0">
                          <a:latin typeface="Arial"/>
                          <a:cs typeface="Arial"/>
                        </a:rPr>
                        <a:t>en el norte de Estados Unidos.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 marR="109855" algn="ctr">
                        <a:lnSpc>
                          <a:spcPct val="111000"/>
                        </a:lnSpc>
                        <a:spcBef>
                          <a:spcPts val="1355"/>
                        </a:spcBef>
                      </a:pPr>
                      <a:r>
                        <a:rPr lang="es-ES" sz="2600" spc="70" dirty="0">
                          <a:latin typeface="Arial"/>
                          <a:cs typeface="Arial"/>
                        </a:rPr>
                        <a:t>In </a:t>
                      </a:r>
                      <a:r>
                        <a:rPr lang="es-ES" sz="2600" spc="70" dirty="0" err="1">
                          <a:latin typeface="Arial"/>
                          <a:cs typeface="Arial"/>
                        </a:rPr>
                        <a:t>Canada</a:t>
                      </a:r>
                      <a:r>
                        <a:rPr lang="es-ES" sz="26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2600" spc="70" dirty="0" err="1">
                          <a:latin typeface="Arial"/>
                          <a:cs typeface="Arial"/>
                        </a:rPr>
                        <a:t>the</a:t>
                      </a:r>
                      <a:r>
                        <a:rPr lang="es-ES" sz="26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2600" spc="70" dirty="0" err="1">
                          <a:latin typeface="Arial"/>
                          <a:cs typeface="Arial"/>
                        </a:rPr>
                        <a:t>winter</a:t>
                      </a:r>
                      <a:r>
                        <a:rPr lang="es-ES" sz="26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2600" spc="70" dirty="0" err="1">
                          <a:latin typeface="Arial"/>
                          <a:cs typeface="Arial"/>
                        </a:rPr>
                        <a:t>is</a:t>
                      </a:r>
                      <a:r>
                        <a:rPr lang="es-ES" sz="26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2600" b="1" spc="70" dirty="0">
                          <a:latin typeface="Arial"/>
                          <a:cs typeface="Arial"/>
                        </a:rPr>
                        <a:t>as </a:t>
                      </a:r>
                      <a:r>
                        <a:rPr lang="es-ES" sz="2600" b="1" spc="70" dirty="0" err="1">
                          <a:latin typeface="Arial"/>
                          <a:cs typeface="Arial"/>
                        </a:rPr>
                        <a:t>cold</a:t>
                      </a:r>
                      <a:r>
                        <a:rPr lang="es-ES" sz="2600" b="1" spc="70" dirty="0">
                          <a:latin typeface="Arial"/>
                          <a:cs typeface="Arial"/>
                        </a:rPr>
                        <a:t> as </a:t>
                      </a:r>
                      <a:r>
                        <a:rPr lang="es-ES" sz="2600" spc="70" dirty="0">
                          <a:latin typeface="Arial"/>
                          <a:cs typeface="Arial"/>
                        </a:rPr>
                        <a:t>in </a:t>
                      </a:r>
                      <a:r>
                        <a:rPr lang="es-ES" sz="2600" spc="70" dirty="0" err="1">
                          <a:latin typeface="Arial"/>
                          <a:cs typeface="Arial"/>
                        </a:rPr>
                        <a:t>the</a:t>
                      </a:r>
                      <a:r>
                        <a:rPr lang="es-ES" sz="26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2600" spc="70" dirty="0" err="1">
                          <a:latin typeface="Arial"/>
                          <a:cs typeface="Arial"/>
                        </a:rPr>
                        <a:t>north</a:t>
                      </a:r>
                      <a:r>
                        <a:rPr lang="es-ES" sz="2600" spc="70" dirty="0">
                          <a:latin typeface="Arial"/>
                          <a:cs typeface="Arial"/>
                        </a:rPr>
                        <a:t> of </a:t>
                      </a:r>
                      <a:r>
                        <a:rPr lang="es-ES" sz="2600" spc="70" dirty="0" err="1">
                          <a:latin typeface="Arial"/>
                          <a:cs typeface="Arial"/>
                        </a:rPr>
                        <a:t>the</a:t>
                      </a:r>
                      <a:r>
                        <a:rPr lang="es-ES" sz="26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2600" spc="70" dirty="0" err="1">
                          <a:latin typeface="Arial"/>
                          <a:cs typeface="Arial"/>
                        </a:rPr>
                        <a:t>United</a:t>
                      </a:r>
                      <a:r>
                        <a:rPr lang="es-ES" sz="26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2600" spc="70" dirty="0" err="1">
                          <a:latin typeface="Arial"/>
                          <a:cs typeface="Arial"/>
                        </a:rPr>
                        <a:t>States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674" y="845493"/>
            <a:ext cx="967676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65" dirty="0"/>
              <a:t>C</a:t>
            </a:r>
            <a:r>
              <a:rPr spc="550" dirty="0"/>
              <a:t>o</a:t>
            </a:r>
            <a:r>
              <a:rPr spc="295" dirty="0"/>
              <a:t>m</a:t>
            </a:r>
            <a:r>
              <a:rPr spc="240" dirty="0"/>
              <a:t>p</a:t>
            </a:r>
            <a:r>
              <a:rPr spc="45" dirty="0"/>
              <a:t>a</a:t>
            </a:r>
            <a:r>
              <a:rPr spc="-245" dirty="0"/>
              <a:t>r</a:t>
            </a:r>
            <a:r>
              <a:rPr spc="20" dirty="0"/>
              <a:t>i</a:t>
            </a:r>
            <a:r>
              <a:rPr spc="215" dirty="0"/>
              <a:t>s</a:t>
            </a:r>
            <a:r>
              <a:rPr spc="550" dirty="0"/>
              <a:t>o</a:t>
            </a:r>
            <a:r>
              <a:rPr spc="250" dirty="0"/>
              <a:t>n</a:t>
            </a:r>
            <a:r>
              <a:rPr spc="285" dirty="0"/>
              <a:t>s</a:t>
            </a:r>
            <a:r>
              <a:rPr spc="-710" dirty="0"/>
              <a:t> </a:t>
            </a:r>
            <a:r>
              <a:rPr spc="480" dirty="0"/>
              <a:t>o</a:t>
            </a:r>
            <a:r>
              <a:rPr spc="250" dirty="0"/>
              <a:t>f</a:t>
            </a:r>
            <a:r>
              <a:rPr spc="-710" dirty="0"/>
              <a:t> </a:t>
            </a:r>
            <a:r>
              <a:rPr spc="60" dirty="0"/>
              <a:t>E</a:t>
            </a:r>
            <a:r>
              <a:rPr spc="210" dirty="0"/>
              <a:t>q</a:t>
            </a:r>
            <a:r>
              <a:rPr spc="114" dirty="0"/>
              <a:t>u</a:t>
            </a:r>
            <a:r>
              <a:rPr spc="45" dirty="0"/>
              <a:t>a</a:t>
            </a:r>
            <a:r>
              <a:rPr spc="-60" dirty="0"/>
              <a:t>l</a:t>
            </a:r>
            <a:r>
              <a:rPr spc="-50" dirty="0"/>
              <a:t>i</a:t>
            </a:r>
            <a:r>
              <a:rPr spc="240" dirty="0"/>
              <a:t>t</a:t>
            </a:r>
            <a:r>
              <a:rPr spc="-13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7" y="3365179"/>
            <a:ext cx="13856051" cy="240578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70" dirty="0">
                <a:latin typeface="Georgia"/>
                <a:cs typeface="Georgia"/>
              </a:rPr>
              <a:t>To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make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comparisons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Spanish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with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verbs,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lang="es-ES" sz="3600" spc="-5" dirty="0" err="1">
                <a:latin typeface="Georgia"/>
                <a:cs typeface="Georgia"/>
              </a:rPr>
              <a:t>we</a:t>
            </a:r>
            <a:r>
              <a:rPr lang="es-ES" sz="3600" spc="-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use:</a:t>
            </a: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i="1" spc="110" dirty="0">
                <a:latin typeface="Georgia"/>
                <a:cs typeface="Georgia"/>
              </a:rPr>
              <a:t>tanto</a:t>
            </a:r>
            <a:r>
              <a:rPr sz="3600" i="1" spc="-45" dirty="0">
                <a:latin typeface="Georgia"/>
                <a:cs typeface="Georgia"/>
              </a:rPr>
              <a:t> </a:t>
            </a:r>
            <a:r>
              <a:rPr sz="3600" i="1" spc="185" dirty="0">
                <a:latin typeface="Georgia"/>
                <a:cs typeface="Georgia"/>
              </a:rPr>
              <a:t>como</a:t>
            </a:r>
            <a:endParaRPr sz="3600" i="1" dirty="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5" dirty="0">
                <a:latin typeface="Georgia"/>
                <a:cs typeface="Georgia"/>
              </a:rPr>
              <a:t>Example: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1B6F0-0758-F74E-97DE-117B6EBE2EAA}"/>
              </a:ext>
            </a:extLst>
          </p:cNvPr>
          <p:cNvSpPr txBox="1"/>
          <p:nvPr/>
        </p:nvSpPr>
        <p:spPr>
          <a:xfrm>
            <a:off x="1886249" y="6812726"/>
            <a:ext cx="72583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65" dirty="0" err="1">
                <a:latin typeface="Arial"/>
                <a:cs typeface="Arial"/>
              </a:rPr>
              <a:t>Estudiamos</a:t>
            </a:r>
            <a:r>
              <a:rPr lang="en-US" sz="3600" spc="-30" dirty="0">
                <a:latin typeface="Arial"/>
                <a:cs typeface="Arial"/>
              </a:rPr>
              <a:t> </a:t>
            </a:r>
            <a:r>
              <a:rPr lang="en-US" sz="3600" b="1" spc="75" dirty="0">
                <a:latin typeface="Arial"/>
                <a:cs typeface="Arial"/>
              </a:rPr>
              <a:t>tanto</a:t>
            </a:r>
            <a:r>
              <a:rPr lang="en-US" sz="3600" b="1" spc="-145" dirty="0">
                <a:latin typeface="Arial"/>
                <a:cs typeface="Arial"/>
              </a:rPr>
              <a:t> </a:t>
            </a:r>
            <a:r>
              <a:rPr lang="en-US" sz="3600" b="1" spc="65" dirty="0" err="1">
                <a:latin typeface="Arial"/>
                <a:cs typeface="Arial"/>
              </a:rPr>
              <a:t>como</a:t>
            </a:r>
            <a:r>
              <a:rPr lang="en-US" sz="3600" b="1" spc="-30" dirty="0">
                <a:latin typeface="Arial"/>
                <a:cs typeface="Arial"/>
              </a:rPr>
              <a:t> </a:t>
            </a:r>
            <a:r>
              <a:rPr lang="en-US" sz="3600" spc="35" dirty="0" err="1">
                <a:latin typeface="Arial"/>
                <a:cs typeface="Arial"/>
              </a:rPr>
              <a:t>ustedes</a:t>
            </a:r>
            <a:r>
              <a:rPr lang="en-US" sz="3600" spc="35" dirty="0">
                <a:latin typeface="Arial"/>
                <a:cs typeface="Arial"/>
              </a:rPr>
              <a:t>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6453A-3BFC-DF4E-A535-6081D341CD74}"/>
              </a:ext>
            </a:extLst>
          </p:cNvPr>
          <p:cNvSpPr txBox="1"/>
          <p:nvPr/>
        </p:nvSpPr>
        <p:spPr>
          <a:xfrm>
            <a:off x="10814050" y="6812726"/>
            <a:ext cx="7000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35" dirty="0">
                <a:latin typeface="Arial"/>
                <a:cs typeface="Arial"/>
              </a:rPr>
              <a:t>We</a:t>
            </a:r>
            <a:r>
              <a:rPr lang="en-US" sz="3600" spc="-30" dirty="0">
                <a:latin typeface="Arial"/>
                <a:cs typeface="Arial"/>
              </a:rPr>
              <a:t> </a:t>
            </a:r>
            <a:r>
              <a:rPr lang="en-US" sz="3600" spc="120" dirty="0">
                <a:latin typeface="Arial"/>
                <a:cs typeface="Arial"/>
              </a:rPr>
              <a:t>study</a:t>
            </a:r>
            <a:r>
              <a:rPr lang="en-US" sz="3600" spc="-30" dirty="0">
                <a:latin typeface="Arial"/>
                <a:cs typeface="Arial"/>
              </a:rPr>
              <a:t> as</a:t>
            </a:r>
            <a:r>
              <a:rPr lang="en-US" sz="3600" spc="-25" dirty="0">
                <a:latin typeface="Arial"/>
                <a:cs typeface="Arial"/>
              </a:rPr>
              <a:t> </a:t>
            </a:r>
            <a:r>
              <a:rPr lang="en-US" sz="3600" spc="170" dirty="0">
                <a:latin typeface="Arial"/>
                <a:cs typeface="Arial"/>
              </a:rPr>
              <a:t>much</a:t>
            </a:r>
            <a:r>
              <a:rPr lang="en-US" sz="3600" spc="-30" dirty="0">
                <a:latin typeface="Arial"/>
                <a:cs typeface="Arial"/>
              </a:rPr>
              <a:t> as</a:t>
            </a:r>
            <a:r>
              <a:rPr lang="en-US" sz="3600" spc="-25" dirty="0">
                <a:latin typeface="Arial"/>
                <a:cs typeface="Arial"/>
              </a:rPr>
              <a:t> </a:t>
            </a:r>
            <a:r>
              <a:rPr lang="en-US" sz="3600" spc="105" dirty="0">
                <a:latin typeface="Arial"/>
                <a:cs typeface="Arial"/>
              </a:rPr>
              <a:t>you</a:t>
            </a:r>
            <a:r>
              <a:rPr lang="en-US" sz="3600" spc="-30" dirty="0">
                <a:latin typeface="Arial"/>
                <a:cs typeface="Arial"/>
              </a:rPr>
              <a:t> all </a:t>
            </a:r>
            <a:r>
              <a:rPr lang="en-US" sz="3600" spc="100" dirty="0">
                <a:latin typeface="Arial"/>
                <a:cs typeface="Arial"/>
              </a:rPr>
              <a:t>do.</a:t>
            </a:r>
            <a:endParaRPr lang="en-US" sz="3600" dirty="0">
              <a:latin typeface="Arial"/>
              <a:cs typeface="Arial"/>
            </a:endParaRP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7829" y="587869"/>
            <a:ext cx="14228444" cy="2026920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105" dirty="0"/>
              <a:t>Superlatives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30" dirty="0">
                <a:latin typeface="Arial"/>
                <a:cs typeface="Arial"/>
              </a:rPr>
              <a:t>See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60" dirty="0">
                <a:latin typeface="Arial"/>
                <a:cs typeface="Arial"/>
              </a:rPr>
              <a:t>if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you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55" dirty="0">
                <a:latin typeface="Arial"/>
                <a:cs typeface="Arial"/>
              </a:rPr>
              <a:t>c</a:t>
            </a:r>
            <a:r>
              <a:rPr sz="3600" spc="55" dirty="0">
                <a:latin typeface="Tahoma"/>
                <a:cs typeface="Tahoma"/>
              </a:rPr>
              <a:t>a</a:t>
            </a:r>
            <a:r>
              <a:rPr sz="3600" spc="55" dirty="0">
                <a:latin typeface="Arial"/>
                <a:cs typeface="Arial"/>
              </a:rPr>
              <a:t>n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-10" dirty="0">
                <a:latin typeface="Tahoma"/>
                <a:cs typeface="Tahoma"/>
              </a:rPr>
              <a:t>f</a:t>
            </a:r>
            <a:r>
              <a:rPr sz="3600" spc="-10" dirty="0">
                <a:latin typeface="Arial"/>
                <a:cs typeface="Arial"/>
              </a:rPr>
              <a:t>ind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80" dirty="0">
                <a:latin typeface="Arial"/>
                <a:cs typeface="Arial"/>
              </a:rPr>
              <a:t>the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80" dirty="0">
                <a:latin typeface="Arial"/>
                <a:cs typeface="Arial"/>
              </a:rPr>
              <a:t>p</a:t>
            </a:r>
            <a:r>
              <a:rPr sz="3600" spc="80" dirty="0">
                <a:latin typeface="Tahoma"/>
                <a:cs typeface="Tahoma"/>
              </a:rPr>
              <a:t>a</a:t>
            </a:r>
            <a:r>
              <a:rPr sz="3600" spc="80" dirty="0">
                <a:latin typeface="Arial"/>
                <a:cs typeface="Arial"/>
              </a:rPr>
              <a:t>ttern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90" dirty="0">
                <a:latin typeface="Arial"/>
                <a:cs typeface="Arial"/>
              </a:rPr>
              <a:t>th</a:t>
            </a:r>
            <a:r>
              <a:rPr sz="3600" spc="90" dirty="0">
                <a:latin typeface="Tahoma"/>
                <a:cs typeface="Tahoma"/>
              </a:rPr>
              <a:t>a</a:t>
            </a:r>
            <a:r>
              <a:rPr sz="3600" spc="90" dirty="0">
                <a:latin typeface="Arial"/>
                <a:cs typeface="Arial"/>
              </a:rPr>
              <a:t>t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indic</a:t>
            </a:r>
            <a:r>
              <a:rPr sz="3600" spc="20" dirty="0">
                <a:latin typeface="Tahoma"/>
                <a:cs typeface="Tahoma"/>
              </a:rPr>
              <a:t>a</a:t>
            </a:r>
            <a:r>
              <a:rPr sz="3600" spc="20" dirty="0">
                <a:latin typeface="Arial"/>
                <a:cs typeface="Arial"/>
              </a:rPr>
              <a:t>tes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superl</a:t>
            </a:r>
            <a:r>
              <a:rPr sz="3600" spc="15" dirty="0">
                <a:latin typeface="Tahoma"/>
                <a:cs typeface="Tahoma"/>
              </a:rPr>
              <a:t>a</a:t>
            </a:r>
            <a:r>
              <a:rPr sz="3600" spc="15" dirty="0">
                <a:latin typeface="Arial"/>
                <a:cs typeface="Arial"/>
              </a:rPr>
              <a:t>tive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qu</a:t>
            </a:r>
            <a:r>
              <a:rPr sz="3600" spc="10" dirty="0">
                <a:latin typeface="Tahoma"/>
                <a:cs typeface="Tahoma"/>
              </a:rPr>
              <a:t>a</a:t>
            </a:r>
            <a:r>
              <a:rPr sz="3600" spc="10" dirty="0">
                <a:latin typeface="Arial"/>
                <a:cs typeface="Arial"/>
              </a:rPr>
              <a:t>lities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72844"/>
              </p:ext>
            </p:extLst>
          </p:nvPr>
        </p:nvGraphicFramePr>
        <p:xfrm>
          <a:off x="1146561" y="3303564"/>
          <a:ext cx="17802860" cy="697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6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900" dirty="0">
                        <a:latin typeface="Times New Roman"/>
                        <a:cs typeface="Times New Roman"/>
                      </a:endParaRPr>
                    </a:p>
                    <a:p>
                      <a:pPr marL="1668780" marR="395605" indent="-1265555">
                        <a:lnSpc>
                          <a:spcPct val="111000"/>
                        </a:lnSpc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70" dirty="0">
                          <a:latin typeface="Arial"/>
                          <a:cs typeface="Arial"/>
                        </a:rPr>
                        <a:t>península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5" dirty="0">
                          <a:latin typeface="Arial"/>
                          <a:cs typeface="Arial"/>
                        </a:rPr>
                        <a:t>Ibérica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0" dirty="0">
                          <a:latin typeface="Arial"/>
                          <a:cs typeface="Arial"/>
                        </a:rPr>
                        <a:t>más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30" dirty="0">
                          <a:latin typeface="Arial"/>
                          <a:cs typeface="Arial"/>
                        </a:rPr>
                        <a:t>occidental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las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0" dirty="0">
                          <a:latin typeface="Arial"/>
                          <a:cs typeface="Arial"/>
                        </a:rPr>
                        <a:t>tres </a:t>
                      </a:r>
                      <a:r>
                        <a:rPr sz="2600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0" dirty="0">
                          <a:latin typeface="Arial"/>
                          <a:cs typeface="Arial"/>
                        </a:rPr>
                        <a:t>penínsulas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5" dirty="0">
                          <a:latin typeface="Arial"/>
                          <a:cs typeface="Arial"/>
                        </a:rPr>
                        <a:t>meridionales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Europa.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900" dirty="0">
                        <a:latin typeface="Times New Roman"/>
                        <a:cs typeface="Times New Roman"/>
                      </a:endParaRPr>
                    </a:p>
                    <a:p>
                      <a:pPr marL="2035175" marR="242570" indent="-1784985">
                        <a:lnSpc>
                          <a:spcPct val="111000"/>
                        </a:lnSpc>
                      </a:pPr>
                      <a:r>
                        <a:rPr sz="2600" spc="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Iberian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Peninsula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40" dirty="0">
                          <a:latin typeface="Arial"/>
                          <a:cs typeface="Arial"/>
                        </a:rPr>
                        <a:t>most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600" b="1" spc="105" dirty="0">
                          <a:latin typeface="Arial"/>
                          <a:cs typeface="Arial"/>
                        </a:rPr>
                        <a:t>western </a:t>
                      </a:r>
                      <a:r>
                        <a:rPr sz="2600" spc="16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5" dirty="0">
                          <a:latin typeface="Arial"/>
                          <a:cs typeface="Arial"/>
                        </a:rPr>
                        <a:t>three </a:t>
                      </a:r>
                      <a:r>
                        <a:rPr sz="2600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0" dirty="0">
                          <a:latin typeface="Arial"/>
                          <a:cs typeface="Arial"/>
                        </a:rPr>
                        <a:t>southern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75" dirty="0">
                          <a:latin typeface="Arial"/>
                          <a:cs typeface="Arial"/>
                        </a:rPr>
                        <a:t>peninsulas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0" dirty="0">
                          <a:latin typeface="Arial"/>
                          <a:cs typeface="Arial"/>
                        </a:rPr>
                        <a:t>Europe.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900" dirty="0">
                        <a:latin typeface="Times New Roman"/>
                        <a:cs typeface="Times New Roman"/>
                      </a:endParaRPr>
                    </a:p>
                    <a:p>
                      <a:pPr marL="3851275" marR="136525" indent="-3707765">
                        <a:lnSpc>
                          <a:spcPct val="111000"/>
                        </a:lnSpc>
                      </a:pPr>
                      <a:r>
                        <a:rPr sz="2600" spc="-15" dirty="0">
                          <a:latin typeface="Arial"/>
                          <a:cs typeface="Arial"/>
                        </a:rPr>
                        <a:t>Rusia,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0" dirty="0">
                          <a:latin typeface="Arial"/>
                          <a:cs typeface="Arial"/>
                        </a:rPr>
                        <a:t>Francia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España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0" dirty="0">
                          <a:latin typeface="Arial"/>
                          <a:cs typeface="Arial"/>
                        </a:rPr>
                        <a:t>son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70" dirty="0">
                          <a:latin typeface="Arial"/>
                          <a:cs typeface="Arial"/>
                        </a:rPr>
                        <a:t>los</a:t>
                      </a:r>
                      <a:r>
                        <a:rPr sz="2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países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0" dirty="0">
                          <a:latin typeface="Arial"/>
                          <a:cs typeface="Arial"/>
                        </a:rPr>
                        <a:t>más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70" dirty="0">
                          <a:latin typeface="Arial"/>
                          <a:cs typeface="Arial"/>
                        </a:rPr>
                        <a:t>extensos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2600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Europa.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900" dirty="0">
                        <a:latin typeface="Times New Roman"/>
                        <a:cs typeface="Times New Roman"/>
                      </a:endParaRPr>
                    </a:p>
                    <a:p>
                      <a:pPr marL="3847465" marR="309245" indent="-3531235">
                        <a:lnSpc>
                          <a:spcPct val="111000"/>
                        </a:lnSpc>
                      </a:pPr>
                      <a:r>
                        <a:rPr sz="2600" spc="-15" dirty="0">
                          <a:latin typeface="Arial"/>
                          <a:cs typeface="Arial"/>
                        </a:rPr>
                        <a:t>Russia,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0" dirty="0">
                          <a:latin typeface="Arial"/>
                          <a:cs typeface="Arial"/>
                        </a:rPr>
                        <a:t>France,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5" dirty="0">
                          <a:latin typeface="Arial"/>
                          <a:cs typeface="Arial"/>
                        </a:rPr>
                        <a:t>Spain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85" dirty="0">
                          <a:latin typeface="Arial"/>
                          <a:cs typeface="Arial"/>
                        </a:rPr>
                        <a:t>largest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14" dirty="0">
                          <a:latin typeface="Arial"/>
                          <a:cs typeface="Arial"/>
                        </a:rPr>
                        <a:t>countries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600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0" dirty="0">
                          <a:latin typeface="Arial"/>
                          <a:cs typeface="Arial"/>
                        </a:rPr>
                        <a:t>Europe.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6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900" dirty="0">
                        <a:latin typeface="Times New Roman"/>
                        <a:cs typeface="Times New Roman"/>
                      </a:endParaRPr>
                    </a:p>
                    <a:p>
                      <a:pPr marL="2945765" marR="163830" indent="-2774315">
                        <a:lnSpc>
                          <a:spcPct val="111000"/>
                        </a:lnSpc>
                      </a:pPr>
                      <a:r>
                        <a:rPr lang="es-ES" sz="2600" b="1" spc="3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90" dirty="0">
                          <a:latin typeface="Arial"/>
                          <a:cs typeface="Arial"/>
                        </a:rPr>
                        <a:t>cadena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0" dirty="0">
                          <a:latin typeface="Arial"/>
                          <a:cs typeface="Arial"/>
                        </a:rPr>
                        <a:t>montañosa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0" dirty="0">
                          <a:latin typeface="Arial"/>
                          <a:cs typeface="Arial"/>
                        </a:rPr>
                        <a:t>más </a:t>
                      </a:r>
                      <a:r>
                        <a:rPr sz="2600" b="1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0" dirty="0">
                          <a:latin typeface="Arial"/>
                          <a:cs typeface="Arial"/>
                        </a:rPr>
                        <a:t>elevada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" dirty="0" err="1">
                          <a:latin typeface="Arial"/>
                          <a:cs typeface="Arial"/>
                        </a:rPr>
                        <a:t>España</a:t>
                      </a:r>
                      <a:r>
                        <a:rPr lang="es-ES" sz="2600" spc="5" dirty="0">
                          <a:latin typeface="Arial"/>
                          <a:cs typeface="Arial"/>
                        </a:rPr>
                        <a:t> está en el sur</a:t>
                      </a:r>
                      <a:r>
                        <a:rPr sz="2600" spc="5" dirty="0">
                          <a:latin typeface="Arial"/>
                          <a:cs typeface="Arial"/>
                        </a:rPr>
                        <a:t>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900" dirty="0">
                        <a:latin typeface="Times New Roman"/>
                        <a:cs typeface="Times New Roman"/>
                      </a:endParaRPr>
                    </a:p>
                    <a:p>
                      <a:pPr marL="2900680" marR="721360" indent="-2171700">
                        <a:lnSpc>
                          <a:spcPct val="111000"/>
                        </a:lnSpc>
                      </a:pPr>
                      <a:r>
                        <a:rPr lang="es-ES" sz="2600" b="1" spc="7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600" b="1" spc="13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14" dirty="0">
                          <a:latin typeface="Arial"/>
                          <a:cs typeface="Arial"/>
                        </a:rPr>
                        <a:t>highest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5" dirty="0">
                          <a:latin typeface="Arial"/>
                          <a:cs typeface="Arial"/>
                        </a:rPr>
                        <a:t>chain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6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600" b="1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10" dirty="0">
                          <a:latin typeface="Arial"/>
                          <a:cs typeface="Arial"/>
                        </a:rPr>
                        <a:t>mountains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5" dirty="0">
                          <a:latin typeface="Arial"/>
                          <a:cs typeface="Arial"/>
                        </a:rPr>
                        <a:t>Spain</a:t>
                      </a:r>
                      <a:r>
                        <a:rPr lang="es-ES" sz="2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2600" spc="55" dirty="0" err="1">
                          <a:latin typeface="Arial"/>
                          <a:cs typeface="Arial"/>
                        </a:rPr>
                        <a:t>is</a:t>
                      </a:r>
                      <a:r>
                        <a:rPr lang="es-ES" sz="2600" spc="55" dirty="0">
                          <a:latin typeface="Arial"/>
                          <a:cs typeface="Arial"/>
                        </a:rPr>
                        <a:t> in </a:t>
                      </a:r>
                      <a:r>
                        <a:rPr lang="es-ES" sz="2600" spc="55" dirty="0" err="1">
                          <a:latin typeface="Arial"/>
                          <a:cs typeface="Arial"/>
                        </a:rPr>
                        <a:t>the</a:t>
                      </a:r>
                      <a:r>
                        <a:rPr lang="es-ES" sz="2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2600" spc="55" dirty="0" err="1">
                          <a:latin typeface="Arial"/>
                          <a:cs typeface="Arial"/>
                        </a:rPr>
                        <a:t>south</a:t>
                      </a:r>
                      <a:r>
                        <a:rPr sz="2600" spc="55" dirty="0">
                          <a:latin typeface="Arial"/>
                          <a:cs typeface="Arial"/>
                        </a:rPr>
                        <a:t>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5" dirty="0"/>
              <a:t>Superlatives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4250" y="2441575"/>
            <a:ext cx="17574895" cy="570515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148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70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indicate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superlative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qualities: </a:t>
            </a:r>
            <a:r>
              <a:rPr sz="3600" spc="65" dirty="0">
                <a:latin typeface="Georgia"/>
                <a:cs typeface="Georgia"/>
              </a:rPr>
              <a:t>use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b="1" i="1" spc="50" dirty="0">
                <a:latin typeface="Georgia"/>
                <a:cs typeface="Georgia"/>
              </a:rPr>
              <a:t>más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only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lang="es-ES" sz="3600" dirty="0">
                <a:latin typeface="Georgia"/>
                <a:cs typeface="Georgia"/>
              </a:rPr>
              <a:t>and </a:t>
            </a:r>
            <a:r>
              <a:rPr sz="3600" spc="95" dirty="0">
                <a:latin typeface="Georgia"/>
                <a:cs typeface="Georgia"/>
              </a:rPr>
              <a:t>change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superlative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agree </a:t>
            </a:r>
            <a:r>
              <a:rPr sz="3600" spc="-850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with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noun</a:t>
            </a:r>
            <a:endParaRPr sz="3600" dirty="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b="1" i="1" spc="150" dirty="0">
                <a:latin typeface="Georgia"/>
                <a:cs typeface="Georgia"/>
              </a:rPr>
              <a:t>La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penínsul</a:t>
            </a:r>
            <a:r>
              <a:rPr sz="3600" b="1" i="1" spc="35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45" dirty="0">
                <a:latin typeface="Georgia"/>
                <a:cs typeface="Georgia"/>
              </a:rPr>
              <a:t>más</a:t>
            </a:r>
            <a:r>
              <a:rPr sz="3600" spc="-45" dirty="0">
                <a:latin typeface="Georgia"/>
                <a:cs typeface="Georgia"/>
              </a:rPr>
              <a:t>…;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b="1" i="1" spc="40" dirty="0">
                <a:latin typeface="Georgia"/>
                <a:cs typeface="Georgia"/>
              </a:rPr>
              <a:t>las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penínsul</a:t>
            </a:r>
            <a:r>
              <a:rPr sz="3600" b="1" i="1" spc="30" dirty="0">
                <a:latin typeface="Georgia"/>
                <a:cs typeface="Georgia"/>
              </a:rPr>
              <a:t>as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b="1" i="1" spc="-45" dirty="0">
                <a:latin typeface="Georgia"/>
                <a:cs typeface="Georgia"/>
              </a:rPr>
              <a:t>más</a:t>
            </a:r>
            <a:r>
              <a:rPr sz="3600" spc="-45" dirty="0">
                <a:latin typeface="Georgia"/>
                <a:cs typeface="Georgia"/>
              </a:rPr>
              <a:t>…;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i="1" spc="5" dirty="0">
                <a:latin typeface="Georgia"/>
                <a:cs typeface="Georgia"/>
              </a:rPr>
              <a:t>el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país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b="1" i="1" spc="-45" dirty="0">
                <a:latin typeface="Georgia"/>
                <a:cs typeface="Georgia"/>
              </a:rPr>
              <a:t>más</a:t>
            </a:r>
            <a:r>
              <a:rPr sz="3600" spc="-45" dirty="0">
                <a:latin typeface="Georgia"/>
                <a:cs typeface="Georgia"/>
              </a:rPr>
              <a:t>…;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i="1" spc="85" dirty="0">
                <a:latin typeface="Georgia"/>
                <a:cs typeface="Georgia"/>
              </a:rPr>
              <a:t>los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países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i="1" spc="-5" dirty="0">
                <a:latin typeface="Georgia"/>
                <a:cs typeface="Georgia"/>
              </a:rPr>
              <a:t>más</a:t>
            </a:r>
            <a:r>
              <a:rPr sz="3600" spc="-5" dirty="0">
                <a:latin typeface="Georgia"/>
                <a:cs typeface="Georgia"/>
              </a:rPr>
              <a:t>…</a:t>
            </a:r>
            <a:endParaRPr sz="3600" dirty="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65" dirty="0">
                <a:latin typeface="Georgia"/>
                <a:cs typeface="Georgia"/>
              </a:rPr>
              <a:t>Más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could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also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60" dirty="0">
                <a:latin typeface="Georgia"/>
                <a:cs typeface="Georgia"/>
              </a:rPr>
              <a:t>be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replaced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with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menos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(least)</a:t>
            </a:r>
            <a:endParaRPr sz="3600" dirty="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55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10" dirty="0">
                <a:latin typeface="Georgia"/>
                <a:cs typeface="Georgia"/>
              </a:rPr>
              <a:t>example: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Andalucía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es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la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parte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35" dirty="0">
                <a:latin typeface="Georgia"/>
                <a:cs typeface="Georgia"/>
              </a:rPr>
              <a:t>de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España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b="1" i="1" spc="85" dirty="0">
                <a:latin typeface="Georgia"/>
                <a:cs typeface="Georgia"/>
              </a:rPr>
              <a:t>menos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semejante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al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resto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35" dirty="0">
                <a:latin typeface="Georgia"/>
                <a:cs typeface="Georgia"/>
              </a:rPr>
              <a:t>de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Europa.</a:t>
            </a:r>
            <a:endParaRPr sz="3600" dirty="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40" dirty="0">
                <a:latin typeface="Georgia"/>
                <a:cs typeface="Georgia"/>
              </a:rPr>
              <a:t>Note: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after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superlative,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b="1" i="1" spc="135" dirty="0">
                <a:latin typeface="Georgia"/>
                <a:cs typeface="Georgia"/>
              </a:rPr>
              <a:t>de</a:t>
            </a:r>
            <a:r>
              <a:rPr sz="3600" spc="-5" dirty="0">
                <a:latin typeface="Georgia"/>
                <a:cs typeface="Georgia"/>
              </a:rPr>
              <a:t> is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translated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by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b="1" i="1" spc="-40" dirty="0">
                <a:latin typeface="Georgia"/>
                <a:cs typeface="Georgia"/>
              </a:rPr>
              <a:t>in</a:t>
            </a:r>
            <a:r>
              <a:rPr sz="3600" spc="-40" dirty="0">
                <a:latin typeface="Georgia"/>
                <a:cs typeface="Georgia"/>
              </a:rPr>
              <a:t>.</a:t>
            </a:r>
            <a:endParaRPr sz="3600" dirty="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10" dirty="0">
                <a:latin typeface="Georgia"/>
                <a:cs typeface="Georgia"/>
              </a:rPr>
              <a:t>example: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Galicia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es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la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región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más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verde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lluviosa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35" dirty="0">
                <a:latin typeface="Georgia"/>
                <a:cs typeface="Georgia"/>
              </a:rPr>
              <a:t>de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España.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1747" y="845493"/>
            <a:ext cx="41211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4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5954395" cy="50539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-45" dirty="0">
                <a:latin typeface="Georgia"/>
                <a:cs typeface="Georgia"/>
              </a:rPr>
              <a:t>Verb: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“estar”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-5" dirty="0">
                <a:latin typeface="Georgia"/>
                <a:cs typeface="Georgia"/>
              </a:rPr>
              <a:t>Verb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forms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45" dirty="0">
                <a:latin typeface="Georgia"/>
                <a:cs typeface="Georgia"/>
              </a:rPr>
              <a:t>Present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Tense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45" dirty="0">
                <a:latin typeface="Georgia"/>
                <a:cs typeface="Georgia"/>
              </a:rPr>
              <a:t>Present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Tense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-30" dirty="0">
                <a:latin typeface="Georgia"/>
                <a:cs typeface="Georgia"/>
              </a:rPr>
              <a:t>-ar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Verbs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14" dirty="0">
                <a:latin typeface="Georgia"/>
                <a:cs typeface="Georgia"/>
              </a:rPr>
              <a:t>Comparisons</a:t>
            </a:r>
            <a:r>
              <a:rPr sz="3600" spc="-3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3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Equality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40" dirty="0">
                <a:latin typeface="Georgia"/>
                <a:cs typeface="Georgia"/>
              </a:rPr>
              <a:t>Superlatives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5" dirty="0"/>
              <a:t>Superlatives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161" y="2035903"/>
            <a:ext cx="16840835" cy="29311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92530" algn="ctr">
              <a:lnSpc>
                <a:spcPct val="100000"/>
              </a:lnSpc>
              <a:spcBef>
                <a:spcPts val="125"/>
              </a:spcBef>
            </a:pPr>
            <a:r>
              <a:rPr sz="3600" b="1" spc="30" dirty="0">
                <a:latin typeface="Arial"/>
                <a:cs typeface="Arial"/>
              </a:rPr>
              <a:t>Continued</a:t>
            </a:r>
            <a:endParaRPr sz="3600">
              <a:latin typeface="Arial"/>
              <a:cs typeface="Arial"/>
            </a:endParaRPr>
          </a:p>
          <a:p>
            <a:pPr marL="462915" marR="5080" indent="-450850">
              <a:lnSpc>
                <a:spcPct val="113399"/>
              </a:lnSpc>
              <a:spcBef>
                <a:spcPts val="148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40" dirty="0">
                <a:latin typeface="Georgia"/>
                <a:cs typeface="Georgia"/>
              </a:rPr>
              <a:t>One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way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show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absolute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superlative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adjectives</a:t>
            </a:r>
            <a:r>
              <a:rPr sz="3600" spc="-5" dirty="0">
                <a:latin typeface="Georgia"/>
                <a:cs typeface="Georgia"/>
              </a:rPr>
              <a:t> is </a:t>
            </a:r>
            <a:r>
              <a:rPr sz="3600" spc="114" dirty="0">
                <a:latin typeface="Georgia"/>
                <a:cs typeface="Georgia"/>
              </a:rPr>
              <a:t>by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dropping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Arial"/>
                <a:cs typeface="Arial"/>
              </a:rPr>
              <a:t>ﬁ</a:t>
            </a:r>
            <a:r>
              <a:rPr sz="3600" spc="105" dirty="0">
                <a:latin typeface="Georgia"/>
                <a:cs typeface="Georgia"/>
              </a:rPr>
              <a:t>nal </a:t>
            </a:r>
            <a:r>
              <a:rPr sz="3600" spc="-85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vowel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adjective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40" dirty="0">
                <a:latin typeface="Georgia"/>
                <a:cs typeface="Georgia"/>
              </a:rPr>
              <a:t>(if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any)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adding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25" dirty="0">
                <a:latin typeface="Georgia"/>
                <a:cs typeface="Georgia"/>
              </a:rPr>
              <a:t>-ísima,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ísimo,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ísimos</a:t>
            </a:r>
            <a:endParaRPr sz="360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40" dirty="0">
                <a:latin typeface="Georgia"/>
                <a:cs typeface="Georgia"/>
              </a:rPr>
              <a:t>Examples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50055"/>
              </p:ext>
            </p:extLst>
          </p:nvPr>
        </p:nvGraphicFramePr>
        <p:xfrm>
          <a:off x="2340242" y="5858460"/>
          <a:ext cx="15410180" cy="337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España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2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país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80" dirty="0">
                          <a:latin typeface="Arial"/>
                          <a:cs typeface="Arial"/>
                        </a:rPr>
                        <a:t>hermosísimo</a:t>
                      </a:r>
                      <a:r>
                        <a:rPr sz="2600" spc="80" dirty="0">
                          <a:latin typeface="Arial"/>
                          <a:cs typeface="Arial"/>
                        </a:rPr>
                        <a:t>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65" dirty="0">
                          <a:latin typeface="Arial"/>
                          <a:cs typeface="Arial"/>
                        </a:rPr>
                        <a:t>Spain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20" dirty="0">
                          <a:latin typeface="Arial"/>
                          <a:cs typeface="Arial"/>
                        </a:rPr>
                        <a:t>beautiful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0" dirty="0">
                          <a:latin typeface="Arial"/>
                          <a:cs typeface="Arial"/>
                        </a:rPr>
                        <a:t>country.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9100">
                <a:tc>
                  <a:txBody>
                    <a:bodyPr/>
                    <a:lstStyle/>
                    <a:p>
                      <a:pPr marL="3203575" marR="429259" indent="-2766695">
                        <a:lnSpc>
                          <a:spcPct val="111000"/>
                        </a:lnSpc>
                        <a:spcBef>
                          <a:spcPts val="3085"/>
                        </a:spcBef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Sierra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0" dirty="0">
                          <a:latin typeface="Arial"/>
                          <a:cs typeface="Arial"/>
                        </a:rPr>
                        <a:t>Nevada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75" dirty="0">
                          <a:latin typeface="Arial"/>
                          <a:cs typeface="Arial"/>
                        </a:rPr>
                        <a:t>una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cadena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0" dirty="0">
                          <a:latin typeface="Arial"/>
                          <a:cs typeface="Arial"/>
                        </a:rPr>
                        <a:t>montañosa </a:t>
                      </a:r>
                      <a:r>
                        <a:rPr sz="2600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5" dirty="0">
                          <a:latin typeface="Arial"/>
                          <a:cs typeface="Arial"/>
                        </a:rPr>
                        <a:t>altísima</a:t>
                      </a:r>
                      <a:r>
                        <a:rPr sz="2600" spc="55" dirty="0">
                          <a:latin typeface="Arial"/>
                          <a:cs typeface="Arial"/>
                        </a:rPr>
                        <a:t>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91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6295" marR="552450" indent="-2816225">
                        <a:lnSpc>
                          <a:spcPct val="111000"/>
                        </a:lnSpc>
                        <a:spcBef>
                          <a:spcPts val="3085"/>
                        </a:spcBef>
                      </a:pPr>
                      <a:r>
                        <a:rPr sz="2600" spc="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Sierra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0" dirty="0">
                          <a:latin typeface="Arial"/>
                          <a:cs typeface="Arial"/>
                        </a:rPr>
                        <a:t>Nevada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a 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40" dirty="0">
                          <a:latin typeface="Arial"/>
                          <a:cs typeface="Arial"/>
                        </a:rPr>
                        <a:t>high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0" dirty="0">
                          <a:latin typeface="Arial"/>
                          <a:cs typeface="Arial"/>
                        </a:rPr>
                        <a:t>mountain </a:t>
                      </a:r>
                      <a:r>
                        <a:rPr sz="2600" spc="-7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chain.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91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EED58A-6AF3-8E4C-B85C-841538891006}"/>
              </a:ext>
            </a:extLst>
          </p:cNvPr>
          <p:cNvSpPr txBox="1"/>
          <p:nvPr/>
        </p:nvSpPr>
        <p:spPr>
          <a:xfrm>
            <a:off x="690880" y="975360"/>
            <a:ext cx="147046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Practice: 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the following sentences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297DD-6BFF-7147-82BF-2C0422005EB0}"/>
              </a:ext>
            </a:extLst>
          </p:cNvPr>
          <p:cNvSpPr txBox="1"/>
          <p:nvPr/>
        </p:nvSpPr>
        <p:spPr>
          <a:xfrm>
            <a:off x="659130" y="2454275"/>
            <a:ext cx="1907032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mañanas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hermana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Ecuador no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tantos bosques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Brasil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Tokio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la ciudad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poblada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la ciudad del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Vaticano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la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poblada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Roberto es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 alto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Luis,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 alto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María.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María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estudia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Luis,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María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nota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1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0256" y="845493"/>
            <a:ext cx="660400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440" dirty="0"/>
              <a:t>e</a:t>
            </a:r>
            <a:r>
              <a:rPr spc="-280" dirty="0"/>
              <a:t>rb</a:t>
            </a:r>
            <a:r>
              <a:rPr spc="-114" dirty="0"/>
              <a:t>:</a:t>
            </a:r>
            <a:r>
              <a:rPr spc="-710" dirty="0"/>
              <a:t> </a:t>
            </a:r>
            <a:r>
              <a:rPr spc="-1010" dirty="0"/>
              <a:t>“</a:t>
            </a:r>
            <a:r>
              <a:rPr spc="440" dirty="0"/>
              <a:t>e</a:t>
            </a:r>
            <a:r>
              <a:rPr spc="215" dirty="0"/>
              <a:t>s</a:t>
            </a:r>
            <a:r>
              <a:rPr spc="90" dirty="0"/>
              <a:t>t</a:t>
            </a:r>
            <a:r>
              <a:rPr spc="155" dirty="0"/>
              <a:t>a</a:t>
            </a:r>
            <a:r>
              <a:rPr spc="-75" dirty="0"/>
              <a:t>r</a:t>
            </a:r>
            <a:r>
              <a:rPr spc="-490" dirty="0"/>
              <a:t>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10084462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b="1" i="1" spc="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6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36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6240" y="4888280"/>
            <a:ext cx="12491619" cy="4403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894C65-B300-094B-99C4-CC7C4C403A22}"/>
              </a:ext>
            </a:extLst>
          </p:cNvPr>
          <p:cNvSpPr txBox="1"/>
          <p:nvPr/>
        </p:nvSpPr>
        <p:spPr>
          <a:xfrm>
            <a:off x="690880" y="975360"/>
            <a:ext cx="111154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with the verb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6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  <a:r>
              <a:rPr lang="en-US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4A357-8B8D-E549-B35D-3248C9D84956}"/>
              </a:ext>
            </a:extLst>
          </p:cNvPr>
          <p:cNvSpPr txBox="1"/>
          <p:nvPr/>
        </p:nvSpPr>
        <p:spPr>
          <a:xfrm>
            <a:off x="908050" y="2911475"/>
            <a:ext cx="9829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Nosotros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estamos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parque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 amigos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están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supermercado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José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casa.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Tú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estás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feliz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estoy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cansado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hoy.</a:t>
            </a:r>
          </a:p>
        </p:txBody>
      </p:sp>
    </p:spTree>
    <p:extLst>
      <p:ext uri="{BB962C8B-B14F-4D97-AF65-F5344CB8AC3E}">
        <p14:creationId xmlns:p14="http://schemas.microsoft.com/office/powerpoint/2010/main" val="63012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46461-7923-A14E-8A79-DE190688074D}"/>
              </a:ext>
            </a:extLst>
          </p:cNvPr>
          <p:cNvSpPr txBox="1"/>
          <p:nvPr/>
        </p:nvSpPr>
        <p:spPr>
          <a:xfrm>
            <a:off x="4511040" y="4592320"/>
            <a:ext cx="9898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hlinkClick r:id="rId2"/>
              </a:rPr>
              <a:t>https://121spanish.com/el-verbo-estar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4B463-11D5-6F43-9CDD-60097AF105B9}"/>
              </a:ext>
            </a:extLst>
          </p:cNvPr>
          <p:cNvSpPr txBox="1"/>
          <p:nvPr/>
        </p:nvSpPr>
        <p:spPr>
          <a:xfrm>
            <a:off x="690880" y="975360"/>
            <a:ext cx="105721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with the verb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6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  <a:r>
              <a:rPr lang="en-US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114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1582BD-41EF-5948-ACF2-F60112F00252}"/>
              </a:ext>
            </a:extLst>
          </p:cNvPr>
          <p:cNvSpPr txBox="1"/>
          <p:nvPr/>
        </p:nvSpPr>
        <p:spPr>
          <a:xfrm>
            <a:off x="690880" y="975360"/>
            <a:ext cx="61750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“ser” vs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6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  <a:r>
              <a:rPr lang="en-US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26" name="Picture 2" descr="What is the difference between ser and estar?">
            <a:extLst>
              <a:ext uri="{FF2B5EF4-FFF2-40B4-BE49-F238E27FC236}">
                <a16:creationId xmlns:a16="http://schemas.microsoft.com/office/drawing/2014/main" id="{F1A1BEAF-842F-4E4C-91BC-9141A21B4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0"/>
          <a:stretch/>
        </p:blipFill>
        <p:spPr bwMode="auto">
          <a:xfrm>
            <a:off x="2660650" y="2759075"/>
            <a:ext cx="13487400" cy="809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87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62897-C2F0-7340-9C77-34593140CE49}"/>
              </a:ext>
            </a:extLst>
          </p:cNvPr>
          <p:cNvSpPr txBox="1"/>
          <p:nvPr/>
        </p:nvSpPr>
        <p:spPr>
          <a:xfrm>
            <a:off x="679450" y="473075"/>
            <a:ext cx="61750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“ser” vs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6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  <a:r>
              <a:rPr lang="en-US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91D11-260E-FA41-8895-F99EF4F3A340}"/>
              </a:ext>
            </a:extLst>
          </p:cNvPr>
          <p:cNvSpPr txBox="1"/>
          <p:nvPr/>
        </p:nvSpPr>
        <p:spPr>
          <a:xfrm>
            <a:off x="679450" y="1739069"/>
            <a:ext cx="9525000" cy="812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of Ser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hour, day, and date.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of origin.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Nationality.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Religious or political affiliation.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material something is made of.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Possession.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of one person to another.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an event is taking place.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qualities (what makes this thing, this thing?).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874D1-41AD-854E-9D93-A925AF382B57}"/>
              </a:ext>
            </a:extLst>
          </p:cNvPr>
          <p:cNvSpPr txBox="1"/>
          <p:nvPr/>
        </p:nvSpPr>
        <p:spPr>
          <a:xfrm>
            <a:off x="10966450" y="1739069"/>
            <a:ext cx="8458200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or physical location.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or condition (like emotions).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idiomatic expressions.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in progressive tenses (-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9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E0530-1F4B-3641-85C0-3E568C6328C7}"/>
              </a:ext>
            </a:extLst>
          </p:cNvPr>
          <p:cNvSpPr txBox="1"/>
          <p:nvPr/>
        </p:nvSpPr>
        <p:spPr>
          <a:xfrm>
            <a:off x="679450" y="701675"/>
            <a:ext cx="39677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E050C-1AE6-B04B-86EF-288153DB2353}"/>
              </a:ext>
            </a:extLst>
          </p:cNvPr>
          <p:cNvSpPr txBox="1"/>
          <p:nvPr/>
        </p:nvSpPr>
        <p:spPr>
          <a:xfrm>
            <a:off x="679450" y="2275840"/>
            <a:ext cx="188214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María 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 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happy person.</a:t>
            </a:r>
            <a:b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María 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 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persona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muy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alegre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happy is a part of María’s personality, so it’s a constant, is part of WHAT María is, so we use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María 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 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happy.</a:t>
            </a:r>
            <a:b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María 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muy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feliz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One’s mood always changes throughout the day, and we experience different emotions in one day, so, we use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we are talking about a condition.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0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5B3B33-0956-0440-A933-EAF0FBF9D863}"/>
              </a:ext>
            </a:extLst>
          </p:cNvPr>
          <p:cNvSpPr txBox="1"/>
          <p:nvPr/>
        </p:nvSpPr>
        <p:spPr>
          <a:xfrm>
            <a:off x="3900269" y="4839553"/>
            <a:ext cx="123035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hlinkClick r:id="rId2"/>
              </a:rPr>
              <a:t>https://studyspanish.com/grammar/test/serest1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ADD68-3B0F-184F-8762-9EF9CB9ABC5A}"/>
              </a:ext>
            </a:extLst>
          </p:cNvPr>
          <p:cNvSpPr txBox="1"/>
          <p:nvPr/>
        </p:nvSpPr>
        <p:spPr>
          <a:xfrm>
            <a:off x="690880" y="975360"/>
            <a:ext cx="111347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with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ser” 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6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  <a:r>
              <a:rPr lang="en-US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2897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1116</Words>
  <Application>Microsoft Macintosh PowerPoint</Application>
  <PresentationFormat>Custom</PresentationFormat>
  <Paragraphs>168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BIZ UDPMincho Medium</vt:lpstr>
      <vt:lpstr>Calibri</vt:lpstr>
      <vt:lpstr>Georgia</vt:lpstr>
      <vt:lpstr>Tahoma</vt:lpstr>
      <vt:lpstr>Times New Roman</vt:lpstr>
      <vt:lpstr>Office Theme</vt:lpstr>
      <vt:lpstr>PowerPoint Presentation</vt:lpstr>
      <vt:lpstr>Objectives</vt:lpstr>
      <vt:lpstr>The Verb: “estar”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 Tense</vt:lpstr>
      <vt:lpstr>Present Tense of -ar Verbs</vt:lpstr>
      <vt:lpstr>Present Tense of -ar Verbs</vt:lpstr>
      <vt:lpstr>PowerPoint Presentation</vt:lpstr>
      <vt:lpstr>PowerPoint Presentation</vt:lpstr>
      <vt:lpstr>More than = más… que  Less than = menos … que    Mi casa es más grande que tu casa.</vt:lpstr>
      <vt:lpstr>Comparisons of Equality</vt:lpstr>
      <vt:lpstr>Comparisons of Equality</vt:lpstr>
      <vt:lpstr>Superlatives See if you can find the pattern that indicates superlative qualities</vt:lpstr>
      <vt:lpstr>Superlatives</vt:lpstr>
      <vt:lpstr>Superlatives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ch2part1</dc:title>
  <cp:lastModifiedBy>Juan Jose Garrido Garrido Pozu</cp:lastModifiedBy>
  <cp:revision>19</cp:revision>
  <dcterms:created xsi:type="dcterms:W3CDTF">2021-05-05T20:04:35Z</dcterms:created>
  <dcterms:modified xsi:type="dcterms:W3CDTF">2021-06-07T15:57:01Z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2021-05-05T00:00:00Z</vt:filetime>
  </property>
</Properties>
</file>