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1404" y="587869"/>
            <a:ext cx="9601291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66207" y="3314035"/>
            <a:ext cx="10091419" cy="697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5" dirty="0">
                <a:latin typeface="Arial Black"/>
                <a:cs typeface="Arial Black"/>
              </a:rPr>
              <a:t>Sp</a:t>
            </a:r>
            <a:r>
              <a:rPr sz="2450" b="0" spc="-155" dirty="0">
                <a:latin typeface="BIZ UDPMincho Medium"/>
                <a:cs typeface="BIZ UDPMincho Medium"/>
              </a:rPr>
              <a:t>a</a:t>
            </a:r>
            <a:r>
              <a:rPr sz="2450" spc="-155" dirty="0">
                <a:latin typeface="Arial Black"/>
                <a:cs typeface="Arial Black"/>
              </a:rPr>
              <a:t>nish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55" dirty="0">
                <a:latin typeface="Arial Black"/>
                <a:cs typeface="Arial Black"/>
              </a:rPr>
              <a:t>Re</a:t>
            </a:r>
            <a:r>
              <a:rPr sz="2450" b="0" spc="-155" dirty="0">
                <a:latin typeface="BIZ UDPMincho Medium"/>
                <a:cs typeface="BIZ UDPMincho Medium"/>
              </a:rPr>
              <a:t>a</a:t>
            </a:r>
            <a:r>
              <a:rPr sz="2450" spc="-155" dirty="0">
                <a:latin typeface="Arial Black"/>
                <a:cs typeface="Arial Black"/>
              </a:rPr>
              <a:t>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324" y="4457616"/>
            <a:ext cx="5957570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620" dirty="0">
                <a:latin typeface="Times New Roman"/>
                <a:cs typeface="Times New Roman"/>
              </a:rPr>
              <a:t>2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330" dirty="0">
                <a:latin typeface="Arial"/>
                <a:cs typeface="Arial"/>
              </a:rPr>
              <a:t>P</a:t>
            </a:r>
            <a:r>
              <a:rPr sz="4950" b="1" spc="-70" dirty="0">
                <a:latin typeface="Meiryo UI"/>
                <a:cs typeface="Meiryo UI"/>
              </a:rPr>
              <a:t>a</a:t>
            </a:r>
            <a:r>
              <a:rPr sz="4950" b="1" spc="70" dirty="0">
                <a:latin typeface="Arial"/>
                <a:cs typeface="Arial"/>
              </a:rPr>
              <a:t>r</a:t>
            </a:r>
            <a:r>
              <a:rPr sz="4950" b="1" spc="215" dirty="0">
                <a:latin typeface="Arial"/>
                <a:cs typeface="Arial"/>
              </a:rPr>
              <a:t>t</a:t>
            </a:r>
            <a:r>
              <a:rPr sz="4950" b="1" spc="-380" dirty="0">
                <a:latin typeface="Arial"/>
                <a:cs typeface="Arial"/>
              </a:rPr>
              <a:t> </a:t>
            </a:r>
            <a:r>
              <a:rPr sz="4950" b="1" spc="180" dirty="0"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7385050" cy="4015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5600" spc="125" dirty="0">
                <a:latin typeface="Cambria"/>
                <a:cs typeface="Cambria"/>
              </a:rPr>
              <a:t>A</a:t>
            </a:r>
            <a:r>
              <a:rPr sz="5600" spc="45" dirty="0">
                <a:latin typeface="Cambria"/>
                <a:cs typeface="Cambria"/>
              </a:rPr>
              <a:t>d</a:t>
            </a:r>
            <a:r>
              <a:rPr sz="5600" spc="-229" dirty="0">
                <a:latin typeface="Cambria"/>
                <a:cs typeface="Cambria"/>
              </a:rPr>
              <a:t>j</a:t>
            </a:r>
            <a:r>
              <a:rPr sz="5600" spc="-45" dirty="0">
                <a:latin typeface="Cambria"/>
                <a:cs typeface="Cambria"/>
              </a:rPr>
              <a:t>e</a:t>
            </a:r>
            <a:r>
              <a:rPr sz="5600" spc="80" dirty="0">
                <a:latin typeface="Cambria"/>
                <a:cs typeface="Cambria"/>
              </a:rPr>
              <a:t>c</a:t>
            </a:r>
            <a:r>
              <a:rPr sz="5600" spc="-110" dirty="0">
                <a:latin typeface="Cambria"/>
                <a:cs typeface="Cambria"/>
              </a:rPr>
              <a:t>t</a:t>
            </a:r>
            <a:r>
              <a:rPr sz="5600" spc="-195" dirty="0">
                <a:latin typeface="Cambria"/>
                <a:cs typeface="Cambria"/>
              </a:rPr>
              <a:t>i</a:t>
            </a:r>
            <a:r>
              <a:rPr sz="5600" spc="-320" dirty="0">
                <a:latin typeface="Cambria"/>
                <a:cs typeface="Cambria"/>
              </a:rPr>
              <a:t>v</a:t>
            </a:r>
            <a:r>
              <a:rPr sz="5600" spc="-110" dirty="0">
                <a:latin typeface="Cambria"/>
                <a:cs typeface="Cambria"/>
              </a:rPr>
              <a:t>e</a:t>
            </a:r>
            <a:r>
              <a:rPr sz="5600" spc="5" dirty="0">
                <a:latin typeface="Cambria"/>
                <a:cs typeface="Cambria"/>
              </a:rPr>
              <a:t>s</a:t>
            </a:r>
            <a:r>
              <a:rPr sz="5600" spc="-290" dirty="0">
                <a:latin typeface="Cambria"/>
                <a:cs typeface="Cambria"/>
              </a:rPr>
              <a:t> </a:t>
            </a:r>
            <a:r>
              <a:rPr sz="5600" spc="-170" dirty="0">
                <a:latin typeface="Cambria"/>
                <a:cs typeface="Cambria"/>
              </a:rPr>
              <a:t>u</a:t>
            </a:r>
            <a:r>
              <a:rPr sz="5600" spc="-114" dirty="0">
                <a:latin typeface="Cambria"/>
                <a:cs typeface="Cambria"/>
              </a:rPr>
              <a:t>s</a:t>
            </a:r>
            <a:r>
              <a:rPr sz="5600" spc="-45" dirty="0">
                <a:latin typeface="Cambria"/>
                <a:cs typeface="Cambria"/>
              </a:rPr>
              <a:t>e</a:t>
            </a:r>
            <a:r>
              <a:rPr sz="5600" spc="240" dirty="0">
                <a:latin typeface="Cambria"/>
                <a:cs typeface="Cambria"/>
              </a:rPr>
              <a:t>d</a:t>
            </a:r>
            <a:r>
              <a:rPr sz="5600" spc="-290" dirty="0">
                <a:latin typeface="Cambria"/>
                <a:cs typeface="Cambria"/>
              </a:rPr>
              <a:t> </a:t>
            </a:r>
            <a:r>
              <a:rPr sz="5600" spc="55" dirty="0">
                <a:latin typeface="Cambria"/>
                <a:cs typeface="Cambria"/>
              </a:rPr>
              <a:t>a</a:t>
            </a:r>
            <a:r>
              <a:rPr sz="5600" spc="-30" dirty="0">
                <a:latin typeface="Cambria"/>
                <a:cs typeface="Cambria"/>
              </a:rPr>
              <a:t>s</a:t>
            </a:r>
            <a:r>
              <a:rPr sz="5600" spc="-290" dirty="0">
                <a:latin typeface="Cambria"/>
                <a:cs typeface="Cambria"/>
              </a:rPr>
              <a:t> </a:t>
            </a:r>
            <a:r>
              <a:rPr sz="5600" spc="110" dirty="0">
                <a:latin typeface="Cambria"/>
                <a:cs typeface="Cambria"/>
              </a:rPr>
              <a:t>n</a:t>
            </a:r>
            <a:r>
              <a:rPr sz="5600" spc="65" dirty="0">
                <a:latin typeface="Cambria"/>
                <a:cs typeface="Cambria"/>
              </a:rPr>
              <a:t>o</a:t>
            </a:r>
            <a:r>
              <a:rPr sz="5600" spc="-145" dirty="0">
                <a:latin typeface="Cambria"/>
                <a:cs typeface="Cambria"/>
              </a:rPr>
              <a:t>u</a:t>
            </a:r>
            <a:r>
              <a:rPr sz="5600" spc="-65" dirty="0">
                <a:latin typeface="Cambria"/>
                <a:cs typeface="Cambria"/>
              </a:rPr>
              <a:t>n</a:t>
            </a:r>
            <a:r>
              <a:rPr sz="5600" spc="-20" dirty="0">
                <a:latin typeface="Cambria"/>
                <a:cs typeface="Cambria"/>
              </a:rPr>
              <a:t>s  </a:t>
            </a:r>
            <a:r>
              <a:rPr sz="5600" spc="-80" dirty="0">
                <a:latin typeface="Cambria"/>
                <a:cs typeface="Cambria"/>
              </a:rPr>
              <a:t>Numbers</a:t>
            </a:r>
            <a:endParaRPr sz="5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750"/>
              </a:spcBef>
            </a:pPr>
            <a:r>
              <a:rPr sz="5600" spc="-90" dirty="0">
                <a:latin typeface="Cambria"/>
                <a:cs typeface="Cambria"/>
              </a:rPr>
              <a:t>Adverbs</a:t>
            </a:r>
            <a:endParaRPr sz="5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170" dirty="0"/>
              <a:t>Ad</a:t>
            </a:r>
            <a:r>
              <a:rPr spc="-120" dirty="0"/>
              <a:t>j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135" dirty="0"/>
              <a:t>t</a:t>
            </a:r>
            <a:r>
              <a:rPr spc="-15" dirty="0"/>
              <a:t>i</a:t>
            </a:r>
            <a:r>
              <a:rPr spc="-430" dirty="0"/>
              <a:t>v</a:t>
            </a:r>
            <a:r>
              <a:rPr spc="440" dirty="0"/>
              <a:t>e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80" dirty="0"/>
              <a:t>u</a:t>
            </a:r>
            <a:r>
              <a:rPr spc="215" dirty="0"/>
              <a:t>s</a:t>
            </a:r>
            <a:r>
              <a:rPr spc="440" dirty="0"/>
              <a:t>e</a:t>
            </a:r>
            <a:r>
              <a:rPr spc="400" dirty="0"/>
              <a:t>d</a:t>
            </a:r>
            <a:r>
              <a:rPr spc="-710" dirty="0"/>
              <a:t> </a:t>
            </a:r>
            <a:r>
              <a:rPr spc="150" dirty="0"/>
              <a:t>a</a:t>
            </a:r>
            <a:r>
              <a:rPr spc="285" dirty="0"/>
              <a:t>s</a:t>
            </a:r>
            <a:r>
              <a:rPr spc="-710" dirty="0"/>
              <a:t> </a:t>
            </a:r>
            <a:r>
              <a:rPr spc="-195" dirty="0"/>
              <a:t>N</a:t>
            </a:r>
            <a:r>
              <a:rPr spc="585" dirty="0"/>
              <a:t>o</a:t>
            </a:r>
            <a:r>
              <a:rPr spc="114" dirty="0"/>
              <a:t>u</a:t>
            </a:r>
            <a:r>
              <a:rPr spc="250" dirty="0"/>
              <a:t>n</a:t>
            </a:r>
            <a:r>
              <a:rPr spc="285" dirty="0"/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-25" dirty="0">
                <a:latin typeface="Arial"/>
                <a:cs typeface="Arial"/>
              </a:rPr>
              <a:t>l</a:t>
            </a:r>
            <a:r>
              <a:rPr sz="3600" spc="-95" dirty="0">
                <a:latin typeface="Arial"/>
                <a:cs typeface="Arial"/>
              </a:rPr>
              <a:t>o</a:t>
            </a:r>
            <a:r>
              <a:rPr sz="3600" spc="80" dirty="0">
                <a:latin typeface="Arial"/>
                <a:cs typeface="Arial"/>
              </a:rPr>
              <a:t>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l</a:t>
            </a:r>
            <a:r>
              <a:rPr sz="3600" spc="5" dirty="0">
                <a:latin typeface="Meiryo UI"/>
                <a:cs typeface="Meiryo UI"/>
              </a:rPr>
              <a:t>a</a:t>
            </a:r>
            <a:endParaRPr sz="3600" dirty="0">
              <a:latin typeface="Meiryo UI"/>
              <a:cs typeface="Meiry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660620" cy="306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5" dirty="0">
                <a:latin typeface="Georgia"/>
                <a:cs typeface="Georgia"/>
              </a:rPr>
              <a:t>Adjectives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can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nouns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Spanish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70" dirty="0">
                <a:latin typeface="Georgia"/>
                <a:cs typeface="Georgia"/>
              </a:rPr>
              <a:t>-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presence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word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lo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before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adjective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indicative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this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change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function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English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equivalent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5" dirty="0">
                <a:latin typeface="Georgia"/>
                <a:cs typeface="Georgia"/>
              </a:rPr>
              <a:t>this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may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word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one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ones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5" dirty="0">
                <a:latin typeface="Georgia"/>
                <a:cs typeface="Georgia"/>
              </a:rPr>
              <a:t>Examples: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6303" y="5858460"/>
          <a:ext cx="13451840" cy="508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63195" marR="155575" indent="189865">
                        <a:lnSpc>
                          <a:spcPct val="111000"/>
                        </a:lnSpc>
                      </a:pP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Algunas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regiones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España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evocan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lo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bello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del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suroeste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los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Estados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Unidos.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04495" marR="225425" indent="-171450">
                        <a:lnSpc>
                          <a:spcPct val="111000"/>
                        </a:lnSpc>
                      </a:pPr>
                      <a:r>
                        <a:rPr sz="2600" spc="65" dirty="0">
                          <a:latin typeface="Lucida Sans Unicode"/>
                          <a:cs typeface="Lucida Sans Unicode"/>
                        </a:rPr>
                        <a:t>Some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regions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Spain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recall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beauty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southwest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United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States.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La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inteligente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española.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smart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one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from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Spain.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914525" marR="694055" indent="-1213485">
                        <a:lnSpc>
                          <a:spcPct val="111000"/>
                        </a:lnSpc>
                      </a:pP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Lo</a:t>
                      </a:r>
                      <a:r>
                        <a:rPr sz="26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más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fascinante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30" dirty="0"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España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dirty="0">
                          <a:latin typeface="Lucida Sans Unicode"/>
                          <a:cs typeface="Lucida Sans Unicode"/>
                        </a:rPr>
                        <a:t>es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la </a:t>
                      </a:r>
                      <a:r>
                        <a:rPr sz="2600" spc="-8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geografía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del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45" dirty="0">
                          <a:latin typeface="Lucida Sans Unicode"/>
                          <a:cs typeface="Lucida Sans Unicode"/>
                        </a:rPr>
                        <a:t>país.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022350" marR="112395" indent="-902335">
                        <a:lnSpc>
                          <a:spcPct val="111000"/>
                        </a:lnSpc>
                      </a:pPr>
                      <a:r>
                        <a:rPr sz="2600" spc="-5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most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fascinating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5" dirty="0">
                          <a:latin typeface="Lucida Sans Unicode"/>
                          <a:cs typeface="Lucida Sans Unicode"/>
                        </a:rPr>
                        <a:t>thing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about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25" dirty="0">
                          <a:latin typeface="Lucida Sans Unicode"/>
                          <a:cs typeface="Lucida Sans Unicode"/>
                        </a:rPr>
                        <a:t>Spain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70" dirty="0"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2600" spc="-8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5" dirty="0">
                          <a:latin typeface="Lucida Sans Unicode"/>
                          <a:cs typeface="Lucida Sans Unicode"/>
                        </a:rPr>
                        <a:t>geography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2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6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6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600" spc="-30" dirty="0">
                          <a:latin typeface="Lucida Sans Unicode"/>
                          <a:cs typeface="Lucida Sans Unicode"/>
                        </a:rPr>
                        <a:t>country.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22058A2-37D9-9947-B4A4-778E357EC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549275"/>
            <a:ext cx="12496800" cy="830356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95"/>
              </a:spcBef>
            </a:pPr>
            <a:r>
              <a:rPr lang="es-ES" sz="3600" spc="-25" dirty="0" err="1">
                <a:latin typeface="Arial"/>
                <a:cs typeface="Arial"/>
              </a:rPr>
              <a:t>Translate</a:t>
            </a:r>
            <a:r>
              <a:rPr lang="es-ES" sz="3600" spc="-25" dirty="0">
                <a:latin typeface="Arial"/>
                <a:cs typeface="Arial"/>
              </a:rPr>
              <a:t> </a:t>
            </a:r>
            <a:r>
              <a:rPr lang="es-ES" sz="3600" spc="-25" dirty="0" err="1">
                <a:latin typeface="Arial"/>
                <a:cs typeface="Arial"/>
              </a:rPr>
              <a:t>the</a:t>
            </a:r>
            <a:r>
              <a:rPr lang="es-ES" sz="3600" spc="-25" dirty="0">
                <a:latin typeface="Arial"/>
                <a:cs typeface="Arial"/>
              </a:rPr>
              <a:t> </a:t>
            </a:r>
            <a:r>
              <a:rPr lang="es-ES" sz="3600" spc="-25" dirty="0" err="1">
                <a:latin typeface="Arial"/>
                <a:cs typeface="Arial"/>
              </a:rPr>
              <a:t>following</a:t>
            </a:r>
            <a:r>
              <a:rPr lang="es-ES" sz="3600" spc="-25" dirty="0">
                <a:latin typeface="Arial"/>
                <a:cs typeface="Arial"/>
              </a:rPr>
              <a:t> </a:t>
            </a:r>
            <a:r>
              <a:rPr lang="es-ES" sz="3600" spc="-25" dirty="0" err="1">
                <a:latin typeface="Arial"/>
                <a:cs typeface="Arial"/>
              </a:rPr>
              <a:t>sentences</a:t>
            </a:r>
            <a:r>
              <a:rPr lang="es-ES" sz="3600" spc="-25" dirty="0">
                <a:latin typeface="Arial"/>
                <a:cs typeface="Arial"/>
              </a:rPr>
              <a:t>:</a:t>
            </a:r>
            <a:endParaRPr sz="3600" dirty="0">
              <a:latin typeface="Meiryo UI"/>
              <a:cs typeface="Meiryo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1909E-E553-F843-AEA0-80DEA55E3E56}"/>
              </a:ext>
            </a:extLst>
          </p:cNvPr>
          <p:cNvSpPr txBox="1"/>
          <p:nvPr/>
        </p:nvSpPr>
        <p:spPr>
          <a:xfrm>
            <a:off x="833120" y="2255520"/>
            <a:ext cx="185171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 </a:t>
            </a:r>
            <a:r>
              <a:rPr lang="en-US" sz="4400" dirty="0" err="1"/>
              <a:t>más</a:t>
            </a:r>
            <a:r>
              <a:rPr lang="en-US" sz="4400" dirty="0"/>
              <a:t> bonito de </a:t>
            </a:r>
            <a:r>
              <a:rPr lang="en-US" sz="4400" dirty="0" err="1"/>
              <a:t>ir</a:t>
            </a:r>
            <a:r>
              <a:rPr lang="en-US" sz="4400" dirty="0"/>
              <a:t> a la </a:t>
            </a:r>
            <a:r>
              <a:rPr lang="en-US" sz="4400" dirty="0" err="1"/>
              <a:t>escuela</a:t>
            </a:r>
            <a:r>
              <a:rPr lang="en-US" sz="4400" dirty="0"/>
              <a:t> es la </a:t>
            </a:r>
            <a:r>
              <a:rPr lang="en-US" sz="4400" dirty="0" err="1"/>
              <a:t>posibilidad</a:t>
            </a:r>
            <a:r>
              <a:rPr lang="en-US" sz="4400" dirty="0"/>
              <a:t> de </a:t>
            </a:r>
            <a:r>
              <a:rPr lang="en-US" sz="4400" dirty="0" err="1"/>
              <a:t>construir</a:t>
            </a:r>
            <a:r>
              <a:rPr lang="en-US" sz="4400" dirty="0"/>
              <a:t> </a:t>
            </a:r>
            <a:r>
              <a:rPr lang="en-US" sz="4400" dirty="0" err="1"/>
              <a:t>amistades</a:t>
            </a:r>
            <a:r>
              <a:rPr lang="en-US" sz="4400" dirty="0"/>
              <a:t>. </a:t>
            </a:r>
          </a:p>
          <a:p>
            <a:endParaRPr lang="en-US" sz="4400" dirty="0"/>
          </a:p>
          <a:p>
            <a:r>
              <a:rPr lang="en-US" sz="4400" dirty="0"/>
              <a:t>Lo </a:t>
            </a:r>
            <a:r>
              <a:rPr lang="en-US" sz="4400" dirty="0" err="1"/>
              <a:t>interesante</a:t>
            </a:r>
            <a:r>
              <a:rPr lang="en-US" sz="4400" dirty="0"/>
              <a:t> de </a:t>
            </a:r>
            <a:r>
              <a:rPr lang="en-US" sz="4400" dirty="0" err="1"/>
              <a:t>este</a:t>
            </a:r>
            <a:r>
              <a:rPr lang="en-US" sz="4400" dirty="0"/>
              <a:t> </a:t>
            </a:r>
            <a:r>
              <a:rPr lang="en-US" sz="4400" dirty="0" err="1"/>
              <a:t>artículo</a:t>
            </a:r>
            <a:r>
              <a:rPr lang="en-US" sz="4400" dirty="0"/>
              <a:t> es que </a:t>
            </a:r>
            <a:r>
              <a:rPr lang="en-US" sz="4400" dirty="0" err="1"/>
              <a:t>habla</a:t>
            </a:r>
            <a:r>
              <a:rPr lang="en-US" sz="4400" dirty="0"/>
              <a:t> de </a:t>
            </a:r>
            <a:r>
              <a:rPr lang="en-US" sz="4400" dirty="0" err="1"/>
              <a:t>distintas</a:t>
            </a:r>
            <a:r>
              <a:rPr lang="en-US" sz="4400" dirty="0"/>
              <a:t> </a:t>
            </a:r>
            <a:r>
              <a:rPr lang="en-US" sz="4400" dirty="0" err="1"/>
              <a:t>formas</a:t>
            </a:r>
            <a:r>
              <a:rPr lang="en-US" sz="4400" dirty="0"/>
              <a:t> de </a:t>
            </a:r>
            <a:r>
              <a:rPr lang="en-US" sz="4400" dirty="0" err="1"/>
              <a:t>ganar</a:t>
            </a:r>
            <a:r>
              <a:rPr lang="en-US" sz="4400" dirty="0"/>
              <a:t> dinero.</a:t>
            </a:r>
          </a:p>
          <a:p>
            <a:endParaRPr lang="en-US" sz="4400" dirty="0"/>
          </a:p>
          <a:p>
            <a:r>
              <a:rPr lang="en-US" sz="4400" dirty="0"/>
              <a:t>La </a:t>
            </a:r>
            <a:r>
              <a:rPr lang="en-US" sz="4400" dirty="0" err="1"/>
              <a:t>roja</a:t>
            </a:r>
            <a:r>
              <a:rPr lang="en-US" sz="4400" dirty="0"/>
              <a:t> </a:t>
            </a:r>
            <a:r>
              <a:rPr lang="en-US" sz="4400" dirty="0" err="1"/>
              <a:t>está</a:t>
            </a:r>
            <a:r>
              <a:rPr lang="en-US" sz="4400" dirty="0"/>
              <a:t> </a:t>
            </a:r>
            <a:r>
              <a:rPr lang="en-US" sz="4400" dirty="0" err="1"/>
              <a:t>limpia</a:t>
            </a:r>
            <a:r>
              <a:rPr lang="en-US" sz="4400" dirty="0"/>
              <a:t>.</a:t>
            </a:r>
          </a:p>
          <a:p>
            <a:endParaRPr lang="en-US" sz="4400" dirty="0"/>
          </a:p>
          <a:p>
            <a:r>
              <a:rPr lang="en-US" sz="4400" dirty="0"/>
              <a:t>El nuevo </a:t>
            </a:r>
            <a:r>
              <a:rPr lang="en-US" sz="4400" dirty="0" err="1"/>
              <a:t>costó</a:t>
            </a:r>
            <a:r>
              <a:rPr lang="en-US" sz="4400" dirty="0"/>
              <a:t> 300 </a:t>
            </a:r>
            <a:r>
              <a:rPr lang="en-US" sz="4400" dirty="0" err="1"/>
              <a:t>dólares</a:t>
            </a:r>
            <a:r>
              <a:rPr lang="en-US" sz="4400" dirty="0"/>
              <a:t>, </a:t>
            </a:r>
            <a:r>
              <a:rPr lang="en-US" sz="4400" dirty="0" err="1"/>
              <a:t>pero</a:t>
            </a:r>
            <a:r>
              <a:rPr lang="en-US" sz="4400" dirty="0"/>
              <a:t> el </a:t>
            </a:r>
            <a:r>
              <a:rPr lang="en-US" sz="4400" dirty="0" err="1"/>
              <a:t>viejo</a:t>
            </a:r>
            <a:r>
              <a:rPr lang="en-US" sz="4400" dirty="0"/>
              <a:t> </a:t>
            </a:r>
            <a:r>
              <a:rPr lang="en-US" sz="4400" dirty="0" err="1"/>
              <a:t>costó</a:t>
            </a:r>
            <a:r>
              <a:rPr lang="en-US" sz="4400" dirty="0"/>
              <a:t> 200 </a:t>
            </a:r>
            <a:r>
              <a:rPr lang="en-US" sz="4400" dirty="0" err="1"/>
              <a:t>dólares</a:t>
            </a:r>
            <a:r>
              <a:rPr lang="en-US" sz="4400" dirty="0"/>
              <a:t>.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29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8137" y="845493"/>
            <a:ext cx="36080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N</a:t>
            </a:r>
            <a:r>
              <a:rPr spc="15" dirty="0"/>
              <a:t>u</a:t>
            </a:r>
            <a:r>
              <a:rPr spc="295" dirty="0"/>
              <a:t>m</a:t>
            </a:r>
            <a:r>
              <a:rPr spc="210" dirty="0"/>
              <a:t>b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28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206" y="1816725"/>
            <a:ext cx="9133322" cy="9133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35" dirty="0"/>
              <a:t>Adverbs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50" dirty="0">
                <a:latin typeface="Arial"/>
                <a:cs typeface="Arial"/>
              </a:rPr>
              <a:t>c</a:t>
            </a:r>
            <a:r>
              <a:rPr sz="3600" spc="-35" dirty="0">
                <a:latin typeface="Meiryo UI"/>
                <a:cs typeface="Meiryo UI"/>
              </a:rPr>
              <a:t>a</a:t>
            </a:r>
            <a:r>
              <a:rPr sz="3600" spc="-75" dirty="0">
                <a:latin typeface="Arial"/>
                <a:cs typeface="Arial"/>
              </a:rPr>
              <a:t>si</a:t>
            </a:r>
            <a:r>
              <a:rPr sz="3600" spc="-25" dirty="0">
                <a:latin typeface="Arial"/>
                <a:cs typeface="Arial"/>
              </a:rPr>
              <a:t>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mu</a:t>
            </a:r>
            <a:r>
              <a:rPr sz="3600" spc="-260" dirty="0">
                <a:latin typeface="Arial"/>
                <a:cs typeface="Arial"/>
              </a:rPr>
              <a:t>y</a:t>
            </a:r>
            <a:r>
              <a:rPr sz="3600" spc="80" dirty="0">
                <a:latin typeface="Arial"/>
                <a:cs typeface="Arial"/>
              </a:rPr>
              <a:t>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sól</a:t>
            </a:r>
            <a:r>
              <a:rPr sz="3600" spc="-160" dirty="0">
                <a:latin typeface="Arial"/>
                <a:cs typeface="Arial"/>
              </a:rPr>
              <a:t>o</a:t>
            </a:r>
            <a:r>
              <a:rPr sz="3600" spc="80" dirty="0">
                <a:latin typeface="Arial"/>
                <a:cs typeface="Arial"/>
              </a:rPr>
              <a:t>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much</a:t>
            </a:r>
            <a:r>
              <a:rPr sz="3600" spc="-70" dirty="0">
                <a:latin typeface="Arial"/>
                <a:cs typeface="Arial"/>
              </a:rPr>
              <a:t>o</a:t>
            </a:r>
            <a:r>
              <a:rPr sz="3600" spc="80" dirty="0">
                <a:latin typeface="Arial"/>
                <a:cs typeface="Arial"/>
              </a:rPr>
              <a:t>,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35" dirty="0">
                <a:latin typeface="Meiryo UI"/>
                <a:cs typeface="Meiryo UI"/>
              </a:rPr>
              <a:t>a</a:t>
            </a:r>
            <a:r>
              <a:rPr sz="3600" spc="85" dirty="0">
                <a:latin typeface="Arial"/>
                <a:cs typeface="Arial"/>
              </a:rPr>
              <a:t>dem</a:t>
            </a:r>
            <a:r>
              <a:rPr sz="3600" spc="-35" dirty="0">
                <a:latin typeface="Meiryo UI"/>
                <a:cs typeface="Meiryo UI"/>
              </a:rPr>
              <a:t>á</a:t>
            </a:r>
            <a:r>
              <a:rPr sz="3600" spc="-185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7907655" cy="3138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10" dirty="0">
                <a:latin typeface="Georgia"/>
                <a:cs typeface="Georgia"/>
              </a:rPr>
              <a:t>Remember: </a:t>
            </a:r>
            <a:r>
              <a:rPr sz="3600" spc="70" dirty="0">
                <a:latin typeface="Georgia"/>
                <a:cs typeface="Georgia"/>
              </a:rPr>
              <a:t>an </a:t>
            </a:r>
            <a:r>
              <a:rPr sz="3600" spc="80" dirty="0">
                <a:latin typeface="Georgia"/>
                <a:cs typeface="Georgia"/>
              </a:rPr>
              <a:t>adverb </a:t>
            </a:r>
            <a:r>
              <a:rPr sz="3600" spc="114" dirty="0">
                <a:latin typeface="Georgia"/>
                <a:cs typeface="Georgia"/>
              </a:rPr>
              <a:t>modi</a:t>
            </a:r>
            <a:r>
              <a:rPr sz="3600" spc="114" dirty="0">
                <a:latin typeface="Arial"/>
                <a:cs typeface="Arial"/>
              </a:rPr>
              <a:t>ﬁ</a:t>
            </a:r>
            <a:r>
              <a:rPr sz="3600" spc="114" dirty="0">
                <a:latin typeface="Georgia"/>
                <a:cs typeface="Georgia"/>
              </a:rPr>
              <a:t>es or </a:t>
            </a:r>
            <a:r>
              <a:rPr sz="3600" spc="12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quali</a:t>
            </a:r>
            <a:r>
              <a:rPr sz="3600" spc="75" dirty="0">
                <a:latin typeface="Arial"/>
                <a:cs typeface="Arial"/>
              </a:rPr>
              <a:t>ﬁ</a:t>
            </a:r>
            <a:r>
              <a:rPr sz="3600" spc="75" dirty="0">
                <a:latin typeface="Georgia"/>
                <a:cs typeface="Georgia"/>
              </a:rPr>
              <a:t>es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an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adjective,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30" dirty="0">
                <a:latin typeface="Georgia"/>
                <a:cs typeface="Georgia"/>
              </a:rPr>
              <a:t>verb,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other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adverb </a:t>
            </a:r>
            <a:r>
              <a:rPr sz="3600" spc="105" dirty="0">
                <a:latin typeface="Georgia"/>
                <a:cs typeface="Georgia"/>
              </a:rPr>
              <a:t>and </a:t>
            </a:r>
            <a:r>
              <a:rPr sz="3600" spc="70" dirty="0">
                <a:latin typeface="Georgia"/>
                <a:cs typeface="Georgia"/>
              </a:rPr>
              <a:t>expresses </a:t>
            </a:r>
            <a:r>
              <a:rPr sz="3600" spc="220" dirty="0">
                <a:latin typeface="Georgia"/>
                <a:cs typeface="Georgia"/>
              </a:rPr>
              <a:t>a </a:t>
            </a:r>
            <a:r>
              <a:rPr sz="3600" spc="35" dirty="0">
                <a:latin typeface="Georgia"/>
                <a:cs typeface="Georgia"/>
              </a:rPr>
              <a:t>relation </a:t>
            </a:r>
            <a:r>
              <a:rPr sz="3600" spc="195" dirty="0">
                <a:latin typeface="Georgia"/>
                <a:cs typeface="Georgia"/>
              </a:rPr>
              <a:t>of </a:t>
            </a:r>
            <a:r>
              <a:rPr sz="3600" spc="20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place, </a:t>
            </a:r>
            <a:r>
              <a:rPr sz="3600" spc="10" dirty="0">
                <a:latin typeface="Georgia"/>
                <a:cs typeface="Georgia"/>
              </a:rPr>
              <a:t>time, </a:t>
            </a:r>
            <a:r>
              <a:rPr sz="3600" spc="50" dirty="0">
                <a:latin typeface="Georgia"/>
                <a:cs typeface="Georgia"/>
              </a:rPr>
              <a:t>circumstance, </a:t>
            </a:r>
            <a:r>
              <a:rPr sz="3600" spc="-25" dirty="0">
                <a:latin typeface="Georgia"/>
                <a:cs typeface="Georgia"/>
              </a:rPr>
              <a:t>manner, 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cause,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degree,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etc.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66207" y="3314035"/>
          <a:ext cx="1007618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además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0" dirty="0">
                          <a:latin typeface="Lucida Sans Unicode"/>
                          <a:cs typeface="Lucida Sans Unicode"/>
                        </a:rPr>
                        <a:t>besides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5" dirty="0">
                          <a:latin typeface="Lucida Sans Unicode"/>
                          <a:cs typeface="Lucida Sans Unicode"/>
                        </a:rPr>
                        <a:t>casi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almost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15" dirty="0">
                          <a:latin typeface="Lucida Sans Unicode"/>
                          <a:cs typeface="Lucida Sans Unicode"/>
                        </a:rPr>
                        <a:t>muy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very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40" dirty="0">
                          <a:latin typeface="Lucida Sans Unicode"/>
                          <a:cs typeface="Lucida Sans Unicode"/>
                        </a:rPr>
                        <a:t>sólo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20" dirty="0">
                          <a:latin typeface="Lucida Sans Unicode"/>
                          <a:cs typeface="Lucida Sans Unicode"/>
                        </a:rPr>
                        <a:t>only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0" dirty="0">
                          <a:latin typeface="Lucida Sans Unicode"/>
                          <a:cs typeface="Lucida Sans Unicode"/>
                        </a:rPr>
                        <a:t>mucho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5" dirty="0">
                          <a:latin typeface="Lucida Sans Unicode"/>
                          <a:cs typeface="Lucida Sans Unicode"/>
                        </a:rPr>
                        <a:t>much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241</Words>
  <Application>Microsoft Macintosh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Meiryo UI</vt:lpstr>
      <vt:lpstr>Arial</vt:lpstr>
      <vt:lpstr>Arial Black</vt:lpstr>
      <vt:lpstr>BIZ UDPMincho Medium</vt:lpstr>
      <vt:lpstr>Calibri</vt:lpstr>
      <vt:lpstr>Cambria</vt:lpstr>
      <vt:lpstr>Georgia</vt:lpstr>
      <vt:lpstr>Lucida Sans Unicode</vt:lpstr>
      <vt:lpstr>Times New Roman</vt:lpstr>
      <vt:lpstr>Office Theme</vt:lpstr>
      <vt:lpstr>PowerPoint Presentation</vt:lpstr>
      <vt:lpstr>Objectives</vt:lpstr>
      <vt:lpstr>Adjectives used as Nouns lo, la</vt:lpstr>
      <vt:lpstr>Translate the following sentences:</vt:lpstr>
      <vt:lpstr>Numbers</vt:lpstr>
      <vt:lpstr>Adverbs casi, muy, sólo, mucho, además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ch2part2</dc:title>
  <cp:lastModifiedBy>Juan Jose Garrido Garrido Pozu</cp:lastModifiedBy>
  <cp:revision>3</cp:revision>
  <dcterms:created xsi:type="dcterms:W3CDTF">2021-05-05T20:09:22Z</dcterms:created>
  <dcterms:modified xsi:type="dcterms:W3CDTF">2021-06-12T16:28:21Z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