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1386" y="587869"/>
            <a:ext cx="5841326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809" y="3303564"/>
            <a:ext cx="17554575" cy="699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905a392f-ed7d-4026-bc44-d58eaa26c2a0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regverb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5" dirty="0">
                <a:latin typeface="Arial Black"/>
                <a:cs typeface="Arial Black"/>
              </a:rPr>
              <a:t>Sp</a:t>
            </a:r>
            <a:r>
              <a:rPr sz="2450" spc="-155" dirty="0">
                <a:latin typeface="Copperplate Gothic Light"/>
                <a:cs typeface="Copperplate Gothic Light"/>
              </a:rPr>
              <a:t>a</a:t>
            </a:r>
            <a:r>
              <a:rPr sz="2450" spc="-155" dirty="0">
                <a:latin typeface="Arial Black"/>
                <a:cs typeface="Arial Black"/>
              </a:rPr>
              <a:t>nish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55" dirty="0">
                <a:latin typeface="Arial Black"/>
                <a:cs typeface="Arial Black"/>
              </a:rPr>
              <a:t>Re</a:t>
            </a:r>
            <a:r>
              <a:rPr sz="2450" spc="-155" dirty="0">
                <a:latin typeface="Copperplate Gothic Light"/>
                <a:cs typeface="Copperplate Gothic Light"/>
              </a:rPr>
              <a:t>a</a:t>
            </a:r>
            <a:r>
              <a:rPr sz="2450" spc="-155" dirty="0">
                <a:latin typeface="Arial Black"/>
                <a:cs typeface="Arial Black"/>
              </a:rPr>
              <a:t>ding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3943" y="4457616"/>
            <a:ext cx="5976620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770" dirty="0">
                <a:latin typeface="Times New Roman"/>
                <a:cs typeface="Times New Roman"/>
              </a:rPr>
              <a:t>3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65" dirty="0">
                <a:latin typeface="Lucida Sans"/>
                <a:cs typeface="Lucida Sans"/>
              </a:rPr>
              <a:t>P</a:t>
            </a:r>
            <a:r>
              <a:rPr sz="4950" b="1" spc="-35" dirty="0">
                <a:latin typeface="Berlin Sans FB"/>
                <a:cs typeface="Berlin Sans FB"/>
              </a:rPr>
              <a:t>a</a:t>
            </a:r>
            <a:r>
              <a:rPr sz="4950" b="1" spc="-254" dirty="0">
                <a:latin typeface="Lucida Sans"/>
                <a:cs typeface="Lucida Sans"/>
              </a:rPr>
              <a:t>r</a:t>
            </a:r>
            <a:r>
              <a:rPr sz="4950" b="1" spc="-145" dirty="0">
                <a:latin typeface="Lucida Sans"/>
                <a:cs typeface="Lucida Sans"/>
              </a:rPr>
              <a:t>t</a:t>
            </a:r>
            <a:r>
              <a:rPr sz="4950" b="1" spc="-585" dirty="0">
                <a:latin typeface="Lucida Sans"/>
                <a:cs typeface="Lucida Sans"/>
              </a:rPr>
              <a:t> </a:t>
            </a:r>
            <a:r>
              <a:rPr sz="4950" b="1" spc="-1030" dirty="0">
                <a:latin typeface="Lucida Sans"/>
                <a:cs typeface="Lucida Sans"/>
              </a:rPr>
              <a:t>1</a:t>
            </a:r>
            <a:endParaRPr sz="49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67C7A-BEDD-7D49-8DDE-650B0AC8C165}"/>
              </a:ext>
            </a:extLst>
          </p:cNvPr>
          <p:cNvSpPr txBox="1"/>
          <p:nvPr/>
        </p:nvSpPr>
        <p:spPr>
          <a:xfrm>
            <a:off x="908050" y="777875"/>
            <a:ext cx="546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37F73-1086-B046-9839-803A6E873E51}"/>
              </a:ext>
            </a:extLst>
          </p:cNvPr>
          <p:cNvSpPr txBox="1"/>
          <p:nvPr/>
        </p:nvSpPr>
        <p:spPr>
          <a:xfrm>
            <a:off x="908050" y="2301875"/>
            <a:ext cx="343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Superlatives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F4BAF-4561-2642-A826-CD14A14015D8}"/>
              </a:ext>
            </a:extLst>
          </p:cNvPr>
          <p:cNvSpPr txBox="1"/>
          <p:nvPr/>
        </p:nvSpPr>
        <p:spPr>
          <a:xfrm>
            <a:off x="911860" y="3580606"/>
            <a:ext cx="180555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interesante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familia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amorosa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cómica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pastelería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Ensueño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postres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deliciosos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702" y="517606"/>
            <a:ext cx="17826990" cy="1974214"/>
          </a:xfrm>
          <a:prstGeom prst="rect">
            <a:avLst/>
          </a:prstGeom>
        </p:spPr>
        <p:txBody>
          <a:bodyPr vert="horz" wrap="square" lIns="0" tIns="343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245" dirty="0"/>
              <a:t>r</a:t>
            </a:r>
            <a:r>
              <a:rPr spc="20" dirty="0"/>
              <a:t>i</a:t>
            </a:r>
            <a:r>
              <a:rPr spc="215" dirty="0"/>
              <a:t>s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285" dirty="0"/>
              <a:t>n</a:t>
            </a:r>
            <a:r>
              <a:rPr spc="440" dirty="0"/>
              <a:t>e</a:t>
            </a:r>
            <a:r>
              <a:rPr spc="210" dirty="0"/>
              <a:t>q</a:t>
            </a:r>
            <a:r>
              <a:rPr spc="114" dirty="0"/>
              <a:t>u</a:t>
            </a:r>
            <a:r>
              <a:rPr spc="45" dirty="0"/>
              <a:t>a</a:t>
            </a:r>
            <a:r>
              <a:rPr spc="-60" dirty="0"/>
              <a:t>l</a:t>
            </a:r>
            <a:r>
              <a:rPr spc="-50" dirty="0"/>
              <a:t>i</a:t>
            </a:r>
            <a:r>
              <a:rPr spc="240" dirty="0"/>
              <a:t>t</a:t>
            </a:r>
            <a:r>
              <a:rPr spc="-130" dirty="0"/>
              <a:t>y</a:t>
            </a: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800" b="1" spc="-114" dirty="0">
                <a:latin typeface="Lucida Sans"/>
                <a:cs typeface="Lucida Sans"/>
              </a:rPr>
              <a:t>Look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spc="-35" dirty="0">
                <a:latin typeface="Berlin Sans FB"/>
                <a:cs typeface="Berlin Sans FB"/>
              </a:rPr>
              <a:t>a</a:t>
            </a:r>
            <a:r>
              <a:rPr sz="2800" b="1" spc="-35" dirty="0">
                <a:latin typeface="Lucida Sans"/>
                <a:cs typeface="Lucida Sans"/>
              </a:rPr>
              <a:t>t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70" dirty="0">
                <a:latin typeface="Lucida Sans"/>
                <a:cs typeface="Lucida Sans"/>
              </a:rPr>
              <a:t>the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125" dirty="0">
                <a:latin typeface="Lucida Sans"/>
                <a:cs typeface="Lucida Sans"/>
              </a:rPr>
              <a:t>following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b="1" spc="-70" dirty="0">
                <a:latin typeface="Lucida Sans"/>
                <a:cs typeface="Lucida Sans"/>
              </a:rPr>
              <a:t>sentences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75" dirty="0">
                <a:latin typeface="Lucida Sans"/>
                <a:cs typeface="Lucida Sans"/>
              </a:rPr>
              <a:t>to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65" dirty="0">
                <a:latin typeface="Lucida Sans"/>
                <a:cs typeface="Lucida Sans"/>
              </a:rPr>
              <a:t>see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b="1" spc="-130" dirty="0">
                <a:latin typeface="Lucida Sans"/>
                <a:cs typeface="Lucida Sans"/>
              </a:rPr>
              <a:t>if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105" dirty="0">
                <a:latin typeface="Lucida Sans"/>
                <a:cs typeface="Lucida Sans"/>
              </a:rPr>
              <a:t>you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5" dirty="0">
                <a:latin typeface="Lucida Sans"/>
                <a:cs typeface="Lucida Sans"/>
              </a:rPr>
              <a:t>c</a:t>
            </a:r>
            <a:r>
              <a:rPr sz="2800" spc="5" dirty="0">
                <a:latin typeface="Berlin Sans FB"/>
                <a:cs typeface="Berlin Sans FB"/>
              </a:rPr>
              <a:t>a</a:t>
            </a:r>
            <a:r>
              <a:rPr sz="2800" b="1" spc="5" dirty="0">
                <a:latin typeface="Lucida Sans"/>
                <a:cs typeface="Lucida Sans"/>
              </a:rPr>
              <a:t>n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b="1" spc="-95" dirty="0">
                <a:latin typeface="Lucida Sans"/>
                <a:cs typeface="Lucida Sans"/>
              </a:rPr>
              <a:t>tell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110" dirty="0">
                <a:latin typeface="Lucida Sans"/>
                <a:cs typeface="Lucida Sans"/>
              </a:rPr>
              <a:t>how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95" dirty="0">
                <a:latin typeface="Lucida Sans"/>
                <a:cs typeface="Lucida Sans"/>
              </a:rPr>
              <a:t>comp</a:t>
            </a:r>
            <a:r>
              <a:rPr sz="2800" spc="-95" dirty="0">
                <a:latin typeface="Berlin Sans FB"/>
                <a:cs typeface="Berlin Sans FB"/>
              </a:rPr>
              <a:t>a</a:t>
            </a:r>
            <a:r>
              <a:rPr sz="2800" b="1" spc="-95" dirty="0">
                <a:latin typeface="Lucida Sans"/>
                <a:cs typeface="Lucida Sans"/>
              </a:rPr>
              <a:t>risons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b="1" spc="-95" dirty="0">
                <a:latin typeface="Lucida Sans"/>
                <a:cs typeface="Lucida Sans"/>
              </a:rPr>
              <a:t>of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95" dirty="0">
                <a:latin typeface="Lucida Sans"/>
                <a:cs typeface="Lucida Sans"/>
              </a:rPr>
              <a:t>inequ</a:t>
            </a:r>
            <a:r>
              <a:rPr sz="2800" spc="-95" dirty="0">
                <a:latin typeface="Berlin Sans FB"/>
                <a:cs typeface="Berlin Sans FB"/>
              </a:rPr>
              <a:t>a</a:t>
            </a:r>
            <a:r>
              <a:rPr sz="2800" b="1" spc="-95" dirty="0">
                <a:latin typeface="Lucida Sans"/>
                <a:cs typeface="Lucida Sans"/>
              </a:rPr>
              <a:t>lity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Berlin Sans FB"/>
                <a:cs typeface="Berlin Sans FB"/>
              </a:rPr>
              <a:t>a</a:t>
            </a:r>
            <a:r>
              <a:rPr sz="2800" b="1" spc="-55" dirty="0">
                <a:latin typeface="Lucida Sans"/>
                <a:cs typeface="Lucida Sans"/>
              </a:rPr>
              <a:t>re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130" dirty="0">
                <a:latin typeface="Lucida Sans"/>
                <a:cs typeface="Lucida Sans"/>
              </a:rPr>
              <a:t>shown</a:t>
            </a:r>
            <a:r>
              <a:rPr sz="2800" b="1" spc="-320" dirty="0">
                <a:latin typeface="Lucida Sans"/>
                <a:cs typeface="Lucida Sans"/>
              </a:rPr>
              <a:t> </a:t>
            </a:r>
            <a:r>
              <a:rPr sz="2800" b="1" spc="-125" dirty="0">
                <a:latin typeface="Lucida Sans"/>
                <a:cs typeface="Lucida Sans"/>
              </a:rPr>
              <a:t>in</a:t>
            </a:r>
            <a:r>
              <a:rPr sz="2800" b="1" spc="-325" dirty="0">
                <a:latin typeface="Lucida Sans"/>
                <a:cs typeface="Lucida Sans"/>
              </a:rPr>
              <a:t> </a:t>
            </a:r>
            <a:r>
              <a:rPr sz="2800" b="1" spc="-70" dirty="0">
                <a:latin typeface="Lucida Sans"/>
                <a:cs typeface="Lucida Sans"/>
              </a:rPr>
              <a:t>Sp</a:t>
            </a:r>
            <a:r>
              <a:rPr sz="2800" spc="-70" dirty="0">
                <a:latin typeface="Berlin Sans FB"/>
                <a:cs typeface="Berlin Sans FB"/>
              </a:rPr>
              <a:t>a</a:t>
            </a:r>
            <a:r>
              <a:rPr sz="2800" b="1" spc="-70" dirty="0">
                <a:latin typeface="Lucida Sans"/>
                <a:cs typeface="Lucida Sans"/>
              </a:rPr>
              <a:t>nish</a:t>
            </a:r>
            <a:endParaRPr sz="2800" dirty="0">
              <a:latin typeface="Lucida Sans"/>
              <a:cs typeface="Lucida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11453"/>
              </p:ext>
            </p:extLst>
          </p:nvPr>
        </p:nvGraphicFramePr>
        <p:xfrm>
          <a:off x="1596809" y="3303564"/>
          <a:ext cx="17538700" cy="697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2165350" marR="271780" indent="-1885950">
                        <a:lnSpc>
                          <a:spcPct val="111000"/>
                        </a:lnSpc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germanos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aportan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menos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elementos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cultura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española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que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otros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pueblos.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 marL="1341120" marR="320040" indent="-1014094">
                        <a:lnSpc>
                          <a:spcPct val="111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Germanic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peoples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bring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fewer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elements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Spanish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culture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other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peoples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do.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reconquista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España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dura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0" spc="-3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más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siete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siglos.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 marL="3604895" marR="710565" indent="-2887345">
                        <a:lnSpc>
                          <a:spcPct val="111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reconquest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Spain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lasts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seven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centuries.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3089275" marR="61594" indent="-3020695">
                        <a:lnSpc>
                          <a:spcPct val="111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imperio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incas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más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poderoso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que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demás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imperios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del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5" dirty="0">
                          <a:latin typeface="Lucida Sans Unicode"/>
                          <a:cs typeface="Lucida Sans Unicode"/>
                        </a:rPr>
                        <a:t>sur.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  <a:p>
                      <a:pPr marL="2300605" marR="476250" indent="-1817370">
                        <a:lnSpc>
                          <a:spcPct val="111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empire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Incas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powerful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other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empires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south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2962" y="845493"/>
            <a:ext cx="103384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245" dirty="0"/>
              <a:t>r</a:t>
            </a:r>
            <a:r>
              <a:rPr spc="20" dirty="0"/>
              <a:t>i</a:t>
            </a:r>
            <a:r>
              <a:rPr spc="215" dirty="0"/>
              <a:t>s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285" dirty="0"/>
              <a:t>n</a:t>
            </a:r>
            <a:r>
              <a:rPr spc="440" dirty="0"/>
              <a:t>e</a:t>
            </a:r>
            <a:r>
              <a:rPr spc="210" dirty="0"/>
              <a:t>q</a:t>
            </a:r>
            <a:r>
              <a:rPr spc="114" dirty="0"/>
              <a:t>u</a:t>
            </a:r>
            <a:r>
              <a:rPr spc="45" dirty="0"/>
              <a:t>a</a:t>
            </a:r>
            <a:r>
              <a:rPr spc="-60" dirty="0"/>
              <a:t>l</a:t>
            </a:r>
            <a:r>
              <a:rPr spc="-50" dirty="0"/>
              <a:t>i</a:t>
            </a:r>
            <a:r>
              <a:rPr spc="240" dirty="0"/>
              <a:t>t</a:t>
            </a:r>
            <a:r>
              <a:rPr spc="-13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7691100" cy="36309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70" dirty="0">
                <a:latin typeface="Georgia"/>
                <a:cs typeface="Georgia"/>
              </a:rPr>
              <a:t>How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lang="en-US" sz="3600" spc="55" dirty="0">
                <a:latin typeface="Georgia"/>
                <a:cs typeface="Georgia"/>
              </a:rPr>
              <a:t>make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them:</a:t>
            </a:r>
          </a:p>
          <a:p>
            <a:pPr marL="913130" marR="549910" lvl="1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25" dirty="0">
                <a:latin typeface="Georgia"/>
                <a:cs typeface="Georgia"/>
              </a:rPr>
              <a:t>Unequal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comparisons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placing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35" dirty="0">
                <a:latin typeface="Georgia"/>
                <a:cs typeface="Georgia"/>
              </a:rPr>
              <a:t>más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(more)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-114" dirty="0">
                <a:latin typeface="Georgia"/>
                <a:cs typeface="Georgia"/>
              </a:rPr>
              <a:t>menos </a:t>
            </a:r>
            <a:r>
              <a:rPr sz="3600" b="1" spc="-900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(less)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before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noun,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adjective,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adverb</a:t>
            </a:r>
            <a:endParaRPr sz="3600" dirty="0">
              <a:latin typeface="Georgia"/>
              <a:cs typeface="Georgia"/>
            </a:endParaRPr>
          </a:p>
          <a:p>
            <a:pPr marL="913130" marR="5080" lvl="1" indent="-450850">
              <a:lnSpc>
                <a:spcPct val="113399"/>
              </a:lnSpc>
              <a:spcBef>
                <a:spcPts val="1985"/>
              </a:spcBef>
              <a:buSzPct val="151388"/>
              <a:buFont typeface="Georgia"/>
              <a:buChar char="•"/>
              <a:tabLst>
                <a:tab pos="913765" algn="l"/>
              </a:tabLst>
            </a:pPr>
            <a:r>
              <a:rPr sz="3600" b="1" spc="-80" dirty="0">
                <a:latin typeface="Georgia"/>
                <a:cs typeface="Georgia"/>
              </a:rPr>
              <a:t>Que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75" dirty="0">
                <a:latin typeface="Georgia"/>
                <a:cs typeface="Georgia"/>
              </a:rPr>
              <a:t>de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normally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translated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-10" dirty="0">
                <a:latin typeface="Constantia"/>
                <a:cs typeface="Constantia"/>
              </a:rPr>
              <a:t>than</a:t>
            </a:r>
            <a:r>
              <a:rPr sz="3600" i="1" spc="15" dirty="0">
                <a:latin typeface="Constantia"/>
                <a:cs typeface="Constantia"/>
              </a:rPr>
              <a:t> </a:t>
            </a:r>
            <a:r>
              <a:rPr sz="3600" spc="15" dirty="0">
                <a:latin typeface="Georgia"/>
                <a:cs typeface="Georgia"/>
              </a:rPr>
              <a:t>(</a:t>
            </a:r>
            <a:r>
              <a:rPr sz="3600" i="1" spc="15" dirty="0">
                <a:latin typeface="Georgia"/>
                <a:cs typeface="Georgia"/>
              </a:rPr>
              <a:t>De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precedes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number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numerical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expression).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8B042-93F9-2D44-8AC2-C4D207EC83FD}"/>
              </a:ext>
            </a:extLst>
          </p:cNvPr>
          <p:cNvSpPr txBox="1"/>
          <p:nvPr/>
        </p:nvSpPr>
        <p:spPr>
          <a:xfrm>
            <a:off x="8497778" y="2225675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BB623-8CBE-C341-BFED-6A7B1CA13FEF}"/>
              </a:ext>
            </a:extLst>
          </p:cNvPr>
          <p:cNvSpPr txBox="1"/>
          <p:nvPr/>
        </p:nvSpPr>
        <p:spPr>
          <a:xfrm>
            <a:off x="7371154" y="4869845"/>
            <a:ext cx="5361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linkClick r:id="rId2"/>
              </a:rPr>
              <a:t>Comparisons Kahoot</a:t>
            </a:r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7888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A6AE3-79B6-B04A-8A44-12423A09E198}"/>
              </a:ext>
            </a:extLst>
          </p:cNvPr>
          <p:cNvSpPr txBox="1"/>
          <p:nvPr/>
        </p:nvSpPr>
        <p:spPr>
          <a:xfrm>
            <a:off x="6223438" y="3902075"/>
            <a:ext cx="765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Entrevista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María</a:t>
            </a:r>
          </a:p>
        </p:txBody>
      </p:sp>
    </p:spTree>
    <p:extLst>
      <p:ext uri="{BB962C8B-B14F-4D97-AF65-F5344CB8AC3E}">
        <p14:creationId xmlns:p14="http://schemas.microsoft.com/office/powerpoint/2010/main" val="29905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8646160" cy="534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5600" spc="-265" dirty="0">
                <a:latin typeface="Georgia"/>
                <a:cs typeface="Georgia"/>
              </a:rPr>
              <a:t>P</a:t>
            </a:r>
            <a:r>
              <a:rPr sz="5600" spc="-290" dirty="0">
                <a:latin typeface="Georgia"/>
                <a:cs typeface="Georgia"/>
              </a:rPr>
              <a:t>r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-105" dirty="0">
                <a:latin typeface="Georgia"/>
                <a:cs typeface="Georgia"/>
              </a:rPr>
              <a:t>e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10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40" dirty="0">
                <a:latin typeface="Georgia"/>
                <a:cs typeface="Georgia"/>
              </a:rPr>
              <a:t>o</a:t>
            </a:r>
            <a:r>
              <a:rPr sz="5600" spc="70" dirty="0">
                <a:latin typeface="Georgia"/>
                <a:cs typeface="Georgia"/>
              </a:rPr>
              <a:t>f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75" dirty="0">
                <a:latin typeface="Georgia"/>
                <a:cs typeface="Georgia"/>
              </a:rPr>
              <a:t>-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755" dirty="0">
                <a:latin typeface="Georgia"/>
                <a:cs typeface="Georgia"/>
              </a:rPr>
              <a:t>r</a:t>
            </a:r>
            <a:r>
              <a:rPr sz="5600" spc="-65" dirty="0">
                <a:latin typeface="Georgia"/>
                <a:cs typeface="Georgia"/>
              </a:rPr>
              <a:t>,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515" dirty="0">
                <a:latin typeface="Georgia"/>
                <a:cs typeface="Georgia"/>
              </a:rPr>
              <a:t>-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190" dirty="0">
                <a:latin typeface="Georgia"/>
                <a:cs typeface="Georgia"/>
              </a:rPr>
              <a:t>r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1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35" dirty="0">
                <a:latin typeface="Georgia"/>
                <a:cs typeface="Georgia"/>
              </a:rPr>
              <a:t>b</a:t>
            </a:r>
            <a:r>
              <a:rPr sz="5600" spc="-35" dirty="0">
                <a:latin typeface="Georgia"/>
                <a:cs typeface="Georgia"/>
              </a:rPr>
              <a:t>s  </a:t>
            </a:r>
            <a:r>
              <a:rPr sz="5600" spc="-61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150" dirty="0">
                <a:latin typeface="Georgia"/>
                <a:cs typeface="Georgia"/>
              </a:rPr>
              <a:t>b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40" dirty="0">
                <a:latin typeface="Georgia"/>
                <a:cs typeface="Georgia"/>
              </a:rPr>
              <a:t>“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85" dirty="0">
                <a:latin typeface="Georgia"/>
                <a:cs typeface="Georgia"/>
              </a:rPr>
              <a:t>r”</a:t>
            </a:r>
            <a:endParaRPr sz="5600">
              <a:latin typeface="Georgia"/>
              <a:cs typeface="Georgia"/>
            </a:endParaRPr>
          </a:p>
          <a:p>
            <a:pPr marL="12700" marR="699135">
              <a:lnSpc>
                <a:spcPct val="155800"/>
              </a:lnSpc>
            </a:pPr>
            <a:r>
              <a:rPr sz="5600" spc="-150" dirty="0">
                <a:latin typeface="Georgia"/>
                <a:cs typeface="Georgia"/>
              </a:rPr>
              <a:t>P</a:t>
            </a:r>
            <a:r>
              <a:rPr sz="5600" spc="-20" dirty="0">
                <a:latin typeface="Georgia"/>
                <a:cs typeface="Georgia"/>
              </a:rPr>
              <a:t>o</a:t>
            </a:r>
            <a:r>
              <a:rPr sz="5600" spc="-160" dirty="0">
                <a:latin typeface="Georgia"/>
                <a:cs typeface="Georgia"/>
              </a:rPr>
              <a:t>s</a:t>
            </a:r>
            <a:r>
              <a:rPr sz="5600" spc="-130" dirty="0">
                <a:latin typeface="Georgia"/>
                <a:cs typeface="Georgia"/>
              </a:rPr>
              <a:t>s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160" dirty="0">
                <a:latin typeface="Georgia"/>
                <a:cs typeface="Georgia"/>
              </a:rPr>
              <a:t>ss</a:t>
            </a:r>
            <a:r>
              <a:rPr sz="5600" spc="-375" dirty="0">
                <a:latin typeface="Georgia"/>
                <a:cs typeface="Georgia"/>
              </a:rPr>
              <a:t>i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70" dirty="0">
                <a:latin typeface="Georgia"/>
                <a:cs typeface="Georgia"/>
              </a:rPr>
              <a:t>A</a:t>
            </a:r>
            <a:r>
              <a:rPr sz="5600" spc="-40" dirty="0">
                <a:latin typeface="Georgia"/>
                <a:cs typeface="Georgia"/>
              </a:rPr>
              <a:t>d</a:t>
            </a:r>
            <a:r>
              <a:rPr sz="5600" spc="-375" dirty="0">
                <a:latin typeface="Georgia"/>
                <a:cs typeface="Georgia"/>
              </a:rPr>
              <a:t>j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375" dirty="0">
                <a:latin typeface="Georgia"/>
                <a:cs typeface="Georgia"/>
              </a:rPr>
              <a:t>i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5" dirty="0">
                <a:latin typeface="Georgia"/>
                <a:cs typeface="Georgia"/>
              </a:rPr>
              <a:t>s  </a:t>
            </a:r>
            <a:r>
              <a:rPr sz="5600" spc="470" dirty="0">
                <a:latin typeface="Georgia"/>
                <a:cs typeface="Georgia"/>
              </a:rPr>
              <a:t>C</a:t>
            </a:r>
            <a:r>
              <a:rPr sz="5600" spc="330" dirty="0">
                <a:latin typeface="Georgia"/>
                <a:cs typeface="Georgia"/>
              </a:rPr>
              <a:t>o</a:t>
            </a:r>
            <a:r>
              <a:rPr sz="5600" spc="-440" dirty="0">
                <a:latin typeface="Georgia"/>
                <a:cs typeface="Georgia"/>
              </a:rPr>
              <a:t>m</a:t>
            </a:r>
            <a:r>
              <a:rPr sz="5600" spc="-35" dirty="0">
                <a:latin typeface="Georgia"/>
                <a:cs typeface="Georgia"/>
              </a:rPr>
              <a:t>p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290" dirty="0">
                <a:latin typeface="Georgia"/>
                <a:cs typeface="Georgia"/>
              </a:rPr>
              <a:t>i</a:t>
            </a:r>
            <a:r>
              <a:rPr sz="5600" spc="-130" dirty="0">
                <a:latin typeface="Georgia"/>
                <a:cs typeface="Georgia"/>
              </a:rPr>
              <a:t>s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45" dirty="0">
                <a:latin typeface="Georgia"/>
                <a:cs typeface="Georgia"/>
              </a:rPr>
              <a:t>s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40" dirty="0">
                <a:latin typeface="Georgia"/>
                <a:cs typeface="Georgia"/>
              </a:rPr>
              <a:t>o</a:t>
            </a:r>
            <a:r>
              <a:rPr sz="5600" spc="70" dirty="0">
                <a:latin typeface="Georgia"/>
                <a:cs typeface="Georgia"/>
              </a:rPr>
              <a:t>f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45" dirty="0">
                <a:latin typeface="Georgia"/>
                <a:cs typeface="Georgia"/>
              </a:rPr>
              <a:t>I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10" dirty="0">
                <a:latin typeface="Georgia"/>
                <a:cs typeface="Georgia"/>
              </a:rPr>
              <a:t>q</a:t>
            </a:r>
            <a:r>
              <a:rPr sz="5600" spc="-275" dirty="0">
                <a:latin typeface="Georgia"/>
                <a:cs typeface="Georgia"/>
              </a:rPr>
              <a:t>u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330" dirty="0">
                <a:latin typeface="Georgia"/>
                <a:cs typeface="Georgia"/>
              </a:rPr>
              <a:t>l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25" dirty="0">
                <a:latin typeface="Georgia"/>
                <a:cs typeface="Georgia"/>
              </a:rPr>
              <a:t>y</a:t>
            </a:r>
            <a:endParaRPr sz="5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132" y="845493"/>
            <a:ext cx="111620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15" dirty="0"/>
              <a:t>-</a:t>
            </a:r>
            <a:r>
              <a:rPr spc="440" dirty="0"/>
              <a:t>e</a:t>
            </a:r>
            <a:r>
              <a:rPr spc="-730" dirty="0"/>
              <a:t>r</a:t>
            </a:r>
            <a:r>
              <a:rPr spc="80" dirty="0"/>
              <a:t>,</a:t>
            </a:r>
            <a:r>
              <a:rPr spc="-710" dirty="0"/>
              <a:t> </a:t>
            </a:r>
            <a:r>
              <a:rPr spc="-515" dirty="0"/>
              <a:t>-</a:t>
            </a:r>
            <a:r>
              <a:rPr spc="-15" dirty="0"/>
              <a:t>i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09004" y="3352774"/>
            <a:ext cx="7050405" cy="6715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47117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95" dirty="0">
                <a:latin typeface="Georgia"/>
                <a:cs typeface="Georgia"/>
              </a:rPr>
              <a:t>Notice </a:t>
            </a:r>
            <a:r>
              <a:rPr sz="3600" spc="90" dirty="0">
                <a:latin typeface="Georgia"/>
                <a:cs typeface="Georgia"/>
              </a:rPr>
              <a:t>that </a:t>
            </a:r>
            <a:r>
              <a:rPr sz="3600" spc="20" dirty="0">
                <a:latin typeface="Georgia"/>
                <a:cs typeface="Georgia"/>
              </a:rPr>
              <a:t>-e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220" dirty="0">
                <a:latin typeface="Georgia"/>
                <a:cs typeface="Georgia"/>
              </a:rPr>
              <a:t>a </a:t>
            </a:r>
            <a:r>
              <a:rPr sz="3600" spc="114" dirty="0">
                <a:latin typeface="Georgia"/>
                <a:cs typeface="Georgia"/>
              </a:rPr>
              <a:t>common </a:t>
            </a:r>
            <a:r>
              <a:rPr sz="3600" spc="12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vowel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both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groups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(except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nosotros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vosotros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form)</a:t>
            </a:r>
            <a:endParaRPr sz="3600" dirty="0">
              <a:latin typeface="Georgia"/>
              <a:cs typeface="Georgia"/>
            </a:endParaRPr>
          </a:p>
          <a:p>
            <a:pPr marL="462915" marR="5080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463550" algn="l"/>
                <a:tab pos="3048000" algn="l"/>
              </a:tabLst>
            </a:pPr>
            <a:r>
              <a:rPr sz="3600" spc="-10" dirty="0">
                <a:latin typeface="Georgia"/>
                <a:cs typeface="Georgia"/>
              </a:rPr>
              <a:t>Remember:	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has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-160" dirty="0">
                <a:latin typeface="Georgia"/>
                <a:cs typeface="Georgia"/>
              </a:rPr>
              <a:t>3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usual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meanings:</a:t>
            </a: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500" dirty="0">
                <a:latin typeface="Georgia"/>
                <a:cs typeface="Georgia"/>
              </a:rPr>
              <a:t>C</a:t>
            </a:r>
            <a:r>
              <a:rPr sz="3600" spc="70" dirty="0">
                <a:latin typeface="Georgia"/>
                <a:cs typeface="Georgia"/>
              </a:rPr>
              <a:t>omer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35" dirty="0">
                <a:latin typeface="Georgia"/>
                <a:cs typeface="Georgia"/>
              </a:rPr>
              <a:t>=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</a:t>
            </a:r>
            <a:r>
              <a:rPr sz="3600" spc="300" dirty="0">
                <a:latin typeface="Georgia"/>
                <a:cs typeface="Georgia"/>
              </a:rPr>
              <a:t>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e</a:t>
            </a:r>
            <a:r>
              <a:rPr sz="3600" spc="90" dirty="0">
                <a:latin typeface="Georgia"/>
                <a:cs typeface="Georgia"/>
              </a:rPr>
              <a:t>a</a:t>
            </a:r>
            <a:r>
              <a:rPr sz="3600" spc="125" dirty="0">
                <a:latin typeface="Georgia"/>
                <a:cs typeface="Georgia"/>
              </a:rPr>
              <a:t>t</a:t>
            </a:r>
            <a:endParaRPr sz="3600" dirty="0">
              <a:latin typeface="Georgia"/>
              <a:cs typeface="Georgia"/>
            </a:endParaRPr>
          </a:p>
          <a:p>
            <a:pPr marL="1363345" lvl="2" indent="-450850">
              <a:lnSpc>
                <a:spcPct val="100000"/>
              </a:lnSpc>
              <a:spcBef>
                <a:spcPts val="2410"/>
              </a:spcBef>
              <a:buSzPct val="149180"/>
              <a:buChar char="•"/>
              <a:tabLst>
                <a:tab pos="1363345" algn="l"/>
                <a:tab pos="1363980" algn="l"/>
              </a:tabLst>
            </a:pPr>
            <a:r>
              <a:rPr sz="3050" spc="405" dirty="0">
                <a:latin typeface="Georgia"/>
                <a:cs typeface="Georgia"/>
              </a:rPr>
              <a:t>C</a:t>
            </a:r>
            <a:r>
              <a:rPr sz="3050" spc="135" dirty="0">
                <a:latin typeface="Georgia"/>
                <a:cs typeface="Georgia"/>
              </a:rPr>
              <a:t>omo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300" dirty="0">
                <a:latin typeface="Georgia"/>
                <a:cs typeface="Georgia"/>
              </a:rPr>
              <a:t>=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245" dirty="0">
                <a:latin typeface="Georgia"/>
                <a:cs typeface="Georgia"/>
              </a:rPr>
              <a:t>I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70" dirty="0">
                <a:latin typeface="Georgia"/>
                <a:cs typeface="Georgia"/>
              </a:rPr>
              <a:t>e</a:t>
            </a:r>
            <a:r>
              <a:rPr sz="3050" spc="60" dirty="0">
                <a:latin typeface="Georgia"/>
                <a:cs typeface="Georgia"/>
              </a:rPr>
              <a:t>a</a:t>
            </a:r>
            <a:r>
              <a:rPr sz="3050" spc="35" dirty="0">
                <a:latin typeface="Georgia"/>
                <a:cs typeface="Georgia"/>
              </a:rPr>
              <a:t>t</a:t>
            </a:r>
            <a:r>
              <a:rPr sz="3050" spc="-45" dirty="0">
                <a:latin typeface="Georgia"/>
                <a:cs typeface="Georgia"/>
              </a:rPr>
              <a:t>,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90" dirty="0">
                <a:latin typeface="Georgia"/>
                <a:cs typeface="Georgia"/>
              </a:rPr>
              <a:t>a</a:t>
            </a:r>
            <a:r>
              <a:rPr sz="3050" spc="-85" dirty="0">
                <a:latin typeface="Georgia"/>
                <a:cs typeface="Georgia"/>
              </a:rPr>
              <a:t>m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70" dirty="0">
                <a:latin typeface="Georgia"/>
                <a:cs typeface="Georgia"/>
              </a:rPr>
              <a:t>e</a:t>
            </a:r>
            <a:r>
              <a:rPr sz="3050" spc="60" dirty="0">
                <a:latin typeface="Georgia"/>
                <a:cs typeface="Georgia"/>
              </a:rPr>
              <a:t>a</a:t>
            </a:r>
            <a:r>
              <a:rPr sz="3050" spc="20" dirty="0">
                <a:latin typeface="Georgia"/>
                <a:cs typeface="Georgia"/>
              </a:rPr>
              <a:t>t</a:t>
            </a:r>
            <a:r>
              <a:rPr sz="3050" spc="-5" dirty="0">
                <a:latin typeface="Georgia"/>
                <a:cs typeface="Georgia"/>
              </a:rPr>
              <a:t>i</a:t>
            </a:r>
            <a:r>
              <a:rPr sz="3050" spc="-35" dirty="0">
                <a:latin typeface="Georgia"/>
                <a:cs typeface="Georgia"/>
              </a:rPr>
              <a:t>n</a:t>
            </a:r>
            <a:r>
              <a:rPr sz="3050" spc="70" dirty="0">
                <a:latin typeface="Georgia"/>
                <a:cs typeface="Georgia"/>
              </a:rPr>
              <a:t>g,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110" dirty="0">
                <a:latin typeface="Georgia"/>
                <a:cs typeface="Georgia"/>
              </a:rPr>
              <a:t>d</a:t>
            </a:r>
            <a:r>
              <a:rPr sz="3050" spc="240" dirty="0">
                <a:latin typeface="Georgia"/>
                <a:cs typeface="Georgia"/>
              </a:rPr>
              <a:t>o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70" dirty="0">
                <a:latin typeface="Georgia"/>
                <a:cs typeface="Georgia"/>
              </a:rPr>
              <a:t>e</a:t>
            </a:r>
            <a:r>
              <a:rPr sz="3050" spc="60" dirty="0">
                <a:latin typeface="Georgia"/>
                <a:cs typeface="Georgia"/>
              </a:rPr>
              <a:t>a</a:t>
            </a:r>
            <a:r>
              <a:rPr sz="3050" spc="100" dirty="0">
                <a:latin typeface="Georgia"/>
                <a:cs typeface="Georgia"/>
              </a:rPr>
              <a:t>t</a:t>
            </a:r>
            <a:endParaRPr sz="3050" dirty="0">
              <a:latin typeface="Georgia"/>
              <a:cs typeface="Georgia"/>
            </a:endParaRPr>
          </a:p>
          <a:p>
            <a:pPr marL="841375" lvl="1" indent="-379095">
              <a:lnSpc>
                <a:spcPct val="100000"/>
              </a:lnSpc>
              <a:spcBef>
                <a:spcPts val="2555"/>
              </a:spcBef>
              <a:buSzPct val="151388"/>
              <a:buChar char="•"/>
              <a:tabLst>
                <a:tab pos="842010" algn="l"/>
              </a:tabLst>
            </a:pPr>
            <a:r>
              <a:rPr sz="3600" spc="-10" dirty="0">
                <a:latin typeface="Georgia"/>
                <a:cs typeface="Georgia"/>
              </a:rPr>
              <a:t>V</a:t>
            </a:r>
            <a:r>
              <a:rPr sz="3600" spc="-120" dirty="0">
                <a:latin typeface="Georgia"/>
                <a:cs typeface="Georgia"/>
              </a:rPr>
              <a:t>i</a:t>
            </a:r>
            <a:r>
              <a:rPr sz="3600" spc="15" dirty="0">
                <a:latin typeface="Georgia"/>
                <a:cs typeface="Georgia"/>
              </a:rPr>
              <a:t>v</a:t>
            </a:r>
            <a:r>
              <a:rPr sz="3600" spc="-85" dirty="0">
                <a:latin typeface="Georgia"/>
                <a:cs typeface="Georgia"/>
              </a:rPr>
              <a:t>i</a:t>
            </a:r>
            <a:r>
              <a:rPr sz="3600" spc="-75" dirty="0">
                <a:latin typeface="Georgia"/>
                <a:cs typeface="Georgia"/>
              </a:rPr>
              <a:t>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35" dirty="0">
                <a:latin typeface="Georgia"/>
                <a:cs typeface="Georgia"/>
              </a:rPr>
              <a:t>=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</a:t>
            </a:r>
            <a:r>
              <a:rPr sz="3600" spc="300" dirty="0">
                <a:latin typeface="Georgia"/>
                <a:cs typeface="Georgia"/>
              </a:rPr>
              <a:t>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95" dirty="0">
                <a:latin typeface="Georgia"/>
                <a:cs typeface="Georgia"/>
              </a:rPr>
              <a:t>l</a:t>
            </a:r>
            <a:r>
              <a:rPr sz="3600" spc="-120" dirty="0">
                <a:latin typeface="Georgia"/>
                <a:cs typeface="Georgia"/>
              </a:rPr>
              <a:t>i</a:t>
            </a:r>
            <a:r>
              <a:rPr sz="3600" spc="15" dirty="0">
                <a:latin typeface="Georgia"/>
                <a:cs typeface="Georgia"/>
              </a:rPr>
              <a:t>v</a:t>
            </a:r>
            <a:r>
              <a:rPr sz="3600" spc="120" dirty="0">
                <a:latin typeface="Georgia"/>
                <a:cs typeface="Georgia"/>
              </a:rPr>
              <a:t>e</a:t>
            </a:r>
            <a:endParaRPr sz="3600" dirty="0">
              <a:latin typeface="Georgia"/>
              <a:cs typeface="Georgia"/>
            </a:endParaRPr>
          </a:p>
          <a:p>
            <a:pPr marL="1291590" lvl="2" indent="-379095">
              <a:lnSpc>
                <a:spcPct val="100000"/>
              </a:lnSpc>
              <a:spcBef>
                <a:spcPts val="2410"/>
              </a:spcBef>
              <a:buSzPct val="149180"/>
              <a:buChar char="•"/>
              <a:tabLst>
                <a:tab pos="1292225" algn="l"/>
              </a:tabLst>
            </a:pPr>
            <a:r>
              <a:rPr sz="3050" spc="-25" dirty="0">
                <a:latin typeface="Georgia"/>
                <a:cs typeface="Georgia"/>
              </a:rPr>
              <a:t>V</a:t>
            </a:r>
            <a:r>
              <a:rPr sz="3050" spc="-114" dirty="0">
                <a:latin typeface="Georgia"/>
                <a:cs typeface="Georgia"/>
              </a:rPr>
              <a:t>i</a:t>
            </a:r>
            <a:r>
              <a:rPr sz="3050" dirty="0">
                <a:latin typeface="Georgia"/>
                <a:cs typeface="Georgia"/>
              </a:rPr>
              <a:t>v</a:t>
            </a:r>
            <a:r>
              <a:rPr sz="3050" spc="240" dirty="0">
                <a:latin typeface="Georgia"/>
                <a:cs typeface="Georgia"/>
              </a:rPr>
              <a:t>o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300" dirty="0">
                <a:latin typeface="Georgia"/>
                <a:cs typeface="Georgia"/>
              </a:rPr>
              <a:t>=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245" dirty="0">
                <a:latin typeface="Georgia"/>
                <a:cs typeface="Georgia"/>
              </a:rPr>
              <a:t>I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85" dirty="0">
                <a:latin typeface="Georgia"/>
                <a:cs typeface="Georgia"/>
              </a:rPr>
              <a:t>l</a:t>
            </a:r>
            <a:r>
              <a:rPr sz="3050" spc="-114" dirty="0">
                <a:latin typeface="Georgia"/>
                <a:cs typeface="Georgia"/>
              </a:rPr>
              <a:t>i</a:t>
            </a:r>
            <a:r>
              <a:rPr sz="3050" dirty="0">
                <a:latin typeface="Georgia"/>
                <a:cs typeface="Georgia"/>
              </a:rPr>
              <a:t>v</a:t>
            </a:r>
            <a:r>
              <a:rPr sz="3050" spc="25" dirty="0">
                <a:latin typeface="Georgia"/>
                <a:cs typeface="Georgia"/>
              </a:rPr>
              <a:t>e,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90" dirty="0">
                <a:latin typeface="Georgia"/>
                <a:cs typeface="Georgia"/>
              </a:rPr>
              <a:t>a</a:t>
            </a:r>
            <a:r>
              <a:rPr sz="3050" spc="-85" dirty="0">
                <a:latin typeface="Georgia"/>
                <a:cs typeface="Georgia"/>
              </a:rPr>
              <a:t>m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85" dirty="0">
                <a:latin typeface="Georgia"/>
                <a:cs typeface="Georgia"/>
              </a:rPr>
              <a:t>l</a:t>
            </a:r>
            <a:r>
              <a:rPr sz="3050" spc="-114" dirty="0">
                <a:latin typeface="Georgia"/>
                <a:cs typeface="Georgia"/>
              </a:rPr>
              <a:t>i</a:t>
            </a:r>
            <a:r>
              <a:rPr sz="3050" dirty="0">
                <a:latin typeface="Georgia"/>
                <a:cs typeface="Georgia"/>
              </a:rPr>
              <a:t>v</a:t>
            </a:r>
            <a:r>
              <a:rPr sz="3050" spc="-85" dirty="0">
                <a:latin typeface="Georgia"/>
                <a:cs typeface="Georgia"/>
              </a:rPr>
              <a:t>i</a:t>
            </a:r>
            <a:r>
              <a:rPr sz="3050" spc="-35" dirty="0">
                <a:latin typeface="Georgia"/>
                <a:cs typeface="Georgia"/>
              </a:rPr>
              <a:t>n</a:t>
            </a:r>
            <a:r>
              <a:rPr sz="3050" spc="70" dirty="0">
                <a:latin typeface="Georgia"/>
                <a:cs typeface="Georgia"/>
              </a:rPr>
              <a:t>g,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110" dirty="0">
                <a:latin typeface="Georgia"/>
                <a:cs typeface="Georgia"/>
              </a:rPr>
              <a:t>d</a:t>
            </a:r>
            <a:r>
              <a:rPr sz="3050" spc="240" dirty="0">
                <a:latin typeface="Georgia"/>
                <a:cs typeface="Georgia"/>
              </a:rPr>
              <a:t>o</a:t>
            </a:r>
            <a:r>
              <a:rPr sz="3050" spc="-15" dirty="0">
                <a:latin typeface="Georgia"/>
                <a:cs typeface="Georgia"/>
              </a:rPr>
              <a:t> </a:t>
            </a:r>
            <a:r>
              <a:rPr sz="3050" spc="-85" dirty="0">
                <a:latin typeface="Georgia"/>
                <a:cs typeface="Georgia"/>
              </a:rPr>
              <a:t>l</a:t>
            </a:r>
            <a:r>
              <a:rPr sz="3050" spc="-114" dirty="0">
                <a:latin typeface="Georgia"/>
                <a:cs typeface="Georgia"/>
              </a:rPr>
              <a:t>i</a:t>
            </a:r>
            <a:r>
              <a:rPr sz="3050" dirty="0">
                <a:latin typeface="Georgia"/>
                <a:cs typeface="Georgia"/>
              </a:rPr>
              <a:t>v</a:t>
            </a:r>
            <a:r>
              <a:rPr sz="3050" spc="90" dirty="0">
                <a:latin typeface="Georgia"/>
                <a:cs typeface="Georgia"/>
              </a:rPr>
              <a:t>e</a:t>
            </a:r>
            <a:endParaRPr sz="3050" dirty="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8831" y="3267076"/>
            <a:ext cx="9581515" cy="7197725"/>
            <a:chOff x="1018831" y="3267076"/>
            <a:chExt cx="9581515" cy="7197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831" y="3267076"/>
              <a:ext cx="9581290" cy="71972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85932" y="4917296"/>
              <a:ext cx="1047115" cy="5381625"/>
            </a:xfrm>
            <a:custGeom>
              <a:avLst/>
              <a:gdLst/>
              <a:ahLst/>
              <a:cxnLst/>
              <a:rect l="l" t="t" r="r" b="b"/>
              <a:pathLst>
                <a:path w="1047114" h="5381625">
                  <a:moveTo>
                    <a:pt x="1047088" y="0"/>
                  </a:moveTo>
                  <a:lnTo>
                    <a:pt x="0" y="0"/>
                  </a:lnTo>
                  <a:lnTo>
                    <a:pt x="0" y="5381327"/>
                  </a:lnTo>
                  <a:lnTo>
                    <a:pt x="1047088" y="5381327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080116C-DEB8-4542-8E87-B3B82B949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777875"/>
            <a:ext cx="17068800" cy="21396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15" dirty="0"/>
              <a:t>-</a:t>
            </a:r>
            <a:r>
              <a:rPr spc="440" dirty="0"/>
              <a:t>e</a:t>
            </a:r>
            <a:r>
              <a:rPr spc="-730" dirty="0"/>
              <a:t>r</a:t>
            </a:r>
            <a:r>
              <a:rPr spc="80" dirty="0"/>
              <a:t>,</a:t>
            </a:r>
            <a:r>
              <a:rPr spc="-710" dirty="0"/>
              <a:t> </a:t>
            </a:r>
            <a:r>
              <a:rPr spc="-515" dirty="0"/>
              <a:t>-</a:t>
            </a:r>
            <a:r>
              <a:rPr spc="-15" dirty="0" err="1"/>
              <a:t>i</a:t>
            </a:r>
            <a:r>
              <a:rPr spc="-175" dirty="0" err="1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  <a:r>
              <a:rPr lang="es-ES" spc="245" dirty="0"/>
              <a:t>: </a:t>
            </a:r>
            <a:br>
              <a:rPr lang="es-ES" spc="245" dirty="0"/>
            </a:br>
            <a:r>
              <a:rPr lang="es-ES" spc="245" dirty="0" err="1"/>
              <a:t>Examples</a:t>
            </a:r>
            <a:r>
              <a:rPr lang="es-ES" spc="245" dirty="0"/>
              <a:t>:</a:t>
            </a:r>
            <a:endParaRPr spc="2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1047F-B21E-FC4B-B26A-247B2D12B4F5}"/>
              </a:ext>
            </a:extLst>
          </p:cNvPr>
          <p:cNvSpPr txBox="1"/>
          <p:nvPr/>
        </p:nvSpPr>
        <p:spPr>
          <a:xfrm>
            <a:off x="1178560" y="3434080"/>
            <a:ext cx="42181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Comer</a:t>
            </a:r>
          </a:p>
          <a:p>
            <a:endParaRPr lang="en-US" sz="4000" dirty="0"/>
          </a:p>
          <a:p>
            <a:r>
              <a:rPr lang="en-US" sz="4000" dirty="0" err="1"/>
              <a:t>Yo</a:t>
            </a:r>
            <a:r>
              <a:rPr lang="en-US" sz="4000" dirty="0"/>
              <a:t> </a:t>
            </a:r>
            <a:r>
              <a:rPr lang="en-US" sz="4000" i="1" dirty="0" err="1"/>
              <a:t>como</a:t>
            </a:r>
            <a:r>
              <a:rPr lang="en-US" sz="4000" dirty="0"/>
              <a:t> </a:t>
            </a:r>
          </a:p>
          <a:p>
            <a:r>
              <a:rPr lang="en-US" sz="4000" dirty="0"/>
              <a:t>Tú </a:t>
            </a:r>
            <a:r>
              <a:rPr lang="en-US" sz="4000" i="1" dirty="0"/>
              <a:t>comes</a:t>
            </a:r>
          </a:p>
          <a:p>
            <a:r>
              <a:rPr lang="en-US" sz="4000" dirty="0" err="1"/>
              <a:t>Él</a:t>
            </a:r>
            <a:r>
              <a:rPr lang="en-US" sz="4000" dirty="0"/>
              <a:t>/Ella/</a:t>
            </a:r>
            <a:r>
              <a:rPr lang="en-US" sz="4000" dirty="0" err="1"/>
              <a:t>Usted</a:t>
            </a:r>
            <a:r>
              <a:rPr lang="en-US" sz="4000" dirty="0"/>
              <a:t> </a:t>
            </a:r>
            <a:r>
              <a:rPr lang="en-US" sz="4000" i="1" dirty="0"/>
              <a:t>come</a:t>
            </a:r>
          </a:p>
          <a:p>
            <a:r>
              <a:rPr lang="en-US" sz="4000" dirty="0" err="1"/>
              <a:t>Nosotros</a:t>
            </a:r>
            <a:r>
              <a:rPr lang="en-US" sz="4000" dirty="0"/>
              <a:t> </a:t>
            </a:r>
            <a:r>
              <a:rPr lang="en-US" sz="4000" i="1" dirty="0" err="1"/>
              <a:t>comemos</a:t>
            </a:r>
            <a:endParaRPr lang="en-US" sz="4000" i="1" dirty="0"/>
          </a:p>
          <a:p>
            <a:r>
              <a:rPr lang="en-US" sz="4000" dirty="0" err="1"/>
              <a:t>Vosotros</a:t>
            </a:r>
            <a:r>
              <a:rPr lang="en-US" sz="4000" dirty="0"/>
              <a:t> </a:t>
            </a:r>
            <a:r>
              <a:rPr lang="en-US" sz="4000" i="1" dirty="0" err="1"/>
              <a:t>coméis</a:t>
            </a:r>
            <a:endParaRPr lang="en-US" sz="4000" i="1" dirty="0"/>
          </a:p>
          <a:p>
            <a:r>
              <a:rPr lang="en-US" sz="4000" dirty="0" err="1"/>
              <a:t>Ustedes</a:t>
            </a:r>
            <a:r>
              <a:rPr lang="en-US" sz="4000" dirty="0"/>
              <a:t> </a:t>
            </a:r>
            <a:r>
              <a:rPr lang="en-US" sz="4000" i="1" dirty="0" err="1"/>
              <a:t>comen</a:t>
            </a:r>
            <a:endParaRPr lang="en-US" sz="4000" i="1" dirty="0"/>
          </a:p>
          <a:p>
            <a:r>
              <a:rPr lang="en-US" sz="4000" dirty="0" err="1"/>
              <a:t>Ellos</a:t>
            </a:r>
            <a:r>
              <a:rPr lang="en-US" sz="4000" dirty="0"/>
              <a:t> </a:t>
            </a:r>
            <a:r>
              <a:rPr lang="en-US" sz="4000" i="1" dirty="0" err="1"/>
              <a:t>comen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92A39-960A-0F4E-B564-1900EA7C595C}"/>
              </a:ext>
            </a:extLst>
          </p:cNvPr>
          <p:cNvSpPr txBox="1"/>
          <p:nvPr/>
        </p:nvSpPr>
        <p:spPr>
          <a:xfrm>
            <a:off x="8832850" y="3434079"/>
            <a:ext cx="398211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Subir</a:t>
            </a:r>
            <a:endParaRPr lang="en-US" sz="4000" b="1" dirty="0"/>
          </a:p>
          <a:p>
            <a:endParaRPr lang="en-US" sz="4000" dirty="0"/>
          </a:p>
          <a:p>
            <a:r>
              <a:rPr lang="en-US" sz="4000" dirty="0" err="1"/>
              <a:t>Yo</a:t>
            </a:r>
            <a:r>
              <a:rPr lang="en-US" sz="4000" dirty="0"/>
              <a:t> </a:t>
            </a:r>
            <a:r>
              <a:rPr lang="en-US" sz="4000" i="1" dirty="0" err="1"/>
              <a:t>subo</a:t>
            </a:r>
            <a:r>
              <a:rPr lang="en-US" sz="4000" dirty="0"/>
              <a:t> </a:t>
            </a:r>
          </a:p>
          <a:p>
            <a:r>
              <a:rPr lang="en-US" sz="4000" dirty="0"/>
              <a:t>Tú </a:t>
            </a:r>
            <a:r>
              <a:rPr lang="en-US" sz="4000" i="1" dirty="0" err="1"/>
              <a:t>subes</a:t>
            </a:r>
            <a:endParaRPr lang="en-US" sz="4000" i="1" dirty="0"/>
          </a:p>
          <a:p>
            <a:r>
              <a:rPr lang="en-US" sz="4000" dirty="0" err="1"/>
              <a:t>Él</a:t>
            </a:r>
            <a:r>
              <a:rPr lang="en-US" sz="4000" dirty="0"/>
              <a:t>/Ella/</a:t>
            </a:r>
            <a:r>
              <a:rPr lang="en-US" sz="4000" dirty="0" err="1"/>
              <a:t>Usted</a:t>
            </a:r>
            <a:r>
              <a:rPr lang="en-US" sz="4000" dirty="0"/>
              <a:t> </a:t>
            </a:r>
            <a:r>
              <a:rPr lang="en-US" sz="4000" i="1" dirty="0" err="1"/>
              <a:t>sube</a:t>
            </a:r>
            <a:endParaRPr lang="en-US" sz="4000" i="1" dirty="0"/>
          </a:p>
          <a:p>
            <a:r>
              <a:rPr lang="en-US" sz="4000" dirty="0" err="1"/>
              <a:t>Nosotros</a:t>
            </a:r>
            <a:r>
              <a:rPr lang="en-US" sz="4000" dirty="0"/>
              <a:t> </a:t>
            </a:r>
            <a:r>
              <a:rPr lang="en-US" sz="4000" i="1" dirty="0" err="1"/>
              <a:t>subimos</a:t>
            </a:r>
            <a:endParaRPr lang="en-US" sz="4000" i="1" dirty="0"/>
          </a:p>
          <a:p>
            <a:r>
              <a:rPr lang="en-US" sz="4000" dirty="0" err="1"/>
              <a:t>Vosotros</a:t>
            </a:r>
            <a:r>
              <a:rPr lang="en-US" sz="4000" dirty="0"/>
              <a:t> </a:t>
            </a:r>
            <a:r>
              <a:rPr lang="en-US" sz="4000" i="1" dirty="0" err="1"/>
              <a:t>subéis</a:t>
            </a:r>
            <a:endParaRPr lang="en-US" sz="4000" i="1" dirty="0"/>
          </a:p>
          <a:p>
            <a:r>
              <a:rPr lang="en-US" sz="4000" dirty="0" err="1"/>
              <a:t>Ustedes</a:t>
            </a:r>
            <a:r>
              <a:rPr lang="en-US" sz="4000" dirty="0"/>
              <a:t> </a:t>
            </a:r>
            <a:r>
              <a:rPr lang="en-US" sz="4000" i="1" dirty="0" err="1"/>
              <a:t>suben</a:t>
            </a:r>
            <a:endParaRPr lang="en-US" sz="4000" i="1" dirty="0"/>
          </a:p>
          <a:p>
            <a:r>
              <a:rPr lang="en-US" sz="4000" dirty="0" err="1"/>
              <a:t>Ellos</a:t>
            </a:r>
            <a:r>
              <a:rPr lang="en-US" sz="4000" dirty="0"/>
              <a:t> </a:t>
            </a:r>
            <a:r>
              <a:rPr lang="en-US" sz="4000" i="1" dirty="0" err="1"/>
              <a:t>suben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6650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EA54D-FFBE-3A49-BF87-F59ABB80B2A7}"/>
              </a:ext>
            </a:extLst>
          </p:cNvPr>
          <p:cNvSpPr txBox="1"/>
          <p:nvPr/>
        </p:nvSpPr>
        <p:spPr>
          <a:xfrm>
            <a:off x="4731298" y="5629910"/>
            <a:ext cx="10641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https://studyspanish.com/grammar/test/regverb1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A845476-EA8D-694F-99AC-B29A324C3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777875"/>
            <a:ext cx="1116203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ES" spc="180" dirty="0" err="1"/>
              <a:t>Practice</a:t>
            </a:r>
            <a:endParaRPr spc="245" dirty="0"/>
          </a:p>
        </p:txBody>
      </p:sp>
    </p:spTree>
    <p:extLst>
      <p:ext uri="{BB962C8B-B14F-4D97-AF65-F5344CB8AC3E}">
        <p14:creationId xmlns:p14="http://schemas.microsoft.com/office/powerpoint/2010/main" val="145817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440" dirty="0"/>
              <a:t>e</a:t>
            </a:r>
            <a:r>
              <a:rPr spc="-60" dirty="0"/>
              <a:t>r</a:t>
            </a:r>
            <a:r>
              <a:rPr spc="60" dirty="0"/>
              <a:t>b</a:t>
            </a:r>
            <a:r>
              <a:rPr spc="-710" dirty="0"/>
              <a:t> 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285" dirty="0"/>
              <a:t>n</a:t>
            </a:r>
            <a:r>
              <a:rPr spc="440" dirty="0"/>
              <a:t>e</a:t>
            </a:r>
            <a:r>
              <a:rPr spc="-175" dirty="0"/>
              <a:t>r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975580" cy="281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50" dirty="0">
                <a:latin typeface="Georgia"/>
                <a:cs typeface="Georgia"/>
              </a:rPr>
              <a:t>In </a:t>
            </a:r>
            <a:r>
              <a:rPr sz="3600" spc="10" dirty="0">
                <a:latin typeface="Georgia"/>
                <a:cs typeface="Georgia"/>
              </a:rPr>
              <a:t>English,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65" dirty="0">
                <a:latin typeface="Georgia"/>
                <a:cs typeface="Georgia"/>
              </a:rPr>
              <a:t>verb </a:t>
            </a:r>
            <a:r>
              <a:rPr sz="3600" spc="175" dirty="0">
                <a:latin typeface="Georgia"/>
                <a:cs typeface="Georgia"/>
              </a:rPr>
              <a:t>to </a:t>
            </a:r>
            <a:r>
              <a:rPr sz="3600" spc="45" dirty="0">
                <a:latin typeface="Georgia"/>
                <a:cs typeface="Georgia"/>
              </a:rPr>
              <a:t>have </a:t>
            </a:r>
            <a:r>
              <a:rPr sz="3600" spc="55" dirty="0">
                <a:latin typeface="Georgia"/>
                <a:cs typeface="Georgia"/>
              </a:rPr>
              <a:t>indicates </a:t>
            </a:r>
            <a:r>
              <a:rPr sz="3600" spc="105" dirty="0">
                <a:latin typeface="Georgia"/>
                <a:cs typeface="Georgia"/>
              </a:rPr>
              <a:t>possession and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100" dirty="0">
                <a:latin typeface="Georgia"/>
                <a:cs typeface="Georgia"/>
              </a:rPr>
              <a:t>also </a:t>
            </a:r>
            <a:r>
              <a:rPr sz="3600" spc="95" dirty="0">
                <a:latin typeface="Georgia"/>
                <a:cs typeface="Georgia"/>
              </a:rPr>
              <a:t>used </a:t>
            </a:r>
            <a:r>
              <a:rPr sz="3600" spc="110" dirty="0">
                <a:latin typeface="Georgia"/>
                <a:cs typeface="Georgia"/>
              </a:rPr>
              <a:t>as </a:t>
            </a:r>
            <a:r>
              <a:rPr lang="es-ES" sz="3600" spc="90" dirty="0" err="1">
                <a:latin typeface="Georgia"/>
                <a:cs typeface="Georgia"/>
              </a:rPr>
              <a:t>an</a:t>
            </a:r>
            <a:r>
              <a:rPr sz="3600" spc="9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auxiliary 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verb,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but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-100" dirty="0">
                <a:latin typeface="Georgia"/>
                <a:cs typeface="Georgia"/>
              </a:rPr>
              <a:t>tener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only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indicate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possession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while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00" dirty="0">
                <a:latin typeface="Georgia"/>
                <a:cs typeface="Georgia"/>
              </a:rPr>
              <a:t>haber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25" dirty="0">
                <a:latin typeface="Georgia"/>
                <a:cs typeface="Georgia"/>
              </a:rPr>
              <a:t>auxiliary.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5" dirty="0">
                <a:latin typeface="Georgia"/>
                <a:cs typeface="Georgia"/>
              </a:rPr>
              <a:t>Examples: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8804" y="6560009"/>
          <a:ext cx="17665700" cy="388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mundo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hispánico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-65" dirty="0">
                          <a:latin typeface="Lucida Sans"/>
                          <a:cs typeface="Lucida Sans"/>
                        </a:rPr>
                        <a:t>ha</a:t>
                      </a:r>
                      <a:r>
                        <a:rPr sz="2600" b="1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sufrido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una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crisis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política.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Hispanic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orld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has</a:t>
                      </a:r>
                      <a:r>
                        <a:rPr sz="2600" b="1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political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crisis.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lengua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española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-40" dirty="0">
                          <a:latin typeface="Lucida Sans"/>
                          <a:cs typeface="Lucida Sans"/>
                        </a:rPr>
                        <a:t>tiene</a:t>
                      </a:r>
                      <a:r>
                        <a:rPr sz="2600" b="1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muchos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modismos.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Spanish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language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has</a:t>
                      </a:r>
                      <a:r>
                        <a:rPr sz="2600" b="1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ma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idioms.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440" dirty="0"/>
              <a:t>e</a:t>
            </a:r>
            <a:r>
              <a:rPr spc="-60" dirty="0"/>
              <a:t>r</a:t>
            </a:r>
            <a:r>
              <a:rPr spc="60" dirty="0"/>
              <a:t>b</a:t>
            </a:r>
            <a:r>
              <a:rPr spc="-710" dirty="0"/>
              <a:t> 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285" dirty="0"/>
              <a:t>n</a:t>
            </a:r>
            <a:r>
              <a:rPr spc="440" dirty="0"/>
              <a:t>e</a:t>
            </a:r>
            <a:r>
              <a:rPr spc="-175" dirty="0"/>
              <a:t>r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10" dirty="0">
                <a:latin typeface="Lucida Sans"/>
                <a:cs typeface="Lucida Sans"/>
              </a:rPr>
              <a:t>Continued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22955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85" dirty="0">
                <a:latin typeface="Georgia"/>
                <a:cs typeface="Georgia"/>
              </a:rPr>
              <a:t>Tener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Spanish: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2442" y="4206483"/>
            <a:ext cx="6674943" cy="66749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489" y="845493"/>
            <a:ext cx="81553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P</a:t>
            </a:r>
            <a:r>
              <a:rPr spc="340" dirty="0"/>
              <a:t>o</a:t>
            </a:r>
            <a:r>
              <a:rPr spc="180" dirty="0"/>
              <a:t>s</a:t>
            </a:r>
            <a:r>
              <a:rPr spc="215" dirty="0"/>
              <a:t>s</a:t>
            </a:r>
            <a:r>
              <a:rPr spc="440" dirty="0"/>
              <a:t>e</a:t>
            </a:r>
            <a:r>
              <a:rPr spc="180" dirty="0"/>
              <a:t>s</a:t>
            </a:r>
            <a:r>
              <a:rPr spc="215" dirty="0"/>
              <a:t>s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465" dirty="0"/>
              <a:t>j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40" dirty="0"/>
              <a:t>e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2965507"/>
            <a:ext cx="7061200" cy="6219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4500" marR="5080" indent="-432434">
              <a:lnSpc>
                <a:spcPct val="113700"/>
              </a:lnSpc>
              <a:spcBef>
                <a:spcPts val="90"/>
              </a:spcBef>
              <a:buSzPct val="150724"/>
              <a:buChar char="•"/>
              <a:tabLst>
                <a:tab pos="445134" algn="l"/>
              </a:tabLst>
            </a:pPr>
            <a:r>
              <a:rPr sz="3450" spc="60" dirty="0">
                <a:latin typeface="Georgia"/>
                <a:cs typeface="Georgia"/>
              </a:rPr>
              <a:t>Possessive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60" dirty="0">
                <a:latin typeface="Georgia"/>
                <a:cs typeface="Georgia"/>
              </a:rPr>
              <a:t>adjectives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215" dirty="0">
                <a:latin typeface="Georgia"/>
                <a:cs typeface="Georgia"/>
              </a:rPr>
              <a:t>go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114" dirty="0">
                <a:latin typeface="Georgia"/>
                <a:cs typeface="Georgia"/>
              </a:rPr>
              <a:t>before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215" dirty="0">
                <a:latin typeface="Georgia"/>
                <a:cs typeface="Georgia"/>
              </a:rPr>
              <a:t>a </a:t>
            </a:r>
            <a:r>
              <a:rPr sz="3450" spc="-819" dirty="0">
                <a:latin typeface="Georgia"/>
                <a:cs typeface="Georgia"/>
              </a:rPr>
              <a:t> </a:t>
            </a:r>
            <a:r>
              <a:rPr sz="3450" spc="75" dirty="0">
                <a:latin typeface="Georgia"/>
                <a:cs typeface="Georgia"/>
              </a:rPr>
              <a:t>noun</a:t>
            </a:r>
            <a:endParaRPr sz="3450">
              <a:latin typeface="Georgia"/>
              <a:cs typeface="Georgia"/>
            </a:endParaRPr>
          </a:p>
          <a:p>
            <a:pPr marL="444500" marR="364490" indent="-432434">
              <a:lnSpc>
                <a:spcPct val="113700"/>
              </a:lnSpc>
              <a:spcBef>
                <a:spcPts val="1989"/>
              </a:spcBef>
              <a:buSzPct val="150724"/>
              <a:buChar char="•"/>
              <a:tabLst>
                <a:tab pos="445134" algn="l"/>
              </a:tabLst>
            </a:pPr>
            <a:r>
              <a:rPr sz="3450" spc="-140" dirty="0">
                <a:latin typeface="Georgia"/>
                <a:cs typeface="Georgia"/>
              </a:rPr>
              <a:t>In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25" dirty="0">
                <a:latin typeface="Georgia"/>
                <a:cs typeface="Georgia"/>
              </a:rPr>
              <a:t>English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25" dirty="0">
                <a:latin typeface="Georgia"/>
                <a:cs typeface="Georgia"/>
              </a:rPr>
              <a:t>this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-75" dirty="0">
                <a:latin typeface="Georgia"/>
                <a:cs typeface="Georgia"/>
              </a:rPr>
              <a:t>is: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-114" dirty="0">
                <a:latin typeface="Georgia"/>
                <a:cs typeface="Georgia"/>
              </a:rPr>
              <a:t>my,</a:t>
            </a:r>
            <a:r>
              <a:rPr sz="3450" spc="-10" dirty="0">
                <a:latin typeface="Georgia"/>
                <a:cs typeface="Georgia"/>
              </a:rPr>
              <a:t> </a:t>
            </a:r>
            <a:r>
              <a:rPr sz="3450" spc="-20" dirty="0">
                <a:latin typeface="Georgia"/>
                <a:cs typeface="Georgia"/>
              </a:rPr>
              <a:t>your,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-10" dirty="0">
                <a:latin typeface="Georgia"/>
                <a:cs typeface="Georgia"/>
              </a:rPr>
              <a:t>his, </a:t>
            </a:r>
            <a:r>
              <a:rPr sz="3450" spc="-5" dirty="0">
                <a:latin typeface="Georgia"/>
                <a:cs typeface="Georgia"/>
              </a:rPr>
              <a:t> </a:t>
            </a:r>
            <a:r>
              <a:rPr sz="3450" spc="20" dirty="0">
                <a:latin typeface="Georgia"/>
                <a:cs typeface="Georgia"/>
              </a:rPr>
              <a:t>hers,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40" dirty="0">
                <a:latin typeface="Georgia"/>
                <a:cs typeface="Georgia"/>
              </a:rPr>
              <a:t>yours,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10" dirty="0">
                <a:latin typeface="Georgia"/>
                <a:cs typeface="Georgia"/>
              </a:rPr>
              <a:t>its,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15" dirty="0">
                <a:latin typeface="Georgia"/>
                <a:cs typeface="Georgia"/>
              </a:rPr>
              <a:t>theirs,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-30" dirty="0">
                <a:latin typeface="Georgia"/>
                <a:cs typeface="Georgia"/>
              </a:rPr>
              <a:t>our,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55" dirty="0">
                <a:latin typeface="Georgia"/>
                <a:cs typeface="Georgia"/>
              </a:rPr>
              <a:t>your</a:t>
            </a:r>
            <a:endParaRPr sz="3450">
              <a:latin typeface="Georgia"/>
              <a:cs typeface="Georgia"/>
            </a:endParaRPr>
          </a:p>
          <a:p>
            <a:pPr marL="444500" indent="-432434">
              <a:lnSpc>
                <a:spcPct val="100000"/>
              </a:lnSpc>
              <a:spcBef>
                <a:spcPts val="2560"/>
              </a:spcBef>
              <a:buSzPct val="150724"/>
              <a:buChar char="•"/>
              <a:tabLst>
                <a:tab pos="445134" algn="l"/>
              </a:tabLst>
            </a:pPr>
            <a:r>
              <a:rPr sz="3450" spc="65" dirty="0">
                <a:latin typeface="Georgia"/>
                <a:cs typeface="Georgia"/>
              </a:rPr>
              <a:t>As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85" dirty="0">
                <a:latin typeface="Georgia"/>
                <a:cs typeface="Georgia"/>
              </a:rPr>
              <a:t>seen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-30" dirty="0">
                <a:latin typeface="Georgia"/>
                <a:cs typeface="Georgia"/>
              </a:rPr>
              <a:t>in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90" dirty="0">
                <a:latin typeface="Georgia"/>
                <a:cs typeface="Georgia"/>
              </a:rPr>
              <a:t>the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80" dirty="0">
                <a:latin typeface="Georgia"/>
                <a:cs typeface="Georgia"/>
              </a:rPr>
              <a:t>chart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-200" dirty="0">
                <a:latin typeface="Georgia"/>
                <a:cs typeface="Georgia"/>
              </a:rPr>
              <a:t>—&gt;</a:t>
            </a:r>
            <a:endParaRPr sz="3450">
              <a:latin typeface="Georgia"/>
              <a:cs typeface="Georgia"/>
            </a:endParaRPr>
          </a:p>
          <a:p>
            <a:pPr marL="444500" marR="676275">
              <a:lnSpc>
                <a:spcPts val="4750"/>
              </a:lnSpc>
              <a:spcBef>
                <a:spcPts val="215"/>
              </a:spcBef>
            </a:pPr>
            <a:r>
              <a:rPr sz="3450" dirty="0">
                <a:latin typeface="Georgia"/>
                <a:cs typeface="Georgia"/>
              </a:rPr>
              <a:t>all </a:t>
            </a:r>
            <a:r>
              <a:rPr sz="3450" spc="85" dirty="0">
                <a:latin typeface="Georgia"/>
                <a:cs typeface="Georgia"/>
              </a:rPr>
              <a:t>possessive </a:t>
            </a:r>
            <a:r>
              <a:rPr sz="3450" spc="60" dirty="0">
                <a:latin typeface="Georgia"/>
                <a:cs typeface="Georgia"/>
              </a:rPr>
              <a:t>adjectives </a:t>
            </a:r>
            <a:r>
              <a:rPr sz="3450" spc="-30" dirty="0">
                <a:latin typeface="Georgia"/>
                <a:cs typeface="Georgia"/>
              </a:rPr>
              <a:t>in 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45" dirty="0">
                <a:latin typeface="Georgia"/>
                <a:cs typeface="Georgia"/>
              </a:rPr>
              <a:t>Spanish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100" dirty="0">
                <a:latin typeface="Georgia"/>
                <a:cs typeface="Georgia"/>
              </a:rPr>
              <a:t>agree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-30" dirty="0">
                <a:latin typeface="Georgia"/>
                <a:cs typeface="Georgia"/>
              </a:rPr>
              <a:t>in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25" dirty="0">
                <a:latin typeface="Georgia"/>
                <a:cs typeface="Georgia"/>
              </a:rPr>
              <a:t>number</a:t>
            </a:r>
            <a:r>
              <a:rPr sz="3450" spc="-25" dirty="0">
                <a:latin typeface="Georgia"/>
                <a:cs typeface="Georgia"/>
              </a:rPr>
              <a:t> </a:t>
            </a:r>
            <a:r>
              <a:rPr sz="3450" spc="30" dirty="0">
                <a:latin typeface="Georgia"/>
                <a:cs typeface="Georgia"/>
              </a:rPr>
              <a:t>with </a:t>
            </a:r>
            <a:r>
              <a:rPr sz="3450" spc="-815" dirty="0">
                <a:latin typeface="Georgia"/>
                <a:cs typeface="Georgia"/>
              </a:rPr>
              <a:t> </a:t>
            </a:r>
            <a:r>
              <a:rPr sz="3450" spc="90" dirty="0">
                <a:latin typeface="Georgia"/>
                <a:cs typeface="Georgia"/>
              </a:rPr>
              <a:t>the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75" dirty="0">
                <a:latin typeface="Georgia"/>
                <a:cs typeface="Georgia"/>
              </a:rPr>
              <a:t>noun</a:t>
            </a:r>
            <a:r>
              <a:rPr sz="3450" spc="-10" dirty="0">
                <a:latin typeface="Georgia"/>
                <a:cs typeface="Georgia"/>
              </a:rPr>
              <a:t> </a:t>
            </a:r>
            <a:r>
              <a:rPr sz="3450" spc="75" dirty="0">
                <a:latin typeface="Georgia"/>
                <a:cs typeface="Georgia"/>
              </a:rPr>
              <a:t>they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70" dirty="0">
                <a:latin typeface="Georgia"/>
                <a:cs typeface="Georgia"/>
              </a:rPr>
              <a:t>describe.</a:t>
            </a:r>
            <a:endParaRPr sz="3450">
              <a:latin typeface="Georgia"/>
              <a:cs typeface="Georgia"/>
            </a:endParaRPr>
          </a:p>
          <a:p>
            <a:pPr marL="894715" lvl="1" indent="-432434">
              <a:lnSpc>
                <a:spcPct val="100000"/>
              </a:lnSpc>
              <a:spcBef>
                <a:spcPts val="2305"/>
              </a:spcBef>
              <a:buSzPct val="150724"/>
              <a:buChar char="•"/>
              <a:tabLst>
                <a:tab pos="895350" algn="l"/>
              </a:tabLst>
            </a:pPr>
            <a:r>
              <a:rPr sz="3450" spc="10" dirty="0">
                <a:latin typeface="Georgia"/>
                <a:cs typeface="Georgia"/>
              </a:rPr>
              <a:t>First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105" dirty="0">
                <a:latin typeface="Georgia"/>
                <a:cs typeface="Georgia"/>
              </a:rPr>
              <a:t>and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150" dirty="0">
                <a:latin typeface="Georgia"/>
                <a:cs typeface="Georgia"/>
              </a:rPr>
              <a:t>second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100" dirty="0">
                <a:latin typeface="Georgia"/>
                <a:cs typeface="Georgia"/>
              </a:rPr>
              <a:t>person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5" dirty="0">
                <a:latin typeface="Georgia"/>
                <a:cs typeface="Georgia"/>
              </a:rPr>
              <a:t>plural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6874" y="9109647"/>
            <a:ext cx="5713730" cy="1836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0"/>
              </a:spcBef>
            </a:pPr>
            <a:r>
              <a:rPr sz="3450" spc="85" dirty="0">
                <a:latin typeface="Georgia"/>
                <a:cs typeface="Georgia"/>
              </a:rPr>
              <a:t>possessive </a:t>
            </a:r>
            <a:r>
              <a:rPr sz="3450" spc="60" dirty="0">
                <a:latin typeface="Georgia"/>
                <a:cs typeface="Georgia"/>
              </a:rPr>
              <a:t>adjectives </a:t>
            </a:r>
            <a:r>
              <a:rPr sz="3450" spc="100" dirty="0">
                <a:latin typeface="Georgia"/>
                <a:cs typeface="Georgia"/>
              </a:rPr>
              <a:t>agree </a:t>
            </a:r>
            <a:r>
              <a:rPr sz="3450" spc="105" dirty="0">
                <a:latin typeface="Georgia"/>
                <a:cs typeface="Georgia"/>
              </a:rPr>
              <a:t> </a:t>
            </a:r>
            <a:r>
              <a:rPr sz="3450" spc="160" dirty="0">
                <a:latin typeface="Georgia"/>
                <a:cs typeface="Georgia"/>
              </a:rPr>
              <a:t>both </a:t>
            </a:r>
            <a:r>
              <a:rPr sz="3450" spc="-30" dirty="0">
                <a:latin typeface="Georgia"/>
                <a:cs typeface="Georgia"/>
              </a:rPr>
              <a:t>in </a:t>
            </a:r>
            <a:r>
              <a:rPr sz="3450" spc="80" dirty="0">
                <a:latin typeface="Georgia"/>
                <a:cs typeface="Georgia"/>
              </a:rPr>
              <a:t>gender </a:t>
            </a:r>
            <a:r>
              <a:rPr sz="3450" spc="105" dirty="0">
                <a:latin typeface="Georgia"/>
                <a:cs typeface="Georgia"/>
              </a:rPr>
              <a:t>and </a:t>
            </a:r>
            <a:r>
              <a:rPr sz="3450" spc="25" dirty="0">
                <a:latin typeface="Georgia"/>
                <a:cs typeface="Georgia"/>
              </a:rPr>
              <a:t>number </a:t>
            </a:r>
            <a:r>
              <a:rPr sz="3450" spc="30" dirty="0">
                <a:latin typeface="Georgia"/>
                <a:cs typeface="Georgia"/>
              </a:rPr>
              <a:t> with</a:t>
            </a:r>
            <a:r>
              <a:rPr sz="3450" spc="-20" dirty="0">
                <a:latin typeface="Georgia"/>
                <a:cs typeface="Georgia"/>
              </a:rPr>
              <a:t> </a:t>
            </a:r>
            <a:r>
              <a:rPr sz="3450" spc="90" dirty="0">
                <a:latin typeface="Georgia"/>
                <a:cs typeface="Georgia"/>
              </a:rPr>
              <a:t>the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75" dirty="0">
                <a:latin typeface="Georgia"/>
                <a:cs typeface="Georgia"/>
              </a:rPr>
              <a:t>noun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75" dirty="0">
                <a:latin typeface="Georgia"/>
                <a:cs typeface="Georgia"/>
              </a:rPr>
              <a:t>they</a:t>
            </a:r>
            <a:r>
              <a:rPr sz="3450" spc="-15" dirty="0">
                <a:latin typeface="Georgia"/>
                <a:cs typeface="Georgia"/>
              </a:rPr>
              <a:t> </a:t>
            </a:r>
            <a:r>
              <a:rPr sz="3450" spc="70" dirty="0">
                <a:latin typeface="Georgia"/>
                <a:cs typeface="Georgia"/>
              </a:rPr>
              <a:t>describe.</a:t>
            </a:r>
            <a:endParaRPr sz="345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752" y="2941482"/>
            <a:ext cx="11110426" cy="5333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68786" y="8451842"/>
            <a:ext cx="3121025" cy="264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0744">
              <a:lnSpc>
                <a:spcPct val="159300"/>
              </a:lnSpc>
              <a:spcBef>
                <a:spcPts val="90"/>
              </a:spcBef>
            </a:pPr>
            <a:r>
              <a:rPr sz="3600" spc="5" dirty="0">
                <a:latin typeface="Georgia"/>
                <a:cs typeface="Georgia"/>
              </a:rPr>
              <a:t>Examples: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-25" dirty="0">
                <a:latin typeface="Georgia"/>
                <a:cs typeface="Georgia"/>
              </a:rPr>
              <a:t>Mis</a:t>
            </a:r>
            <a:r>
              <a:rPr sz="3600" spc="-7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perros</a:t>
            </a:r>
            <a:endParaRPr sz="3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600" spc="25" dirty="0">
                <a:latin typeface="Georgia"/>
                <a:cs typeface="Georgia"/>
              </a:rPr>
              <a:t>Nuestras</a:t>
            </a:r>
            <a:r>
              <a:rPr sz="3600" spc="-75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casas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7083" y="9325574"/>
            <a:ext cx="2356485" cy="1772920"/>
          </a:xfrm>
          <a:prstGeom prst="rect">
            <a:avLst/>
          </a:prstGeom>
        </p:spPr>
        <p:txBody>
          <a:bodyPr vert="horz" wrap="square" lIns="0" tIns="337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sz="3600" spc="40" dirty="0">
                <a:latin typeface="Georgia"/>
                <a:cs typeface="Georgia"/>
              </a:rPr>
              <a:t>tu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libro</a:t>
            </a:r>
            <a:endParaRPr sz="3600">
              <a:latin typeface="Georgia"/>
              <a:cs typeface="Georgia"/>
            </a:endParaRPr>
          </a:p>
          <a:p>
            <a:pPr marL="15240">
              <a:lnSpc>
                <a:spcPct val="100000"/>
              </a:lnSpc>
              <a:spcBef>
                <a:spcPts val="2560"/>
              </a:spcBef>
            </a:pPr>
            <a:r>
              <a:rPr sz="3600" spc="25" dirty="0">
                <a:latin typeface="Georgia"/>
                <a:cs typeface="Georgia"/>
              </a:rPr>
              <a:t>su</a:t>
            </a:r>
            <a:r>
              <a:rPr sz="3600" spc="-8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teléfono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67C7A-BEDD-7D49-8DDE-650B0AC8C165}"/>
              </a:ext>
            </a:extLst>
          </p:cNvPr>
          <p:cNvSpPr txBox="1"/>
          <p:nvPr/>
        </p:nvSpPr>
        <p:spPr>
          <a:xfrm>
            <a:off x="908050" y="777875"/>
            <a:ext cx="546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37F73-1086-B046-9839-803A6E873E51}"/>
              </a:ext>
            </a:extLst>
          </p:cNvPr>
          <p:cNvSpPr txBox="1"/>
          <p:nvPr/>
        </p:nvSpPr>
        <p:spPr>
          <a:xfrm>
            <a:off x="908050" y="2301875"/>
            <a:ext cx="661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of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F4BAF-4561-2642-A826-CD14A14015D8}"/>
              </a:ext>
            </a:extLst>
          </p:cNvPr>
          <p:cNvSpPr txBox="1"/>
          <p:nvPr/>
        </p:nvSpPr>
        <p:spPr>
          <a:xfrm>
            <a:off x="911860" y="3580606"/>
            <a:ext cx="180555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Perú hay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lengu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México.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María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sierra es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bonita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selva.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duermo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14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568</Words>
  <Application>Microsoft Macintosh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Berlin Sans FB</vt:lpstr>
      <vt:lpstr>Calibri</vt:lpstr>
      <vt:lpstr>Constantia</vt:lpstr>
      <vt:lpstr>Copperplate Gothic Light</vt:lpstr>
      <vt:lpstr>Georgia</vt:lpstr>
      <vt:lpstr>Lucida Sans</vt:lpstr>
      <vt:lpstr>Lucida Sans Unicode</vt:lpstr>
      <vt:lpstr>Times New Roman</vt:lpstr>
      <vt:lpstr>Office Theme</vt:lpstr>
      <vt:lpstr>PowerPoint Presentation</vt:lpstr>
      <vt:lpstr>Objectives</vt:lpstr>
      <vt:lpstr>Present Tense of -er, -ir Verbs</vt:lpstr>
      <vt:lpstr>Present Tense of -er, -ir Verbs:  Examples:</vt:lpstr>
      <vt:lpstr>Practice</vt:lpstr>
      <vt:lpstr>The Verb tener meaning: to have</vt:lpstr>
      <vt:lpstr>The Verb tener Continued</vt:lpstr>
      <vt:lpstr>Possessive Adjectives</vt:lpstr>
      <vt:lpstr>PowerPoint Presentation</vt:lpstr>
      <vt:lpstr>PowerPoint Presentation</vt:lpstr>
      <vt:lpstr>Comparisons of Inequality Look at the following sentences to see if you can tell how comparisons of inequality are shown in Spanish</vt:lpstr>
      <vt:lpstr>Comparisons of Inequality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</dc:title>
  <cp:lastModifiedBy>Juan Jose Garrido Garrido Pozu</cp:lastModifiedBy>
  <cp:revision>10</cp:revision>
  <dcterms:created xsi:type="dcterms:W3CDTF">2021-05-05T20:15:37Z</dcterms:created>
  <dcterms:modified xsi:type="dcterms:W3CDTF">2021-06-12T17:28:26Z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