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73" r:id="rId18"/>
    <p:sldId id="264" r:id="rId19"/>
    <p:sldId id="274" r:id="rId20"/>
    <p:sldId id="275" r:id="rId21"/>
    <p:sldId id="276" r:id="rId2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1227" y="587869"/>
            <a:ext cx="12301645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1098" y="4957964"/>
            <a:ext cx="14438630" cy="555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spanish.com/grammar/test/pastp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75" dirty="0">
                <a:latin typeface="Arial Black"/>
                <a:cs typeface="Arial Black"/>
              </a:rPr>
              <a:t>Spanish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175" dirty="0">
                <a:latin typeface="Arial Black"/>
                <a:cs typeface="Arial Black"/>
              </a:rPr>
              <a:t>Reading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s-E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lang="es-E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4509" y="4457616"/>
            <a:ext cx="6015355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500" dirty="0">
                <a:latin typeface="Times New Roman"/>
                <a:cs typeface="Times New Roman"/>
              </a:rPr>
              <a:t>C</a:t>
            </a:r>
            <a:r>
              <a:rPr sz="10550" b="1" spc="315" dirty="0">
                <a:latin typeface="Times New Roman"/>
                <a:cs typeface="Times New Roman"/>
              </a:rPr>
              <a:t>h</a:t>
            </a:r>
            <a:r>
              <a:rPr sz="10550" b="1" spc="50" dirty="0">
                <a:latin typeface="Times New Roman"/>
                <a:cs typeface="Times New Roman"/>
              </a:rPr>
              <a:t>a</a:t>
            </a:r>
            <a:r>
              <a:rPr sz="10550" b="1" spc="345" dirty="0">
                <a:latin typeface="Times New Roman"/>
                <a:cs typeface="Times New Roman"/>
              </a:rPr>
              <a:t>p</a:t>
            </a:r>
            <a:r>
              <a:rPr sz="10550" b="1" spc="145" dirty="0">
                <a:latin typeface="Times New Roman"/>
                <a:cs typeface="Times New Roman"/>
              </a:rPr>
              <a:t>t</a:t>
            </a:r>
            <a:r>
              <a:rPr sz="10550" b="1" spc="155" dirty="0">
                <a:latin typeface="Times New Roman"/>
                <a:cs typeface="Times New Roman"/>
              </a:rPr>
              <a:t>e</a:t>
            </a:r>
            <a:r>
              <a:rPr sz="10550" b="1" spc="210" dirty="0">
                <a:latin typeface="Times New Roman"/>
                <a:cs typeface="Times New Roman"/>
              </a:rPr>
              <a:t>r</a:t>
            </a:r>
            <a:r>
              <a:rPr sz="10550" b="1" spc="-1090" dirty="0">
                <a:latin typeface="Times New Roman"/>
                <a:cs typeface="Times New Roman"/>
              </a:rPr>
              <a:t> </a:t>
            </a:r>
            <a:r>
              <a:rPr sz="10550" b="1" spc="1075" dirty="0">
                <a:latin typeface="Times New Roman"/>
                <a:cs typeface="Times New Roman"/>
              </a:rPr>
              <a:t>4</a:t>
            </a:r>
            <a:endParaRPr sz="10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330" dirty="0">
                <a:latin typeface="Arial"/>
                <a:cs typeface="Arial"/>
              </a:rPr>
              <a:t>P</a:t>
            </a:r>
            <a:r>
              <a:rPr sz="4950" b="1" spc="85" dirty="0">
                <a:latin typeface="Tahoma"/>
                <a:cs typeface="Tahoma"/>
              </a:rPr>
              <a:t>a</a:t>
            </a:r>
            <a:r>
              <a:rPr sz="4950" b="1" spc="70" dirty="0">
                <a:latin typeface="Arial"/>
                <a:cs typeface="Arial"/>
              </a:rPr>
              <a:t>r</a:t>
            </a:r>
            <a:r>
              <a:rPr sz="4950" b="1" spc="215" dirty="0">
                <a:latin typeface="Arial"/>
                <a:cs typeface="Arial"/>
              </a:rPr>
              <a:t>t</a:t>
            </a:r>
            <a:r>
              <a:rPr sz="4950" b="1" spc="-380" dirty="0">
                <a:latin typeface="Arial"/>
                <a:cs typeface="Arial"/>
              </a:rPr>
              <a:t> </a:t>
            </a:r>
            <a:r>
              <a:rPr sz="4950" b="1" spc="-625" dirty="0">
                <a:latin typeface="Arial"/>
                <a:cs typeface="Arial"/>
              </a:rPr>
              <a:t>1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385" dirty="0"/>
              <a:t>r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200" dirty="0"/>
              <a:t>S</a:t>
            </a:r>
            <a:r>
              <a:rPr spc="130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80" dirty="0"/>
              <a:t>r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latin typeface="Arial"/>
                <a:cs typeface="Arial"/>
              </a:rPr>
              <a:t>Ir</a:t>
            </a:r>
            <a:r>
              <a:rPr sz="3600" spc="50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egul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8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75" dirty="0">
                <a:latin typeface="Arial"/>
                <a:cs typeface="Arial"/>
              </a:rPr>
              <a:t>F</a:t>
            </a:r>
            <a:r>
              <a:rPr sz="3600" spc="-20" dirty="0">
                <a:latin typeface="Arial"/>
                <a:cs typeface="Arial"/>
              </a:rPr>
              <a:t>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715137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40" dirty="0">
                <a:latin typeface="Georgia"/>
                <a:cs typeface="Georgia"/>
              </a:rPr>
              <a:t>Examples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irregular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forms: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46757"/>
              </p:ext>
            </p:extLst>
          </p:nvPr>
        </p:nvGraphicFramePr>
        <p:xfrm>
          <a:off x="3471098" y="4957964"/>
          <a:ext cx="14422118" cy="554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Cuba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oduce</a:t>
                      </a:r>
                      <a:r>
                        <a:rPr sz="2600" spc="-2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2600" b="1" spc="-1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mejor</a:t>
                      </a:r>
                      <a:r>
                        <a:rPr sz="2600" b="1" spc="-1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abac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.</a:t>
                      </a: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Cuba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produces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best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tobacco.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situación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económica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Salvador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b="1" spc="7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peor</a:t>
                      </a:r>
                      <a:r>
                        <a:rPr sz="2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que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Costa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Rica.</a:t>
                      </a: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2724785" marR="125095" indent="-2592705">
                        <a:lnSpc>
                          <a:spcPct val="111000"/>
                        </a:lnSpc>
                        <a:spcBef>
                          <a:spcPts val="5"/>
                        </a:spcBef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economic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situation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worse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that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Costa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Rica.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¿Cuál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5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2600" b="1" spc="-1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peor</a:t>
                      </a:r>
                      <a:r>
                        <a:rPr sz="2600" b="1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terremoto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historia?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35" dirty="0">
                          <a:latin typeface="Lucida Sans Unicode"/>
                          <a:cs typeface="Lucida Sans Unicode"/>
                        </a:rPr>
                        <a:t>What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worst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earthquake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history?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385" dirty="0"/>
              <a:t>r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200" dirty="0"/>
              <a:t>S</a:t>
            </a:r>
            <a:r>
              <a:rPr spc="130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80" dirty="0"/>
              <a:t>r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latin typeface="Arial"/>
                <a:cs typeface="Arial"/>
              </a:rPr>
              <a:t>Ir</a:t>
            </a:r>
            <a:r>
              <a:rPr sz="3600" spc="50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egul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8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75" dirty="0">
                <a:latin typeface="Arial"/>
                <a:cs typeface="Arial"/>
              </a:rPr>
              <a:t>F</a:t>
            </a:r>
            <a:r>
              <a:rPr sz="3600" spc="-20" dirty="0">
                <a:latin typeface="Arial"/>
                <a:cs typeface="Arial"/>
              </a:rPr>
              <a:t>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585690" cy="12146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Font typeface="Georgia"/>
              <a:buChar char="•"/>
              <a:tabLst>
                <a:tab pos="463550" algn="l"/>
              </a:tabLst>
            </a:pPr>
            <a:r>
              <a:rPr sz="3600" b="1" spc="135" dirty="0" err="1">
                <a:latin typeface="Palatino Linotype"/>
                <a:cs typeface="Palatino Linotype"/>
              </a:rPr>
              <a:t>Pequeño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lang="es-ES" sz="3600" b="1" spc="180" dirty="0">
                <a:latin typeface="Palatino Linotype"/>
                <a:cs typeface="Georgia"/>
              </a:rPr>
              <a:t>grande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also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irregular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comparative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superlative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forms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when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referring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age,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size,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importance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22545"/>
              </p:ext>
            </p:extLst>
          </p:nvPr>
        </p:nvGraphicFramePr>
        <p:xfrm>
          <a:off x="2926612" y="4957964"/>
          <a:ext cx="14422755" cy="554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Adjective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60" dirty="0">
                          <a:latin typeface="Arial"/>
                          <a:cs typeface="Arial"/>
                        </a:rPr>
                        <a:t>Comparative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Superlative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5" dirty="0" err="1">
                          <a:latin typeface="Lucida Sans Unicode"/>
                          <a:cs typeface="Lucida Sans Unicode"/>
                        </a:rPr>
                        <a:t>pequeño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menor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(younger)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menor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(youngest)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0" dirty="0" err="1">
                          <a:latin typeface="Lucida Sans Unicode"/>
                          <a:cs typeface="Lucida Sans Unicode"/>
                        </a:rPr>
                        <a:t>grande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mayor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(older)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mayor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(the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oldest)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385" dirty="0"/>
              <a:t>r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200" dirty="0"/>
              <a:t>S</a:t>
            </a:r>
            <a:r>
              <a:rPr spc="130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80" dirty="0"/>
              <a:t>r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latin typeface="Arial"/>
                <a:cs typeface="Arial"/>
              </a:rPr>
              <a:t>Ir</a:t>
            </a:r>
            <a:r>
              <a:rPr sz="3600" spc="50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egul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8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75" dirty="0">
                <a:latin typeface="Arial"/>
                <a:cs typeface="Arial"/>
              </a:rPr>
              <a:t>F</a:t>
            </a:r>
            <a:r>
              <a:rPr sz="3600" spc="-20" dirty="0">
                <a:latin typeface="Arial"/>
                <a:cs typeface="Arial"/>
              </a:rPr>
              <a:t>orm</a:t>
            </a:r>
            <a:r>
              <a:rPr sz="3600" spc="15" dirty="0">
                <a:latin typeface="Arial"/>
                <a:cs typeface="Arial"/>
              </a:rPr>
              <a:t>s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-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pequeñ</a:t>
            </a:r>
            <a:r>
              <a:rPr sz="3600" spc="-50" dirty="0">
                <a:latin typeface="Arial"/>
                <a:cs typeface="Arial"/>
              </a:rPr>
              <a:t>o</a:t>
            </a:r>
            <a:r>
              <a:rPr sz="3600" spc="80" dirty="0">
                <a:latin typeface="Arial"/>
                <a:cs typeface="Arial"/>
              </a:rPr>
              <a:t>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50" dirty="0">
                <a:latin typeface="Arial"/>
                <a:cs typeface="Arial"/>
              </a:rPr>
              <a:t>nde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715137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40" dirty="0">
                <a:latin typeface="Georgia"/>
                <a:cs typeface="Georgia"/>
              </a:rPr>
              <a:t>Examples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irregular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forms: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92260"/>
              </p:ext>
            </p:extLst>
          </p:nvPr>
        </p:nvGraphicFramePr>
        <p:xfrm>
          <a:off x="2916141" y="4957964"/>
          <a:ext cx="14422118" cy="5544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superpoblación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uno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2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600" b="1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7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600" b="1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60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6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problemas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Salvador.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708785" marR="666115" indent="-1035050">
                        <a:lnSpc>
                          <a:spcPct val="111000"/>
                        </a:lnSpc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Overpopulation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greatest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problems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Salvador.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2551430" marR="167640" indent="-2376805">
                        <a:lnSpc>
                          <a:spcPct val="111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problema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racial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7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menor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importancia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Argentina.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2791460" marR="121285" indent="-2663190">
                        <a:lnSpc>
                          <a:spcPct val="111000"/>
                        </a:lnSpc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racial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problem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lesser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importance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Argentina.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9647" y="845493"/>
            <a:ext cx="1130490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385" dirty="0"/>
              <a:t>r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200" dirty="0"/>
              <a:t>S</a:t>
            </a:r>
            <a:r>
              <a:rPr spc="130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80" dirty="0"/>
              <a:t>r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769080" cy="18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Font typeface="Georgia"/>
              <a:buChar char="•"/>
              <a:tabLst>
                <a:tab pos="463550" algn="l"/>
              </a:tabLst>
            </a:pPr>
            <a:r>
              <a:rPr sz="3600" b="1" spc="135" dirty="0" err="1">
                <a:latin typeface="Palatino Linotype"/>
                <a:cs typeface="Palatino Linotype"/>
              </a:rPr>
              <a:t>Pequeño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180" dirty="0" err="1">
                <a:latin typeface="Palatino Linotype"/>
                <a:cs typeface="Palatino Linotype"/>
              </a:rPr>
              <a:t>grande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lang="es-ES" sz="3600" dirty="0" err="1">
                <a:latin typeface="Georgia"/>
                <a:cs typeface="Georgia"/>
              </a:rPr>
              <a:t>also</a:t>
            </a:r>
            <a:r>
              <a:rPr lang="es-ES" sz="360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regular </a:t>
            </a:r>
            <a:r>
              <a:rPr sz="3600" spc="50" dirty="0">
                <a:latin typeface="Georgia"/>
                <a:cs typeface="Georgia"/>
              </a:rPr>
              <a:t>forms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for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comparative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superlative </a:t>
            </a:r>
            <a:r>
              <a:rPr sz="3600" spc="70" dirty="0">
                <a:latin typeface="Georgia"/>
                <a:cs typeface="Georgia"/>
              </a:rPr>
              <a:t>when </a:t>
            </a:r>
            <a:r>
              <a:rPr sz="3600" spc="75" dirty="0">
                <a:latin typeface="Georgia"/>
                <a:cs typeface="Georgia"/>
              </a:rPr>
              <a:t>they </a:t>
            </a:r>
            <a:r>
              <a:rPr sz="3600" spc="25" dirty="0">
                <a:latin typeface="Georgia"/>
                <a:cs typeface="Georgia"/>
              </a:rPr>
              <a:t>refer </a:t>
            </a:r>
            <a:r>
              <a:rPr sz="3600" spc="175" dirty="0">
                <a:latin typeface="Georgia"/>
                <a:cs typeface="Georgia"/>
              </a:rPr>
              <a:t>to </a:t>
            </a:r>
            <a:r>
              <a:rPr sz="3600" spc="50" dirty="0">
                <a:latin typeface="Georgia"/>
                <a:cs typeface="Georgia"/>
              </a:rPr>
              <a:t>physical </a:t>
            </a:r>
            <a:r>
              <a:rPr sz="3600" spc="80" dirty="0">
                <a:latin typeface="Georgia"/>
                <a:cs typeface="Georgia"/>
              </a:rPr>
              <a:t>size </a:t>
            </a:r>
            <a:r>
              <a:rPr sz="3600" spc="105" dirty="0">
                <a:latin typeface="Georgia"/>
                <a:cs typeface="Georgia"/>
              </a:rPr>
              <a:t>and </a:t>
            </a:r>
            <a:r>
              <a:rPr sz="3600" spc="40" dirty="0">
                <a:latin typeface="Georgia"/>
                <a:cs typeface="Georgia"/>
              </a:rPr>
              <a:t>mean </a:t>
            </a:r>
            <a:r>
              <a:rPr sz="3600" spc="-5" dirty="0">
                <a:latin typeface="Georgia"/>
                <a:cs typeface="Georgia"/>
              </a:rPr>
              <a:t>smaller </a:t>
            </a:r>
            <a:r>
              <a:rPr sz="3600" spc="105" dirty="0">
                <a:latin typeface="Georgia"/>
                <a:cs typeface="Georgia"/>
              </a:rPr>
              <a:t>and </a:t>
            </a:r>
            <a:r>
              <a:rPr sz="3600" spc="10" dirty="0">
                <a:latin typeface="Georgia"/>
                <a:cs typeface="Georgia"/>
              </a:rPr>
              <a:t>bigger, </a:t>
            </a:r>
            <a:r>
              <a:rPr sz="3600" spc="1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respectively.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7932"/>
              </p:ext>
            </p:extLst>
          </p:nvPr>
        </p:nvGraphicFramePr>
        <p:xfrm>
          <a:off x="1094207" y="5418683"/>
          <a:ext cx="17901920" cy="554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Panamá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más</a:t>
                      </a:r>
                      <a:r>
                        <a:rPr sz="2600" b="1" spc="-1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pequeño</a:t>
                      </a:r>
                      <a:r>
                        <a:rPr sz="2600" b="1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" dirty="0">
                          <a:solidFill>
                            <a:srgbClr val="C00000"/>
                          </a:solidFill>
                          <a:latin typeface="Lucida Sans Unicode"/>
                          <a:cs typeface="Lucida Sans Unicode"/>
                        </a:rPr>
                        <a:t>que</a:t>
                      </a:r>
                      <a:r>
                        <a:rPr sz="2600" spc="-125" dirty="0">
                          <a:solidFill>
                            <a:srgbClr val="C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Ecuador.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Panama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smaller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Ecuador.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Uruguay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solidFill>
                            <a:srgbClr val="C00000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país</a:t>
                      </a:r>
                      <a:r>
                        <a:rPr sz="2600" spc="-2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más</a:t>
                      </a:r>
                      <a:r>
                        <a:rPr sz="2600" b="1" spc="-1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pequeño</a:t>
                      </a:r>
                      <a:r>
                        <a:rPr sz="2600" b="1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solidFill>
                            <a:srgbClr val="C00000"/>
                          </a:solidFill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0" dirty="0">
                          <a:solidFill>
                            <a:srgbClr val="C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Sudamérica.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Uruguay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smallest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country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South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America.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Canadá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solidFill>
                            <a:srgbClr val="C00000"/>
                          </a:solidFill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país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más</a:t>
                      </a:r>
                      <a:r>
                        <a:rPr sz="2600" b="1" spc="-1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grande</a:t>
                      </a:r>
                      <a:r>
                        <a:rPr sz="2600" b="1" spc="-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solidFill>
                            <a:srgbClr val="C00000"/>
                          </a:solidFill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5" dirty="0">
                          <a:solidFill>
                            <a:srgbClr val="C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las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Américas.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Canada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largest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country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Americas.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4561" y="845493"/>
            <a:ext cx="87553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80" dirty="0"/>
              <a:t>U</a:t>
            </a:r>
            <a:r>
              <a:rPr spc="130" dirty="0"/>
              <a:t>n</a:t>
            </a:r>
            <a:r>
              <a:rPr spc="440" dirty="0"/>
              <a:t>e</a:t>
            </a:r>
            <a:r>
              <a:rPr spc="210" dirty="0"/>
              <a:t>q</a:t>
            </a:r>
            <a:r>
              <a:rPr spc="114" dirty="0"/>
              <a:t>u</a:t>
            </a:r>
            <a:r>
              <a:rPr spc="45" dirty="0"/>
              <a:t>al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245" dirty="0"/>
              <a:t>r</a:t>
            </a:r>
            <a:r>
              <a:rPr spc="20" dirty="0"/>
              <a:t>i</a:t>
            </a:r>
            <a:r>
              <a:rPr spc="215" dirty="0"/>
              <a:t>s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888585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5" dirty="0">
                <a:latin typeface="Georgia"/>
                <a:cs typeface="Georgia"/>
              </a:rPr>
              <a:t>Unequal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comparisons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formed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Spanish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placing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215" dirty="0">
                <a:latin typeface="Palatino Linotype"/>
                <a:cs typeface="Palatino Linotype"/>
              </a:rPr>
              <a:t>más</a:t>
            </a:r>
            <a:r>
              <a:rPr sz="3600" b="1" spc="-40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Georgia"/>
                <a:cs typeface="Georgia"/>
              </a:rPr>
              <a:t>(more)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190" dirty="0">
                <a:latin typeface="Palatino Linotype"/>
                <a:cs typeface="Palatino Linotype"/>
              </a:rPr>
              <a:t>menos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Georgia"/>
                <a:cs typeface="Georgia"/>
              </a:rPr>
              <a:t>(less)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before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noun,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adjective,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adverb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95699"/>
              </p:ext>
            </p:extLst>
          </p:nvPr>
        </p:nvGraphicFramePr>
        <p:xfrm>
          <a:off x="3219797" y="4863726"/>
          <a:ext cx="14103350" cy="5909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250" dirty="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Chile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tiene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más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población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7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que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Uruguay.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2830830" marR="763270" indent="-2059939">
                        <a:lnSpc>
                          <a:spcPct val="111000"/>
                        </a:lnSpc>
                        <a:spcBef>
                          <a:spcPts val="5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Chile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has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greater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population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Uruguay.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8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lago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Titicaca,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situado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en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Bolivia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5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Perú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b="1" spc="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menos</a:t>
                      </a:r>
                      <a:r>
                        <a:rPr sz="2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grande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7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que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lago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Superior.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50" dirty="0">
                        <a:latin typeface="Times New Roman"/>
                        <a:cs typeface="Times New Roman"/>
                      </a:endParaRPr>
                    </a:p>
                    <a:p>
                      <a:pPr marL="1405255" marR="127635" indent="-1270635">
                        <a:lnSpc>
                          <a:spcPct val="111000"/>
                        </a:lnSpc>
                        <a:spcBef>
                          <a:spcPts val="5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Lake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Titicaca,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located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Bolivia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Peru,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smaller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Lake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Superior.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4561" y="845493"/>
            <a:ext cx="87553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80" dirty="0"/>
              <a:t>U</a:t>
            </a:r>
            <a:r>
              <a:rPr spc="130" dirty="0"/>
              <a:t>n</a:t>
            </a:r>
            <a:r>
              <a:rPr spc="440" dirty="0"/>
              <a:t>e</a:t>
            </a:r>
            <a:r>
              <a:rPr spc="210" dirty="0"/>
              <a:t>q</a:t>
            </a:r>
            <a:r>
              <a:rPr spc="114" dirty="0"/>
              <a:t>u</a:t>
            </a:r>
            <a:r>
              <a:rPr spc="45" dirty="0"/>
              <a:t>al</a:t>
            </a:r>
            <a:r>
              <a:rPr spc="-710" dirty="0"/>
              <a:t> </a:t>
            </a: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245" dirty="0"/>
              <a:t>r</a:t>
            </a:r>
            <a:r>
              <a:rPr spc="20" dirty="0"/>
              <a:t>i</a:t>
            </a:r>
            <a:r>
              <a:rPr spc="215" dirty="0"/>
              <a:t>s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76730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Font typeface="Georgia"/>
              <a:buChar char="•"/>
              <a:tabLst>
                <a:tab pos="463550" algn="l"/>
              </a:tabLst>
            </a:pPr>
            <a:r>
              <a:rPr sz="3600" b="1" spc="70" dirty="0">
                <a:latin typeface="Palatino Linotype"/>
                <a:cs typeface="Palatino Linotype"/>
              </a:rPr>
              <a:t>Que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150" dirty="0">
                <a:latin typeface="Palatino Linotype"/>
                <a:cs typeface="Palatino Linotype"/>
              </a:rPr>
              <a:t>de</a:t>
            </a:r>
            <a:r>
              <a:rPr sz="3600" b="1" spc="-40" dirty="0">
                <a:latin typeface="Palatino Linotype"/>
                <a:cs typeface="Palatino Linotype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normally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translated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i="1" spc="-65" dirty="0">
                <a:latin typeface="Trebuchet MS"/>
                <a:cs typeface="Trebuchet MS"/>
              </a:rPr>
              <a:t>than</a:t>
            </a:r>
            <a:r>
              <a:rPr sz="3600" spc="-65" dirty="0">
                <a:latin typeface="Georgia"/>
                <a:cs typeface="Georgia"/>
              </a:rPr>
              <a:t>.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(</a:t>
            </a:r>
            <a:r>
              <a:rPr sz="3600" b="1" dirty="0">
                <a:latin typeface="Palatino Linotype"/>
                <a:cs typeface="Palatino Linotype"/>
              </a:rPr>
              <a:t>De</a:t>
            </a:r>
            <a:r>
              <a:rPr sz="3600" b="1" spc="-45" dirty="0">
                <a:latin typeface="Palatino Linotype"/>
                <a:cs typeface="Palatino Linotype"/>
              </a:rPr>
              <a:t> </a:t>
            </a:r>
            <a:r>
              <a:rPr sz="3600" spc="110" dirty="0">
                <a:latin typeface="Georgia"/>
                <a:cs typeface="Georgia"/>
              </a:rPr>
              <a:t>precedes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number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numerical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expression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45" dirty="0">
                <a:latin typeface="Georgia"/>
                <a:cs typeface="Georgia"/>
              </a:rPr>
              <a:t>like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95" dirty="0">
                <a:latin typeface="Palatino Linotype"/>
                <a:cs typeface="Palatino Linotype"/>
              </a:rPr>
              <a:t>mitad</a:t>
            </a:r>
            <a:r>
              <a:rPr sz="3600" spc="95" dirty="0">
                <a:latin typeface="Georgia"/>
                <a:cs typeface="Georgia"/>
              </a:rPr>
              <a:t>).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3699"/>
              </p:ext>
            </p:extLst>
          </p:nvPr>
        </p:nvGraphicFramePr>
        <p:xfrm>
          <a:off x="3293093" y="4800901"/>
          <a:ext cx="14103350" cy="5909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50" dirty="0">
                        <a:latin typeface="Times New Roman"/>
                        <a:cs typeface="Times New Roman"/>
                      </a:endParaRPr>
                    </a:p>
                    <a:p>
                      <a:pPr marL="763270" marR="755650" indent="20320">
                        <a:lnSpc>
                          <a:spcPct val="111000"/>
                        </a:lnSpc>
                        <a:spcBef>
                          <a:spcPts val="5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Patagonia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tiene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-15" dirty="0">
                          <a:latin typeface="Lucida Sans Unicode"/>
                          <a:cs typeface="Lucida Sans Unicode"/>
                        </a:rPr>
                        <a:t>menos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9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Lucida Sans Unicode"/>
                          <a:cs typeface="Lucida Sans Unicode"/>
                        </a:rPr>
                        <a:t>cinco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habitantes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por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kilómetro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cuadrado.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2263140" marR="307340" indent="-1948180">
                        <a:lnSpc>
                          <a:spcPct val="111000"/>
                        </a:lnSpc>
                        <a:spcBef>
                          <a:spcPts val="5"/>
                        </a:spcBef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Patagonia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has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fewer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ive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inhabitants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per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square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mile.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02565" marR="194945" algn="ctr">
                        <a:lnSpc>
                          <a:spcPct val="111000"/>
                        </a:lnSpc>
                        <a:spcBef>
                          <a:spcPts val="2360"/>
                        </a:spcBef>
                      </a:pP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En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las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pampas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argentinas,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-35" dirty="0">
                          <a:latin typeface="Lucida Sans Unicode"/>
                          <a:cs typeface="Lucida Sans Unicode"/>
                        </a:rPr>
                        <a:t>más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mitad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9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gente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trabaja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en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agricultura </a:t>
                      </a:r>
                      <a:r>
                        <a:rPr sz="2600" spc="35" dirty="0">
                          <a:latin typeface="Lucida Sans Unicode"/>
                          <a:cs typeface="Lucida Sans Unicode"/>
                        </a:rPr>
                        <a:t>y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ganadería.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226060" marR="218440" algn="ctr">
                        <a:lnSpc>
                          <a:spcPct val="111000"/>
                        </a:lnSpc>
                        <a:spcBef>
                          <a:spcPts val="2360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Argentinian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pampas,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half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people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work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agriculture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and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cattle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raising.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2231" y="845493"/>
            <a:ext cx="83997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E</a:t>
            </a:r>
            <a:r>
              <a:rPr spc="215" dirty="0"/>
              <a:t>s</a:t>
            </a:r>
            <a:r>
              <a:rPr spc="204" dirty="0"/>
              <a:t>t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250" dirty="0"/>
              <a:t>+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150" dirty="0"/>
              <a:t>a</a:t>
            </a:r>
            <a:r>
              <a:rPr spc="215" dirty="0"/>
              <a:t>s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45" dirty="0"/>
              <a:t>a</a:t>
            </a:r>
            <a:r>
              <a:rPr spc="-210" dirty="0"/>
              <a:t>r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305" dirty="0"/>
              <a:t>c</a:t>
            </a:r>
            <a:r>
              <a:rPr spc="-15" dirty="0"/>
              <a:t>i</a:t>
            </a:r>
            <a:r>
              <a:rPr spc="204" dirty="0"/>
              <a:t>p</a:t>
            </a:r>
            <a:r>
              <a:rPr spc="-95" dirty="0"/>
              <a:t>l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618585" cy="219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participle</a:t>
            </a:r>
            <a:r>
              <a:rPr sz="3600" spc="-5" dirty="0">
                <a:latin typeface="Georgia"/>
                <a:cs typeface="Georgia"/>
              </a:rPr>
              <a:t> is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adjective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part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show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some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140" dirty="0">
                <a:latin typeface="Georgia"/>
                <a:cs typeface="Georgia"/>
              </a:rPr>
              <a:t>aspect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action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40" dirty="0">
                <a:latin typeface="Georgia"/>
                <a:cs typeface="Georgia"/>
              </a:rPr>
              <a:t>Examples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 </a:t>
            </a:r>
            <a:r>
              <a:rPr sz="3600" spc="-5" dirty="0">
                <a:latin typeface="Georgia"/>
                <a:cs typeface="Georgia"/>
              </a:rPr>
              <a:t>English: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57407" y="5847989"/>
          <a:ext cx="9036050" cy="3367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b="1" spc="4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b="1" spc="4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initive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Participle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20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build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built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20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elevated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20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av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had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20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be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been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2231" y="845493"/>
            <a:ext cx="83997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E</a:t>
            </a:r>
            <a:r>
              <a:rPr spc="215" dirty="0"/>
              <a:t>s</a:t>
            </a:r>
            <a:r>
              <a:rPr spc="204" dirty="0"/>
              <a:t>t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250" dirty="0"/>
              <a:t>+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150" dirty="0"/>
              <a:t>a</a:t>
            </a:r>
            <a:r>
              <a:rPr spc="215" dirty="0"/>
              <a:t>s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45" dirty="0"/>
              <a:t>a</a:t>
            </a:r>
            <a:r>
              <a:rPr spc="-210" dirty="0"/>
              <a:t>r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305" dirty="0"/>
              <a:t>c</a:t>
            </a:r>
            <a:r>
              <a:rPr spc="-15" dirty="0"/>
              <a:t>i</a:t>
            </a:r>
            <a:r>
              <a:rPr spc="204" dirty="0"/>
              <a:t>p</a:t>
            </a:r>
            <a:r>
              <a:rPr spc="-95" dirty="0"/>
              <a:t>l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618585" cy="12146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lang="en-US" sz="3600" spc="204" dirty="0">
                <a:latin typeface="Georgia"/>
                <a:cs typeface="Georgia"/>
              </a:rPr>
              <a:t> To form the past participle, simply drop the infinitive ending (-</a:t>
            </a:r>
            <a:r>
              <a:rPr lang="en-US" sz="3600" spc="204" dirty="0" err="1">
                <a:latin typeface="Georgia"/>
                <a:cs typeface="Georgia"/>
              </a:rPr>
              <a:t>ar</a:t>
            </a:r>
            <a:r>
              <a:rPr lang="en-US" sz="3600" spc="204" dirty="0">
                <a:latin typeface="Georgia"/>
                <a:cs typeface="Georgia"/>
              </a:rPr>
              <a:t>, -er, -</a:t>
            </a:r>
            <a:r>
              <a:rPr lang="en-US" sz="3600" spc="204" dirty="0" err="1">
                <a:latin typeface="Georgia"/>
                <a:cs typeface="Georgia"/>
              </a:rPr>
              <a:t>ir</a:t>
            </a:r>
            <a:r>
              <a:rPr lang="en-US" sz="3600" spc="204" dirty="0">
                <a:latin typeface="Georgia"/>
                <a:cs typeface="Georgia"/>
              </a:rPr>
              <a:t>) and add -ado (for -</a:t>
            </a:r>
            <a:r>
              <a:rPr lang="en-US" sz="3600" spc="204" dirty="0" err="1">
                <a:latin typeface="Georgia"/>
                <a:cs typeface="Georgia"/>
              </a:rPr>
              <a:t>ar</a:t>
            </a:r>
            <a:r>
              <a:rPr lang="en-US" sz="3600" spc="204" dirty="0">
                <a:latin typeface="Georgia"/>
                <a:cs typeface="Georgia"/>
              </a:rPr>
              <a:t> verbs) or -</a:t>
            </a:r>
            <a:r>
              <a:rPr lang="en-US" sz="3600" spc="204" dirty="0" err="1">
                <a:latin typeface="Georgia"/>
                <a:cs typeface="Georgia"/>
              </a:rPr>
              <a:t>ido</a:t>
            </a:r>
            <a:r>
              <a:rPr lang="en-US" sz="3600" spc="204" dirty="0">
                <a:latin typeface="Georgia"/>
                <a:cs typeface="Georgia"/>
              </a:rPr>
              <a:t> (for -er, -</a:t>
            </a:r>
            <a:r>
              <a:rPr lang="en-US" sz="3600" spc="204" dirty="0" err="1">
                <a:latin typeface="Georgia"/>
                <a:cs typeface="Georgia"/>
              </a:rPr>
              <a:t>ir</a:t>
            </a:r>
            <a:r>
              <a:rPr lang="en-US" sz="3600" spc="204" dirty="0">
                <a:latin typeface="Georgia"/>
                <a:cs typeface="Georgia"/>
              </a:rPr>
              <a:t> verbs).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FE37F-B761-E243-A086-0E06A349F950}"/>
              </a:ext>
            </a:extLst>
          </p:cNvPr>
          <p:cNvSpPr txBox="1"/>
          <p:nvPr/>
        </p:nvSpPr>
        <p:spPr>
          <a:xfrm>
            <a:off x="4718050" y="6000188"/>
            <a:ext cx="11052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err="1"/>
              <a:t>hablar</a:t>
            </a:r>
            <a:r>
              <a:rPr lang="en-US" sz="6600" i="1" dirty="0"/>
              <a:t> – </a:t>
            </a:r>
            <a:r>
              <a:rPr lang="en-US" sz="6600" i="1" strike="sngStrike" dirty="0" err="1"/>
              <a:t>ar</a:t>
            </a:r>
            <a:r>
              <a:rPr lang="en-US" sz="6600" i="1" dirty="0"/>
              <a:t> + ado = </a:t>
            </a:r>
            <a:r>
              <a:rPr lang="en-US" sz="6600" i="1" dirty="0" err="1"/>
              <a:t>hablado</a:t>
            </a:r>
            <a:endParaRPr lang="en-US" sz="6600" i="1" dirty="0"/>
          </a:p>
          <a:p>
            <a:r>
              <a:rPr lang="en-US" sz="6600" i="1" dirty="0"/>
              <a:t>comer – </a:t>
            </a:r>
            <a:r>
              <a:rPr lang="en-US" sz="6600" i="1" strike="sngStrike" dirty="0"/>
              <a:t>er</a:t>
            </a:r>
            <a:r>
              <a:rPr lang="en-US" sz="6600" i="1" dirty="0"/>
              <a:t> + </a:t>
            </a:r>
            <a:r>
              <a:rPr lang="en-US" sz="6600" i="1" dirty="0" err="1"/>
              <a:t>ido</a:t>
            </a:r>
            <a:r>
              <a:rPr lang="en-US" sz="6600" i="1" dirty="0"/>
              <a:t> = </a:t>
            </a:r>
            <a:r>
              <a:rPr lang="en-US" sz="6600" i="1" dirty="0" err="1"/>
              <a:t>comido</a:t>
            </a:r>
            <a:endParaRPr lang="en-US" sz="6600" i="1" dirty="0"/>
          </a:p>
          <a:p>
            <a:r>
              <a:rPr lang="en-US" sz="6600" i="1" dirty="0" err="1"/>
              <a:t>vivir</a:t>
            </a:r>
            <a:r>
              <a:rPr lang="en-US" sz="6600" i="1" dirty="0"/>
              <a:t> – </a:t>
            </a:r>
            <a:r>
              <a:rPr lang="en-US" sz="6600" i="1" strike="sngStrike" dirty="0" err="1"/>
              <a:t>ir</a:t>
            </a:r>
            <a:r>
              <a:rPr lang="en-US" sz="6600" i="1" dirty="0"/>
              <a:t> + </a:t>
            </a:r>
            <a:r>
              <a:rPr lang="en-US" sz="6600" i="1" dirty="0" err="1"/>
              <a:t>ido</a:t>
            </a:r>
            <a:r>
              <a:rPr lang="en-US" sz="6600" i="1" dirty="0"/>
              <a:t> = </a:t>
            </a:r>
            <a:r>
              <a:rPr lang="en-US" sz="6600" i="1" dirty="0" err="1"/>
              <a:t>vivido</a:t>
            </a:r>
            <a:endParaRPr lang="en-US" sz="6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2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2231" y="845493"/>
            <a:ext cx="83997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E</a:t>
            </a:r>
            <a:r>
              <a:rPr spc="215" dirty="0"/>
              <a:t>s</a:t>
            </a:r>
            <a:r>
              <a:rPr spc="204" dirty="0"/>
              <a:t>t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250" dirty="0"/>
              <a:t>+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150" dirty="0"/>
              <a:t>a</a:t>
            </a:r>
            <a:r>
              <a:rPr spc="215" dirty="0"/>
              <a:t>s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45" dirty="0"/>
              <a:t>a</a:t>
            </a:r>
            <a:r>
              <a:rPr spc="-210" dirty="0"/>
              <a:t>r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305" dirty="0"/>
              <a:t>c</a:t>
            </a:r>
            <a:r>
              <a:rPr spc="-15" dirty="0"/>
              <a:t>i</a:t>
            </a:r>
            <a:r>
              <a:rPr spc="204" dirty="0"/>
              <a:t>p</a:t>
            </a:r>
            <a:r>
              <a:rPr spc="-95" dirty="0"/>
              <a:t>l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200119" cy="219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b="1" spc="260" dirty="0">
                <a:latin typeface="Palatino Linotype"/>
                <a:cs typeface="Palatino Linotype"/>
              </a:rPr>
              <a:t>Estar</a:t>
            </a:r>
            <a:r>
              <a:rPr sz="3600" b="1" spc="-25" dirty="0">
                <a:latin typeface="Palatino Linotype"/>
                <a:cs typeface="Palatino Linotype"/>
              </a:rPr>
              <a:t> </a:t>
            </a:r>
            <a:r>
              <a:rPr sz="3600" spc="-5" dirty="0">
                <a:latin typeface="Georgia"/>
                <a:cs typeface="Georgia"/>
              </a:rPr>
              <a:t>is </a:t>
            </a:r>
            <a:r>
              <a:rPr sz="3600" spc="125" dirty="0">
                <a:latin typeface="Georgia"/>
                <a:cs typeface="Georgia"/>
              </a:rPr>
              <a:t>often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combined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participle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express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state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attained.</a:t>
            </a:r>
            <a:endParaRPr sz="3600" dirty="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5" dirty="0">
                <a:latin typeface="Georgia"/>
                <a:cs typeface="Georgia"/>
              </a:rPr>
              <a:t>Examples: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13493"/>
              </p:ext>
            </p:extLst>
          </p:nvPr>
        </p:nvGraphicFramePr>
        <p:xfrm>
          <a:off x="2507776" y="5942227"/>
          <a:ext cx="15068550" cy="3367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8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Paraguay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está</a:t>
                      </a:r>
                      <a:r>
                        <a:rPr sz="2600" b="1" spc="-1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situado</a:t>
                      </a:r>
                      <a:r>
                        <a:rPr sz="2600" b="1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Suramérica.</a:t>
                      </a: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Paraguay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b="1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15" dirty="0">
                          <a:latin typeface="Lucida Sans Unicode"/>
                          <a:cs typeface="Lucida Sans Unicode"/>
                        </a:rPr>
                        <a:t>located</a:t>
                      </a:r>
                      <a:r>
                        <a:rPr sz="2600" b="1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South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America.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8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Este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capítulo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está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casi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5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terminado</a:t>
                      </a:r>
                      <a:r>
                        <a:rPr sz="2600" spc="55" dirty="0">
                          <a:latin typeface="Lucida Sans Unicode"/>
                          <a:cs typeface="Lucida Sans Unicode"/>
                        </a:rPr>
                        <a:t>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chapter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almost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b="1" dirty="0">
                          <a:latin typeface="Lucida Sans Unicode"/>
                          <a:cs typeface="Lucida Sans Unicode"/>
                        </a:rPr>
                        <a:t>inished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.</a:t>
                      </a: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2231" y="845493"/>
            <a:ext cx="83997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E</a:t>
            </a:r>
            <a:r>
              <a:rPr spc="215" dirty="0"/>
              <a:t>s</a:t>
            </a:r>
            <a:r>
              <a:rPr spc="204" dirty="0"/>
              <a:t>t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250" dirty="0"/>
              <a:t>+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150" dirty="0"/>
              <a:t>a</a:t>
            </a:r>
            <a:r>
              <a:rPr spc="215" dirty="0"/>
              <a:t>s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45" dirty="0"/>
              <a:t>a</a:t>
            </a:r>
            <a:r>
              <a:rPr spc="-210" dirty="0"/>
              <a:t>r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305" dirty="0"/>
              <a:t>c</a:t>
            </a:r>
            <a:r>
              <a:rPr spc="-15" dirty="0"/>
              <a:t>i</a:t>
            </a:r>
            <a:r>
              <a:rPr spc="204" dirty="0"/>
              <a:t>p</a:t>
            </a:r>
            <a:r>
              <a:rPr spc="-95" dirty="0"/>
              <a:t>l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200119" cy="601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lang="en-US" sz="3600" spc="260" dirty="0">
                <a:latin typeface="Palatino Linotype"/>
                <a:cs typeface="Palatino Linotype"/>
              </a:rPr>
              <a:t>The following common verbs have irregular past participles: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4D05C-5236-864D-94B0-60CB8050EABE}"/>
              </a:ext>
            </a:extLst>
          </p:cNvPr>
          <p:cNvSpPr txBox="1"/>
          <p:nvPr/>
        </p:nvSpPr>
        <p:spPr>
          <a:xfrm>
            <a:off x="527050" y="451104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/>
              <a:t>morir</a:t>
            </a:r>
            <a:r>
              <a:rPr lang="en-US" sz="4000" i="1" dirty="0"/>
              <a:t> (to die) – </a:t>
            </a:r>
            <a:r>
              <a:rPr lang="en-US" sz="4000" b="1" i="1" dirty="0" err="1"/>
              <a:t>muerto</a:t>
            </a:r>
            <a:r>
              <a:rPr lang="en-US" sz="4000" i="1" dirty="0"/>
              <a:t> (dead)</a:t>
            </a:r>
          </a:p>
          <a:p>
            <a:r>
              <a:rPr lang="en-US" sz="4000" b="1" i="1" dirty="0" err="1"/>
              <a:t>poner</a:t>
            </a:r>
            <a:r>
              <a:rPr lang="en-US" sz="4000" i="1" dirty="0"/>
              <a:t> (to put) – </a:t>
            </a:r>
            <a:r>
              <a:rPr lang="en-US" sz="4000" b="1" i="1" dirty="0" err="1"/>
              <a:t>puesto</a:t>
            </a:r>
            <a:r>
              <a:rPr lang="en-US" sz="4000" i="1" dirty="0"/>
              <a:t> (put)</a:t>
            </a:r>
          </a:p>
          <a:p>
            <a:r>
              <a:rPr lang="en-US" sz="4000" b="1" i="1" dirty="0"/>
              <a:t>resolver</a:t>
            </a:r>
            <a:r>
              <a:rPr lang="en-US" sz="4000" i="1" dirty="0"/>
              <a:t> (to resolve) – </a:t>
            </a:r>
            <a:r>
              <a:rPr lang="en-US" sz="4000" b="1" i="1" dirty="0" err="1"/>
              <a:t>resuelto</a:t>
            </a:r>
            <a:r>
              <a:rPr lang="en-US" sz="4000" i="1" dirty="0"/>
              <a:t> (resolved)</a:t>
            </a:r>
          </a:p>
          <a:p>
            <a:r>
              <a:rPr lang="en-US" sz="4000" b="1" i="1" dirty="0"/>
              <a:t>romper</a:t>
            </a:r>
            <a:r>
              <a:rPr lang="en-US" sz="4000" i="1" dirty="0"/>
              <a:t> (to break) – </a:t>
            </a:r>
            <a:r>
              <a:rPr lang="en-US" sz="4000" b="1" i="1" dirty="0"/>
              <a:t>roto</a:t>
            </a:r>
            <a:r>
              <a:rPr lang="en-US" sz="4000" i="1" dirty="0"/>
              <a:t> (broken)</a:t>
            </a:r>
          </a:p>
          <a:p>
            <a:r>
              <a:rPr lang="en-US" sz="4000" b="1" i="1" dirty="0" err="1"/>
              <a:t>ver</a:t>
            </a:r>
            <a:r>
              <a:rPr lang="en-US" sz="4000" i="1" dirty="0"/>
              <a:t> (to see) – </a:t>
            </a:r>
            <a:r>
              <a:rPr lang="en-US" sz="4000" b="1" i="1" dirty="0"/>
              <a:t>visto</a:t>
            </a:r>
            <a:r>
              <a:rPr lang="en-US" sz="4000" i="1" dirty="0"/>
              <a:t> (seen)</a:t>
            </a:r>
          </a:p>
          <a:p>
            <a:r>
              <a:rPr lang="en-US" sz="4000" b="1" i="1" dirty="0" err="1"/>
              <a:t>volver</a:t>
            </a:r>
            <a:r>
              <a:rPr lang="en-US" sz="4000" i="1" dirty="0"/>
              <a:t> (to return) – </a:t>
            </a:r>
            <a:r>
              <a:rPr lang="en-US" sz="4000" b="1" i="1" dirty="0" err="1"/>
              <a:t>vuelto</a:t>
            </a:r>
            <a:r>
              <a:rPr lang="en-US" sz="4000" i="1" dirty="0"/>
              <a:t> (returned)</a:t>
            </a:r>
          </a:p>
          <a:p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4FB11-D308-DA44-953A-33BDCEAF0922}"/>
              </a:ext>
            </a:extLst>
          </p:cNvPr>
          <p:cNvSpPr txBox="1"/>
          <p:nvPr/>
        </p:nvSpPr>
        <p:spPr>
          <a:xfrm>
            <a:off x="10436860" y="451104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/>
              <a:t>abrir</a:t>
            </a:r>
            <a:r>
              <a:rPr lang="en-US" sz="4000" i="1" dirty="0"/>
              <a:t> (to open) – </a:t>
            </a:r>
            <a:r>
              <a:rPr lang="en-US" sz="4000" b="1" i="1" dirty="0" err="1"/>
              <a:t>abierto</a:t>
            </a:r>
            <a:r>
              <a:rPr lang="en-US" sz="4000" i="1" dirty="0"/>
              <a:t> (open)</a:t>
            </a:r>
          </a:p>
          <a:p>
            <a:r>
              <a:rPr lang="en-US" sz="4000" b="1" i="1" dirty="0" err="1"/>
              <a:t>cubrir</a:t>
            </a:r>
            <a:r>
              <a:rPr lang="en-US" sz="4000" i="1" dirty="0"/>
              <a:t> (to cover) – </a:t>
            </a:r>
            <a:r>
              <a:rPr lang="en-US" sz="4000" b="1" i="1" dirty="0" err="1"/>
              <a:t>cubierto</a:t>
            </a:r>
            <a:r>
              <a:rPr lang="en-US" sz="4000" i="1" dirty="0"/>
              <a:t> (covered)</a:t>
            </a:r>
          </a:p>
          <a:p>
            <a:r>
              <a:rPr lang="en-US" sz="4000" b="1" i="1" dirty="0" err="1"/>
              <a:t>decir</a:t>
            </a:r>
            <a:r>
              <a:rPr lang="en-US" sz="4000" i="1" dirty="0"/>
              <a:t> (to say) – </a:t>
            </a:r>
            <a:r>
              <a:rPr lang="en-US" sz="4000" b="1" i="1" dirty="0" err="1"/>
              <a:t>dicho</a:t>
            </a:r>
            <a:r>
              <a:rPr lang="en-US" sz="4000" i="1" dirty="0"/>
              <a:t> (said)</a:t>
            </a:r>
          </a:p>
          <a:p>
            <a:r>
              <a:rPr lang="en-US" sz="4000" b="1" i="1" dirty="0" err="1"/>
              <a:t>escribir</a:t>
            </a:r>
            <a:r>
              <a:rPr lang="en-US" sz="4000" i="1" dirty="0"/>
              <a:t> (to write) – </a:t>
            </a:r>
            <a:r>
              <a:rPr lang="en-US" sz="4000" b="1" i="1" dirty="0" err="1"/>
              <a:t>escrito</a:t>
            </a:r>
            <a:r>
              <a:rPr lang="en-US" sz="4000" i="1" dirty="0"/>
              <a:t> (written)</a:t>
            </a:r>
          </a:p>
          <a:p>
            <a:r>
              <a:rPr lang="en-US" sz="4000" b="1" i="1" dirty="0" err="1"/>
              <a:t>freír</a:t>
            </a:r>
            <a:r>
              <a:rPr lang="en-US" sz="4000" i="1" dirty="0"/>
              <a:t> (to fry) – </a:t>
            </a:r>
            <a:r>
              <a:rPr lang="en-US" sz="4000" b="1" i="1" dirty="0" err="1"/>
              <a:t>frito</a:t>
            </a:r>
            <a:r>
              <a:rPr lang="en-US" sz="4000" i="1" dirty="0"/>
              <a:t> (fried)</a:t>
            </a:r>
          </a:p>
          <a:p>
            <a:r>
              <a:rPr lang="en-US" sz="4000" b="1" i="1" dirty="0" err="1"/>
              <a:t>hacer</a:t>
            </a:r>
            <a:r>
              <a:rPr lang="en-US" sz="4000" i="1" dirty="0"/>
              <a:t> (to do) – </a:t>
            </a:r>
            <a:r>
              <a:rPr lang="en-US" sz="4000" b="1" i="1" dirty="0" err="1"/>
              <a:t>hecho</a:t>
            </a:r>
            <a:r>
              <a:rPr lang="en-US" sz="4000" i="1" dirty="0"/>
              <a:t> (done)</a:t>
            </a:r>
          </a:p>
        </p:txBody>
      </p:sp>
    </p:spTree>
    <p:extLst>
      <p:ext uri="{BB962C8B-B14F-4D97-AF65-F5344CB8AC3E}">
        <p14:creationId xmlns:p14="http://schemas.microsoft.com/office/powerpoint/2010/main" val="14977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1747" y="845493"/>
            <a:ext cx="41211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11071225" cy="6674484"/>
          </a:xfrm>
          <a:prstGeom prst="rect">
            <a:avLst/>
          </a:prstGeom>
        </p:spPr>
        <p:txBody>
          <a:bodyPr vert="horz" wrap="square" lIns="0" tIns="488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0"/>
              </a:spcBef>
            </a:pPr>
            <a:r>
              <a:rPr sz="5600" spc="-75" dirty="0">
                <a:latin typeface="Georgia"/>
                <a:cs typeface="Georgia"/>
              </a:rPr>
              <a:t>A</a:t>
            </a:r>
            <a:r>
              <a:rPr sz="5600" spc="-165" dirty="0">
                <a:latin typeface="Georgia"/>
                <a:cs typeface="Georgia"/>
              </a:rPr>
              <a:t>d</a:t>
            </a:r>
            <a:r>
              <a:rPr sz="5600" spc="-280" dirty="0">
                <a:latin typeface="Georgia"/>
                <a:cs typeface="Georgia"/>
              </a:rPr>
              <a:t>v</a:t>
            </a:r>
            <a:r>
              <a:rPr sz="5600" spc="-120" dirty="0">
                <a:latin typeface="Georgia"/>
                <a:cs typeface="Georgia"/>
              </a:rPr>
              <a:t>erb</a:t>
            </a:r>
            <a:r>
              <a:rPr sz="5600" spc="-5" dirty="0">
                <a:latin typeface="Georgia"/>
                <a:cs typeface="Georgia"/>
              </a:rPr>
              <a:t>s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100" dirty="0">
                <a:latin typeface="Georgia"/>
                <a:cs typeface="Georgia"/>
              </a:rPr>
              <a:t>n</a:t>
            </a:r>
            <a:r>
              <a:rPr sz="5600" spc="10" dirty="0">
                <a:latin typeface="Georgia"/>
                <a:cs typeface="Georgia"/>
              </a:rPr>
              <a:t>d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95" dirty="0">
                <a:latin typeface="Georgia"/>
                <a:cs typeface="Georgia"/>
              </a:rPr>
              <a:t>P</a:t>
            </a:r>
            <a:r>
              <a:rPr sz="5600" spc="-360" dirty="0">
                <a:latin typeface="Georgia"/>
                <a:cs typeface="Georgia"/>
              </a:rPr>
              <a:t>r</a:t>
            </a:r>
            <a:r>
              <a:rPr sz="5600" spc="-50" dirty="0">
                <a:latin typeface="Georgia"/>
                <a:cs typeface="Georgia"/>
              </a:rPr>
              <a:t>epos</a:t>
            </a:r>
            <a:r>
              <a:rPr sz="5600" spc="-135" dirty="0">
                <a:latin typeface="Georgia"/>
                <a:cs typeface="Georgia"/>
              </a:rPr>
              <a:t>i</a:t>
            </a:r>
            <a:r>
              <a:rPr sz="5600" spc="-175" dirty="0">
                <a:latin typeface="Georgia"/>
                <a:cs typeface="Georgia"/>
              </a:rPr>
              <a:t>t</a:t>
            </a:r>
            <a:r>
              <a:rPr sz="5600" spc="-225" dirty="0">
                <a:latin typeface="Georgia"/>
                <a:cs typeface="Georgia"/>
              </a:rPr>
              <a:t>i</a:t>
            </a:r>
            <a:r>
              <a:rPr sz="5600" spc="-15" dirty="0">
                <a:latin typeface="Georgia"/>
                <a:cs typeface="Georgia"/>
              </a:rPr>
              <a:t>o</a:t>
            </a:r>
            <a:r>
              <a:rPr sz="5600" spc="-40" dirty="0">
                <a:latin typeface="Georgia"/>
                <a:cs typeface="Georgia"/>
              </a:rPr>
              <a:t>n</a:t>
            </a:r>
            <a:r>
              <a:rPr sz="5600" spc="-45" dirty="0">
                <a:latin typeface="Georgia"/>
                <a:cs typeface="Georgia"/>
              </a:rPr>
              <a:t>s</a:t>
            </a:r>
            <a:endParaRPr sz="5600">
              <a:latin typeface="Georgia"/>
              <a:cs typeface="Georgia"/>
            </a:endParaRPr>
          </a:p>
          <a:p>
            <a:pPr marL="12700" marR="5080">
              <a:lnSpc>
                <a:spcPct val="155800"/>
              </a:lnSpc>
            </a:pPr>
            <a:r>
              <a:rPr sz="5600" spc="-170" dirty="0">
                <a:latin typeface="Georgia"/>
                <a:cs typeface="Georgia"/>
              </a:rPr>
              <a:t>A</a:t>
            </a:r>
            <a:r>
              <a:rPr sz="5600" spc="-40" dirty="0">
                <a:latin typeface="Georgia"/>
                <a:cs typeface="Georgia"/>
              </a:rPr>
              <a:t>d</a:t>
            </a:r>
            <a:r>
              <a:rPr sz="5600" spc="-375" dirty="0">
                <a:latin typeface="Georgia"/>
                <a:cs typeface="Georgia"/>
              </a:rPr>
              <a:t>j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5" dirty="0">
                <a:latin typeface="Georgia"/>
                <a:cs typeface="Georgia"/>
              </a:rPr>
              <a:t>c</a:t>
            </a:r>
            <a:r>
              <a:rPr sz="5600" spc="-55" dirty="0">
                <a:latin typeface="Georgia"/>
                <a:cs typeface="Georgia"/>
              </a:rPr>
              <a:t>t</a:t>
            </a:r>
            <a:r>
              <a:rPr sz="5600" spc="-375" dirty="0">
                <a:latin typeface="Georgia"/>
                <a:cs typeface="Georgia"/>
              </a:rPr>
              <a:t>i</a:t>
            </a:r>
            <a:r>
              <a:rPr sz="5600" spc="-280" dirty="0">
                <a:latin typeface="Georgia"/>
                <a:cs typeface="Georgia"/>
              </a:rPr>
              <a:t>v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254" dirty="0">
                <a:latin typeface="Georgia"/>
                <a:cs typeface="Georgia"/>
              </a:rPr>
              <a:t>w</a:t>
            </a:r>
            <a:r>
              <a:rPr sz="5600" spc="-345" dirty="0">
                <a:latin typeface="Georgia"/>
                <a:cs typeface="Georgia"/>
              </a:rPr>
              <a:t>i</a:t>
            </a:r>
            <a:r>
              <a:rPr sz="5600" spc="-85" dirty="0">
                <a:latin typeface="Georgia"/>
                <a:cs typeface="Georgia"/>
              </a:rPr>
              <a:t>t</a:t>
            </a:r>
            <a:r>
              <a:rPr sz="5600" spc="-65" dirty="0">
                <a:latin typeface="Georgia"/>
                <a:cs typeface="Georgia"/>
              </a:rPr>
              <a:t>h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80" dirty="0">
                <a:latin typeface="Georgia"/>
                <a:cs typeface="Georgia"/>
              </a:rPr>
              <a:t>S</a:t>
            </a:r>
            <a:r>
              <a:rPr sz="5600" spc="-180" dirty="0">
                <a:latin typeface="Georgia"/>
                <a:cs typeface="Georgia"/>
              </a:rPr>
              <a:t>h</a:t>
            </a:r>
            <a:r>
              <a:rPr sz="5600" spc="195" dirty="0">
                <a:latin typeface="Georgia"/>
                <a:cs typeface="Georgia"/>
              </a:rPr>
              <a:t>o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130" dirty="0">
                <a:latin typeface="Georgia"/>
                <a:cs typeface="Georgia"/>
              </a:rPr>
              <a:t>d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5" dirty="0">
                <a:latin typeface="Georgia"/>
                <a:cs typeface="Georgia"/>
              </a:rPr>
              <a:t>L</a:t>
            </a:r>
            <a:r>
              <a:rPr sz="5600" spc="195" dirty="0">
                <a:latin typeface="Georgia"/>
                <a:cs typeface="Georgia"/>
              </a:rPr>
              <a:t>o</a:t>
            </a:r>
            <a:r>
              <a:rPr sz="5600" spc="-275" dirty="0">
                <a:latin typeface="Georgia"/>
                <a:cs typeface="Georgia"/>
              </a:rPr>
              <a:t>n</a:t>
            </a:r>
            <a:r>
              <a:rPr sz="5600" spc="229" dirty="0">
                <a:latin typeface="Georgia"/>
                <a:cs typeface="Georgia"/>
              </a:rPr>
              <a:t>g</a:t>
            </a:r>
            <a:r>
              <a:rPr sz="5600" spc="-405" dirty="0">
                <a:latin typeface="Georgia"/>
                <a:cs typeface="Georgia"/>
              </a:rPr>
              <a:t> F</a:t>
            </a:r>
            <a:r>
              <a:rPr sz="5600" spc="195" dirty="0">
                <a:latin typeface="Georgia"/>
                <a:cs typeface="Georgia"/>
              </a:rPr>
              <a:t>o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440" dirty="0">
                <a:latin typeface="Georgia"/>
                <a:cs typeface="Georgia"/>
              </a:rPr>
              <a:t>m</a:t>
            </a:r>
            <a:r>
              <a:rPr sz="5600" spc="-35" dirty="0">
                <a:latin typeface="Georgia"/>
                <a:cs typeface="Georgia"/>
              </a:rPr>
              <a:t>s  </a:t>
            </a:r>
            <a:r>
              <a:rPr sz="5600" spc="-135" dirty="0">
                <a:latin typeface="Georgia"/>
                <a:cs typeface="Georgia"/>
              </a:rPr>
              <a:t>Es</a:t>
            </a:r>
            <a:r>
              <a:rPr sz="5600" spc="-185" dirty="0">
                <a:latin typeface="Georgia"/>
                <a:cs typeface="Georgia"/>
              </a:rPr>
              <a:t>t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190" dirty="0">
                <a:latin typeface="Georgia"/>
                <a:cs typeface="Georgia"/>
              </a:rPr>
              <a:t>r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00" dirty="0">
                <a:latin typeface="Georgia"/>
                <a:cs typeface="Georgia"/>
              </a:rPr>
              <a:t>+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310" dirty="0">
                <a:latin typeface="Georgia"/>
                <a:cs typeface="Georgia"/>
              </a:rPr>
              <a:t>P</a:t>
            </a:r>
            <a:r>
              <a:rPr sz="5600" spc="-30" dirty="0">
                <a:latin typeface="Georgia"/>
                <a:cs typeface="Georgia"/>
              </a:rPr>
              <a:t>a</a:t>
            </a:r>
            <a:r>
              <a:rPr sz="5600" spc="-105" dirty="0">
                <a:latin typeface="Georgia"/>
                <a:cs typeface="Georgia"/>
              </a:rPr>
              <a:t>s</a:t>
            </a:r>
            <a:r>
              <a:rPr sz="5600" spc="5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310" dirty="0">
                <a:latin typeface="Georgia"/>
                <a:cs typeface="Georgia"/>
              </a:rPr>
              <a:t>P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225" dirty="0">
                <a:latin typeface="Georgia"/>
                <a:cs typeface="Georgia"/>
              </a:rPr>
              <a:t>rt</a:t>
            </a:r>
            <a:r>
              <a:rPr sz="5600" spc="-254" dirty="0">
                <a:latin typeface="Georgia"/>
                <a:cs typeface="Georgia"/>
              </a:rPr>
              <a:t>i</a:t>
            </a:r>
            <a:r>
              <a:rPr sz="5600" spc="60" dirty="0">
                <a:latin typeface="Georgia"/>
                <a:cs typeface="Georgia"/>
              </a:rPr>
              <a:t>c</a:t>
            </a:r>
            <a:r>
              <a:rPr sz="5600" spc="-320" dirty="0">
                <a:latin typeface="Georgia"/>
                <a:cs typeface="Georgia"/>
              </a:rPr>
              <a:t>i</a:t>
            </a:r>
            <a:r>
              <a:rPr sz="5600" spc="-10" dirty="0">
                <a:latin typeface="Georgia"/>
                <a:cs typeface="Georgia"/>
              </a:rPr>
              <a:t>p</a:t>
            </a:r>
            <a:r>
              <a:rPr sz="5600" spc="-360" dirty="0">
                <a:latin typeface="Georgia"/>
                <a:cs typeface="Georgia"/>
              </a:rPr>
              <a:t>l</a:t>
            </a:r>
            <a:r>
              <a:rPr sz="5600" spc="65" dirty="0">
                <a:latin typeface="Georgia"/>
                <a:cs typeface="Georgia"/>
              </a:rPr>
              <a:t>e</a:t>
            </a:r>
            <a:endParaRPr sz="5600">
              <a:latin typeface="Georgia"/>
              <a:cs typeface="Georgia"/>
            </a:endParaRPr>
          </a:p>
          <a:p>
            <a:pPr marL="12700" marR="3124200">
              <a:lnSpc>
                <a:spcPct val="155800"/>
              </a:lnSpc>
            </a:pPr>
            <a:r>
              <a:rPr sz="5600" spc="470" dirty="0">
                <a:latin typeface="Georgia"/>
                <a:cs typeface="Georgia"/>
              </a:rPr>
              <a:t>C</a:t>
            </a:r>
            <a:r>
              <a:rPr sz="5600" spc="330" dirty="0">
                <a:latin typeface="Georgia"/>
                <a:cs typeface="Georgia"/>
              </a:rPr>
              <a:t>o</a:t>
            </a:r>
            <a:r>
              <a:rPr sz="5600" spc="-440" dirty="0">
                <a:latin typeface="Georgia"/>
                <a:cs typeface="Georgia"/>
              </a:rPr>
              <a:t>m</a:t>
            </a:r>
            <a:r>
              <a:rPr sz="5600" spc="-35" dirty="0">
                <a:latin typeface="Georgia"/>
                <a:cs typeface="Georgia"/>
              </a:rPr>
              <a:t>p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290" dirty="0">
                <a:latin typeface="Georgia"/>
                <a:cs typeface="Georgia"/>
              </a:rPr>
              <a:t>i</a:t>
            </a:r>
            <a:r>
              <a:rPr sz="5600" spc="-130" dirty="0">
                <a:latin typeface="Georgia"/>
                <a:cs typeface="Georgia"/>
              </a:rPr>
              <a:t>s</a:t>
            </a:r>
            <a:r>
              <a:rPr sz="5600" spc="195" dirty="0">
                <a:latin typeface="Georgia"/>
                <a:cs typeface="Georgia"/>
              </a:rPr>
              <a:t>o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45" dirty="0">
                <a:latin typeface="Georgia"/>
                <a:cs typeface="Georgia"/>
              </a:rPr>
              <a:t>s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40" dirty="0">
                <a:latin typeface="Georgia"/>
                <a:cs typeface="Georgia"/>
              </a:rPr>
              <a:t>o</a:t>
            </a:r>
            <a:r>
              <a:rPr sz="5600" spc="70" dirty="0">
                <a:latin typeface="Georgia"/>
                <a:cs typeface="Georgia"/>
              </a:rPr>
              <a:t>f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45" dirty="0">
                <a:latin typeface="Georgia"/>
                <a:cs typeface="Georgia"/>
              </a:rPr>
              <a:t>I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10" dirty="0">
                <a:latin typeface="Georgia"/>
                <a:cs typeface="Georgia"/>
              </a:rPr>
              <a:t>q</a:t>
            </a:r>
            <a:r>
              <a:rPr sz="5600" spc="-275" dirty="0">
                <a:latin typeface="Georgia"/>
                <a:cs typeface="Georgia"/>
              </a:rPr>
              <a:t>u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330" dirty="0">
                <a:latin typeface="Georgia"/>
                <a:cs typeface="Georgia"/>
              </a:rPr>
              <a:t>l</a:t>
            </a:r>
            <a:r>
              <a:rPr sz="5600" spc="-345" dirty="0">
                <a:latin typeface="Georgia"/>
                <a:cs typeface="Georgia"/>
              </a:rPr>
              <a:t>i</a:t>
            </a:r>
            <a:r>
              <a:rPr sz="5600" spc="-55" dirty="0">
                <a:latin typeface="Georgia"/>
                <a:cs typeface="Georgia"/>
              </a:rPr>
              <a:t>t</a:t>
            </a:r>
            <a:r>
              <a:rPr sz="5600" spc="-15" dirty="0">
                <a:latin typeface="Georgia"/>
                <a:cs typeface="Georgia"/>
              </a:rPr>
              <a:t>y  </a:t>
            </a:r>
            <a:r>
              <a:rPr sz="5600" spc="-190" dirty="0">
                <a:latin typeface="Georgia"/>
                <a:cs typeface="Georgia"/>
              </a:rPr>
              <a:t>Determiners</a:t>
            </a:r>
            <a:endParaRPr sz="5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2231" y="845493"/>
            <a:ext cx="83997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E</a:t>
            </a:r>
            <a:r>
              <a:rPr spc="215" dirty="0"/>
              <a:t>s</a:t>
            </a:r>
            <a:r>
              <a:rPr spc="204" dirty="0"/>
              <a:t>t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250" dirty="0"/>
              <a:t>+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150" dirty="0"/>
              <a:t>a</a:t>
            </a:r>
            <a:r>
              <a:rPr spc="215" dirty="0"/>
              <a:t>s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45" dirty="0"/>
              <a:t>a</a:t>
            </a:r>
            <a:r>
              <a:rPr spc="-210" dirty="0"/>
              <a:t>r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305" dirty="0"/>
              <a:t>c</a:t>
            </a:r>
            <a:r>
              <a:rPr spc="-15" dirty="0"/>
              <a:t>i</a:t>
            </a:r>
            <a:r>
              <a:rPr spc="204" dirty="0"/>
              <a:t>p</a:t>
            </a:r>
            <a:r>
              <a:rPr spc="-95" dirty="0"/>
              <a:t>l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200119" cy="601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lang="en-US" sz="3600" spc="260" dirty="0">
                <a:latin typeface="Palatino Linotype"/>
                <a:cs typeface="Palatino Linotype"/>
              </a:rPr>
              <a:t>More examples: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1FC12-68DA-5343-809C-F7AE630277D9}"/>
              </a:ext>
            </a:extLst>
          </p:cNvPr>
          <p:cNvSpPr txBox="1"/>
          <p:nvPr/>
        </p:nvSpPr>
        <p:spPr>
          <a:xfrm>
            <a:off x="4641850" y="4435475"/>
            <a:ext cx="10058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La </a:t>
            </a:r>
            <a:r>
              <a:rPr lang="en-US" sz="4800" b="1" i="1" dirty="0" err="1"/>
              <a:t>puerta</a:t>
            </a:r>
            <a:r>
              <a:rPr lang="en-US" sz="4800" b="1" i="1" dirty="0"/>
              <a:t> </a:t>
            </a:r>
            <a:r>
              <a:rPr lang="en-US" sz="4800" b="1" i="1" dirty="0" err="1"/>
              <a:t>está</a:t>
            </a:r>
            <a:r>
              <a:rPr lang="en-US" sz="4800" b="1" i="1" dirty="0"/>
              <a:t> </a:t>
            </a:r>
            <a:r>
              <a:rPr lang="en-US" sz="4800" b="1" i="1" u="sng" dirty="0" err="1"/>
              <a:t>cerrada</a:t>
            </a:r>
            <a:r>
              <a:rPr lang="en-US" sz="4800" b="1" i="1" dirty="0"/>
              <a:t>.</a:t>
            </a:r>
            <a:br>
              <a:rPr lang="en-US" sz="4800" i="1" dirty="0"/>
            </a:br>
            <a:r>
              <a:rPr lang="en-US" sz="4800" i="1" dirty="0"/>
              <a:t>The door is closed.</a:t>
            </a:r>
          </a:p>
          <a:p>
            <a:r>
              <a:rPr lang="en-US" sz="4800" b="1" i="1" dirty="0"/>
              <a:t>Las </a:t>
            </a:r>
            <a:r>
              <a:rPr lang="en-US" sz="4800" b="1" i="1" dirty="0" err="1"/>
              <a:t>puertas</a:t>
            </a:r>
            <a:r>
              <a:rPr lang="en-US" sz="4800" b="1" i="1" dirty="0"/>
              <a:t> </a:t>
            </a:r>
            <a:r>
              <a:rPr lang="en-US" sz="4800" b="1" i="1" dirty="0" err="1"/>
              <a:t>están</a:t>
            </a:r>
            <a:r>
              <a:rPr lang="en-US" sz="4800" b="1" i="1" dirty="0"/>
              <a:t> </a:t>
            </a:r>
            <a:r>
              <a:rPr lang="en-US" sz="4800" b="1" i="1" u="sng" dirty="0" err="1"/>
              <a:t>cerradas</a:t>
            </a:r>
            <a:r>
              <a:rPr lang="en-US" sz="4800" b="1" i="1" dirty="0"/>
              <a:t>.</a:t>
            </a:r>
            <a:br>
              <a:rPr lang="en-US" sz="4800" i="1" dirty="0"/>
            </a:br>
            <a:r>
              <a:rPr lang="en-US" sz="4800" i="1" dirty="0"/>
              <a:t>The doors are closed.</a:t>
            </a:r>
          </a:p>
          <a:p>
            <a:r>
              <a:rPr lang="en-US" sz="4800" b="1" i="1" dirty="0"/>
              <a:t>El </a:t>
            </a:r>
            <a:r>
              <a:rPr lang="en-US" sz="4800" b="1" i="1" dirty="0" err="1"/>
              <a:t>restaurante</a:t>
            </a:r>
            <a:r>
              <a:rPr lang="en-US" sz="4800" b="1" i="1" dirty="0"/>
              <a:t> </a:t>
            </a:r>
            <a:r>
              <a:rPr lang="en-US" sz="4800" b="1" i="1" dirty="0" err="1"/>
              <a:t>está</a:t>
            </a:r>
            <a:r>
              <a:rPr lang="en-US" sz="4800" b="1" i="1" dirty="0"/>
              <a:t> </a:t>
            </a:r>
            <a:r>
              <a:rPr lang="en-US" sz="4800" b="1" i="1" u="sng" dirty="0" err="1"/>
              <a:t>abierto</a:t>
            </a:r>
            <a:r>
              <a:rPr lang="en-US" sz="4800" b="1" i="1" dirty="0"/>
              <a:t>.</a:t>
            </a:r>
            <a:br>
              <a:rPr lang="en-US" sz="4800" i="1" dirty="0"/>
            </a:br>
            <a:r>
              <a:rPr lang="en-US" sz="4800" i="1" dirty="0"/>
              <a:t>The restaurant is open.</a:t>
            </a:r>
          </a:p>
          <a:p>
            <a:r>
              <a:rPr lang="en-US" sz="4800" b="1" i="1" dirty="0"/>
              <a:t>Los </a:t>
            </a:r>
            <a:r>
              <a:rPr lang="en-US" sz="4800" b="1" i="1" dirty="0" err="1"/>
              <a:t>restaurantes</a:t>
            </a:r>
            <a:r>
              <a:rPr lang="en-US" sz="4800" b="1" i="1" dirty="0"/>
              <a:t> </a:t>
            </a:r>
            <a:r>
              <a:rPr lang="en-US" sz="4800" b="1" i="1" dirty="0" err="1"/>
              <a:t>están</a:t>
            </a:r>
            <a:r>
              <a:rPr lang="en-US" sz="4800" b="1" i="1" dirty="0"/>
              <a:t> </a:t>
            </a:r>
            <a:r>
              <a:rPr lang="en-US" sz="4800" b="1" i="1" u="sng" dirty="0" err="1"/>
              <a:t>abiertos</a:t>
            </a:r>
            <a:r>
              <a:rPr lang="en-US" sz="4800" b="1" i="1" dirty="0"/>
              <a:t>.</a:t>
            </a:r>
            <a:br>
              <a:rPr lang="en-US" sz="4800" i="1" dirty="0"/>
            </a:br>
            <a:r>
              <a:rPr lang="en-US" sz="4800" i="1" dirty="0"/>
              <a:t>The restaurants are open.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816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2231" y="845493"/>
            <a:ext cx="83997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" dirty="0"/>
              <a:t>E</a:t>
            </a:r>
            <a:r>
              <a:rPr spc="215" dirty="0"/>
              <a:t>s</a:t>
            </a:r>
            <a:r>
              <a:rPr spc="204" dirty="0"/>
              <a:t>t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250" dirty="0"/>
              <a:t>+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150" dirty="0"/>
              <a:t>a</a:t>
            </a:r>
            <a:r>
              <a:rPr spc="215" dirty="0"/>
              <a:t>s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65" dirty="0"/>
              <a:t>P</a:t>
            </a:r>
            <a:r>
              <a:rPr spc="45" dirty="0"/>
              <a:t>a</a:t>
            </a:r>
            <a:r>
              <a:rPr spc="-210" dirty="0"/>
              <a:t>r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305" dirty="0"/>
              <a:t>c</a:t>
            </a:r>
            <a:r>
              <a:rPr spc="-15" dirty="0"/>
              <a:t>i</a:t>
            </a:r>
            <a:r>
              <a:rPr spc="204" dirty="0"/>
              <a:t>p</a:t>
            </a:r>
            <a:r>
              <a:rPr spc="-95" dirty="0"/>
              <a:t>l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200119" cy="601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lang="en-US" sz="3600" spc="260" dirty="0">
                <a:latin typeface="Palatino Linotype"/>
                <a:cs typeface="Palatino Linotype"/>
              </a:rPr>
              <a:t>Practice: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1FC12-68DA-5343-809C-F7AE630277D9}"/>
              </a:ext>
            </a:extLst>
          </p:cNvPr>
          <p:cNvSpPr txBox="1"/>
          <p:nvPr/>
        </p:nvSpPr>
        <p:spPr>
          <a:xfrm>
            <a:off x="3384550" y="5619750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linkClick r:id="rId2"/>
              </a:rPr>
              <a:t>https://studyspanish.com/grammar/test/pastpart</a:t>
            </a:r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3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25" dirty="0"/>
              <a:t>A</a:t>
            </a:r>
            <a:r>
              <a:rPr spc="-50" dirty="0"/>
              <a:t>d</a:t>
            </a:r>
            <a:r>
              <a:rPr spc="-430" dirty="0"/>
              <a:t>v</a:t>
            </a:r>
            <a:r>
              <a:rPr spc="440" dirty="0"/>
              <a:t>e</a:t>
            </a:r>
            <a:r>
              <a:rPr spc="-280" dirty="0"/>
              <a:t>r</a:t>
            </a:r>
            <a:r>
              <a:rPr spc="245" dirty="0"/>
              <a:t>b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114" dirty="0"/>
              <a:t>a</a:t>
            </a:r>
            <a:r>
              <a:rPr spc="215" dirty="0"/>
              <a:t>n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440" dirty="0"/>
              <a:t>e</a:t>
            </a:r>
            <a:r>
              <a:rPr spc="275" dirty="0"/>
              <a:t>p</a:t>
            </a:r>
            <a:r>
              <a:rPr spc="585" dirty="0"/>
              <a:t>o</a:t>
            </a:r>
            <a:r>
              <a:rPr spc="215" dirty="0"/>
              <a:t>s</a:t>
            </a:r>
            <a:r>
              <a:rPr spc="-50" dirty="0"/>
              <a:t>i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200" dirty="0">
                <a:latin typeface="Arial"/>
                <a:cs typeface="Arial"/>
              </a:rPr>
              <a:t>M</a:t>
            </a:r>
            <a:r>
              <a:rPr sz="3600" spc="130" dirty="0">
                <a:latin typeface="Arial"/>
                <a:cs typeface="Arial"/>
              </a:rPr>
              <a:t>e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-10" dirty="0">
                <a:latin typeface="Arial"/>
                <a:cs typeface="Arial"/>
              </a:rPr>
              <a:t>n</a:t>
            </a:r>
            <a:r>
              <a:rPr sz="3600" spc="-25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n</a:t>
            </a:r>
            <a:r>
              <a:rPr sz="3600" spc="65" dirty="0">
                <a:latin typeface="Arial"/>
                <a:cs typeface="Arial"/>
              </a:rPr>
              <a:t>g</a:t>
            </a:r>
            <a:r>
              <a:rPr sz="3600" spc="-185" dirty="0">
                <a:latin typeface="Arial"/>
                <a:cs typeface="Arial"/>
              </a:rPr>
              <a:t>s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spc="145" dirty="0">
                <a:latin typeface="Arial"/>
                <a:cs typeface="Arial"/>
              </a:rPr>
              <a:t>f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25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spc="105" dirty="0">
                <a:latin typeface="Arial"/>
                <a:cs typeface="Arial"/>
              </a:rPr>
              <a:t>m</a:t>
            </a:r>
            <a:r>
              <a:rPr sz="3600" spc="125" dirty="0">
                <a:latin typeface="Arial"/>
                <a:cs typeface="Arial"/>
              </a:rPr>
              <a:t>e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spc="125" dirty="0">
                <a:latin typeface="Arial"/>
                <a:cs typeface="Arial"/>
              </a:rPr>
              <a:t>ft</a:t>
            </a:r>
            <a:r>
              <a:rPr sz="3600" spc="85" dirty="0">
                <a:latin typeface="Arial"/>
                <a:cs typeface="Arial"/>
              </a:rPr>
              <a:t>e</a:t>
            </a:r>
            <a:r>
              <a:rPr sz="3600" spc="-10" dirty="0">
                <a:latin typeface="Arial"/>
                <a:cs typeface="Arial"/>
              </a:rPr>
              <a:t>n</a:t>
            </a:r>
            <a:r>
              <a:rPr sz="3600" spc="80" dirty="0">
                <a:latin typeface="Arial"/>
                <a:cs typeface="Arial"/>
              </a:rPr>
              <a:t>-</a:t>
            </a:r>
            <a:r>
              <a:rPr sz="3600" spc="-20" dirty="0">
                <a:latin typeface="Arial"/>
                <a:cs typeface="Arial"/>
              </a:rPr>
              <a:t>u</a:t>
            </a:r>
            <a:r>
              <a:rPr sz="3600" spc="-225" dirty="0">
                <a:latin typeface="Arial"/>
                <a:cs typeface="Arial"/>
              </a:rPr>
              <a:t>s</a:t>
            </a:r>
            <a:r>
              <a:rPr sz="3600" spc="85" dirty="0">
                <a:latin typeface="Arial"/>
                <a:cs typeface="Arial"/>
              </a:rPr>
              <a:t>e</a:t>
            </a:r>
            <a:r>
              <a:rPr sz="3600" spc="110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70" dirty="0">
                <a:latin typeface="Arial"/>
                <a:cs typeface="Arial"/>
              </a:rPr>
              <a:t>d</a:t>
            </a:r>
            <a:r>
              <a:rPr sz="3600" spc="-60" dirty="0">
                <a:latin typeface="Arial"/>
                <a:cs typeface="Arial"/>
              </a:rPr>
              <a:t>v</a:t>
            </a:r>
            <a:r>
              <a:rPr sz="3600" spc="85" dirty="0">
                <a:latin typeface="Arial"/>
                <a:cs typeface="Arial"/>
              </a:rPr>
              <a:t>e</a:t>
            </a:r>
            <a:r>
              <a:rPr sz="3600" spc="40" dirty="0">
                <a:latin typeface="Arial"/>
                <a:cs typeface="Arial"/>
              </a:rPr>
              <a:t>r</a:t>
            </a:r>
            <a:r>
              <a:rPr sz="3600" spc="70" dirty="0">
                <a:latin typeface="Arial"/>
                <a:cs typeface="Arial"/>
              </a:rPr>
              <a:t>b</a:t>
            </a:r>
            <a:r>
              <a:rPr sz="3600" spc="-185" dirty="0">
                <a:latin typeface="Arial"/>
                <a:cs typeface="Arial"/>
              </a:rPr>
              <a:t>s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-10" dirty="0">
                <a:latin typeface="Arial"/>
                <a:cs typeface="Arial"/>
              </a:rPr>
              <a:t>n</a:t>
            </a:r>
            <a:r>
              <a:rPr sz="3600" spc="110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0" dirty="0">
                <a:latin typeface="Arial"/>
                <a:cs typeface="Arial"/>
              </a:rPr>
              <a:t>p</a:t>
            </a:r>
            <a:r>
              <a:rPr sz="3600" spc="5" dirty="0">
                <a:latin typeface="Arial"/>
                <a:cs typeface="Arial"/>
              </a:rPr>
              <a:t>r</a:t>
            </a:r>
            <a:r>
              <a:rPr sz="3600" spc="85" dirty="0">
                <a:latin typeface="Arial"/>
                <a:cs typeface="Arial"/>
              </a:rPr>
              <a:t>e</a:t>
            </a:r>
            <a:r>
              <a:rPr sz="3600" spc="70" dirty="0">
                <a:latin typeface="Arial"/>
                <a:cs typeface="Arial"/>
              </a:rPr>
              <a:t>p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spc="-225" dirty="0">
                <a:latin typeface="Arial"/>
                <a:cs typeface="Arial"/>
              </a:rPr>
              <a:t>s</a:t>
            </a:r>
            <a:r>
              <a:rPr sz="3600" spc="-25" dirty="0">
                <a:latin typeface="Arial"/>
                <a:cs typeface="Arial"/>
              </a:rPr>
              <a:t>i</a:t>
            </a:r>
            <a:r>
              <a:rPr sz="3600" spc="125" dirty="0">
                <a:latin typeface="Arial"/>
                <a:cs typeface="Arial"/>
              </a:rPr>
              <a:t>t</a:t>
            </a:r>
            <a:r>
              <a:rPr sz="3600" spc="-25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spc="-10" dirty="0">
                <a:latin typeface="Arial"/>
                <a:cs typeface="Arial"/>
              </a:rPr>
              <a:t>n</a:t>
            </a:r>
            <a:r>
              <a:rPr sz="3600" spc="-225" dirty="0">
                <a:latin typeface="Arial"/>
                <a:cs typeface="Arial"/>
              </a:rPr>
              <a:t>s</a:t>
            </a:r>
            <a:r>
              <a:rPr sz="3600" spc="-114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2212" y="3303564"/>
          <a:ext cx="9036050" cy="697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3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b="1" spc="-15" dirty="0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antes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before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bajo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under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entre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between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3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según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according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cuando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when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93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18004" y="3303564"/>
          <a:ext cx="9036050" cy="6979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7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b="1" spc="-15" dirty="0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decisivamente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decisively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(very)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en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realidad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trul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ally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7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luego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then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más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bien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rather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más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menos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less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7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ya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already,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still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09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208" y="845493"/>
            <a:ext cx="165201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5" dirty="0"/>
              <a:t>De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-5" dirty="0"/>
              <a:t>r</a:t>
            </a:r>
            <a:r>
              <a:rPr spc="-15" dirty="0"/>
              <a:t>m</a:t>
            </a:r>
            <a:r>
              <a:rPr spc="220" dirty="0"/>
              <a:t>in</a:t>
            </a:r>
            <a:r>
              <a:rPr spc="275" dirty="0"/>
              <a:t>e</a:t>
            </a:r>
            <a:r>
              <a:rPr spc="-15" dirty="0"/>
              <a:t>r</a:t>
            </a:r>
            <a:r>
              <a:rPr spc="50" dirty="0"/>
              <a:t>s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310" dirty="0"/>
              <a:t>n</a:t>
            </a:r>
            <a:r>
              <a:rPr spc="380" dirty="0"/>
              <a:t>d</a:t>
            </a:r>
            <a:r>
              <a:rPr spc="-710" dirty="0"/>
              <a:t> </a:t>
            </a:r>
            <a:r>
              <a:rPr spc="580" dirty="0"/>
              <a:t>D</a:t>
            </a:r>
            <a:r>
              <a:rPr spc="365" dirty="0"/>
              <a:t>e</a:t>
            </a:r>
            <a:r>
              <a:rPr spc="405" dirty="0"/>
              <a:t>mo</a:t>
            </a:r>
            <a:r>
              <a:rPr spc="290" dirty="0"/>
              <a:t>n</a:t>
            </a:r>
            <a:r>
              <a:rPr spc="250" dirty="0"/>
              <a:t>s</a:t>
            </a:r>
            <a:r>
              <a:rPr spc="135" dirty="0"/>
              <a:t>t</a:t>
            </a:r>
            <a:r>
              <a:rPr spc="-385" dirty="0"/>
              <a:t>r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470" dirty="0"/>
              <a:t>on</a:t>
            </a:r>
            <a:r>
              <a:rPr spc="480" dirty="0"/>
              <a:t>o</a:t>
            </a:r>
            <a:r>
              <a:rPr spc="200" dirty="0"/>
              <a:t>u</a:t>
            </a:r>
            <a:r>
              <a:rPr spc="165" dirty="0"/>
              <a:t>n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359630" cy="187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150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English,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they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translate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i="1" spc="-140" dirty="0">
                <a:latin typeface="Trebuchet MS"/>
                <a:cs typeface="Trebuchet MS"/>
              </a:rPr>
              <a:t>this</a:t>
            </a:r>
            <a:r>
              <a:rPr sz="3600" i="1" spc="-220" dirty="0">
                <a:latin typeface="Trebuchet MS"/>
                <a:cs typeface="Trebuchet MS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i="1" spc="-120" dirty="0">
                <a:latin typeface="Trebuchet MS"/>
                <a:cs typeface="Trebuchet MS"/>
              </a:rPr>
              <a:t>that</a:t>
            </a:r>
            <a:r>
              <a:rPr sz="3600" spc="-120" dirty="0">
                <a:latin typeface="Georgia"/>
                <a:cs typeface="Georgia"/>
              </a:rPr>
              <a:t>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i="1" spc="-200" dirty="0">
                <a:latin typeface="Trebuchet MS"/>
                <a:cs typeface="Trebuchet MS"/>
              </a:rPr>
              <a:t>these</a:t>
            </a:r>
            <a:r>
              <a:rPr sz="3600" i="1" spc="-220" dirty="0">
                <a:latin typeface="Trebuchet MS"/>
                <a:cs typeface="Trebuchet MS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i="1" spc="-145" dirty="0">
                <a:latin typeface="Trebuchet MS"/>
                <a:cs typeface="Trebuchet MS"/>
              </a:rPr>
              <a:t>those</a:t>
            </a:r>
            <a:r>
              <a:rPr sz="3600" spc="-145" dirty="0">
                <a:latin typeface="Georgia"/>
                <a:cs typeface="Georgia"/>
              </a:rPr>
              <a:t>,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according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context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sentence.</a:t>
            </a:r>
            <a:endParaRPr sz="3600">
              <a:latin typeface="Georgia"/>
              <a:cs typeface="Georgia"/>
            </a:endParaRPr>
          </a:p>
          <a:p>
            <a:pPr marL="365760" algn="ctr">
              <a:lnSpc>
                <a:spcPct val="100000"/>
              </a:lnSpc>
              <a:spcBef>
                <a:spcPts val="434"/>
              </a:spcBef>
              <a:tabLst>
                <a:tab pos="10412095" algn="l"/>
              </a:tabLst>
            </a:pPr>
            <a:r>
              <a:rPr sz="3600" spc="5" dirty="0">
                <a:latin typeface="Georgia"/>
                <a:cs typeface="Georgia"/>
              </a:rPr>
              <a:t>Singular	</a:t>
            </a:r>
            <a:r>
              <a:rPr sz="3600" spc="-30" dirty="0">
                <a:latin typeface="Georgia"/>
                <a:cs typeface="Georgia"/>
              </a:rPr>
              <a:t>Plural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24300"/>
              </p:ext>
            </p:extLst>
          </p:nvPr>
        </p:nvGraphicFramePr>
        <p:xfrm>
          <a:off x="612546" y="5523391"/>
          <a:ext cx="9036050" cy="491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8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15" dirty="0">
                          <a:latin typeface="Arial"/>
                          <a:cs typeface="Arial"/>
                        </a:rPr>
                        <a:t>Este</a:t>
                      </a:r>
                      <a:r>
                        <a:rPr sz="2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capítulo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(masc.)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chapter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(n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xt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ou)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30" dirty="0">
                          <a:latin typeface="Arial"/>
                          <a:cs typeface="Arial"/>
                        </a:rPr>
                        <a:t>Esta</a:t>
                      </a:r>
                      <a:r>
                        <a:rPr sz="2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lección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(fem.)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sson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(n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xt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ou)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65" dirty="0">
                          <a:latin typeface="Arial"/>
                          <a:cs typeface="Arial"/>
                        </a:rPr>
                        <a:t>Ese</a:t>
                      </a:r>
                      <a:r>
                        <a:rPr sz="2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capítulo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(masc.)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chapter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(n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ou)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85" dirty="0">
                          <a:latin typeface="Arial"/>
                          <a:cs typeface="Arial"/>
                        </a:rPr>
                        <a:t>Esa</a:t>
                      </a:r>
                      <a:r>
                        <a:rPr sz="2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lección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(fem.)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sson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(n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ou)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Aquel</a:t>
                      </a:r>
                      <a:r>
                        <a:rPr sz="2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capítulo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(masc.)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</a:t>
                      </a:r>
                      <a:r>
                        <a:rPr lang="en-US" sz="2600" dirty="0">
                          <a:latin typeface="Lucida Sans Unicode"/>
                          <a:cs typeface="Lucida Sans Unicode"/>
                        </a:rPr>
                        <a:t>at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chapter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ov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)</a:t>
                      </a: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40" dirty="0">
                          <a:latin typeface="Arial"/>
                          <a:cs typeface="Arial"/>
                        </a:rPr>
                        <a:t>Aquella</a:t>
                      </a:r>
                      <a:r>
                        <a:rPr sz="2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lección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(fem.)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</a:t>
                      </a:r>
                      <a:r>
                        <a:rPr lang="en-US" sz="2600" dirty="0">
                          <a:latin typeface="Lucida Sans Unicode"/>
                          <a:cs typeface="Lucida Sans Unicode"/>
                        </a:rPr>
                        <a:t>at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sson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ov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)</a:t>
                      </a: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193407" y="5523391"/>
          <a:ext cx="9444990" cy="491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8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Estos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capítulos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(masc.)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These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chapters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5" dirty="0">
                          <a:latin typeface="Lucida Sans Unicode"/>
                          <a:cs typeface="Lucida Sans Unicode"/>
                        </a:rPr>
                        <a:t>(next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you)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Estas</a:t>
                      </a:r>
                      <a:r>
                        <a:rPr sz="2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lecciones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(fem.)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These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lessons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5" dirty="0">
                          <a:latin typeface="Lucida Sans Unicode"/>
                          <a:cs typeface="Lucida Sans Unicode"/>
                        </a:rPr>
                        <a:t>(next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you)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95" dirty="0">
                          <a:latin typeface="Arial"/>
                          <a:cs typeface="Arial"/>
                        </a:rPr>
                        <a:t>Esos</a:t>
                      </a:r>
                      <a:r>
                        <a:rPr sz="2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capítulos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(masc.)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These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chapters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(near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you)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95" dirty="0">
                          <a:latin typeface="Arial"/>
                          <a:cs typeface="Arial"/>
                        </a:rPr>
                        <a:t>Esas</a:t>
                      </a:r>
                      <a:r>
                        <a:rPr sz="2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lecciones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(fem.)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These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lessons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(near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you)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Aquellos</a:t>
                      </a:r>
                      <a:r>
                        <a:rPr sz="2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capítulos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(masc.)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Those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chapters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(over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there)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Aquellas</a:t>
                      </a:r>
                      <a:r>
                        <a:rPr sz="2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lecciones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(fem.)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Those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lessons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(over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there)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250" dirty="0"/>
              <a:t>A</a:t>
            </a:r>
            <a:r>
              <a:rPr spc="260" dirty="0"/>
              <a:t>d</a:t>
            </a:r>
            <a:r>
              <a:rPr spc="-55" dirty="0"/>
              <a:t>j</a:t>
            </a:r>
            <a:r>
              <a:rPr spc="30" dirty="0"/>
              <a:t>e</a:t>
            </a:r>
            <a:r>
              <a:rPr spc="290" dirty="0"/>
              <a:t>c</a:t>
            </a:r>
            <a:r>
              <a:rPr spc="120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75" dirty="0"/>
              <a:t>g</a:t>
            </a:r>
            <a:r>
              <a:rPr spc="-385" dirty="0"/>
              <a:t>r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260" dirty="0"/>
              <a:t>d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40" dirty="0">
                <a:latin typeface="Arial"/>
                <a:cs typeface="Arial"/>
              </a:rPr>
              <a:t>(g</a:t>
            </a:r>
            <a:r>
              <a:rPr sz="3600" spc="-10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35" dirty="0">
                <a:latin typeface="Arial"/>
                <a:cs typeface="Arial"/>
              </a:rPr>
              <a:t>n,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50" dirty="0">
                <a:latin typeface="Arial"/>
                <a:cs typeface="Arial"/>
              </a:rPr>
              <a:t>nd</a:t>
            </a:r>
            <a:r>
              <a:rPr sz="3600" spc="60" dirty="0">
                <a:latin typeface="Arial"/>
                <a:cs typeface="Arial"/>
              </a:rPr>
              <a:t>e</a:t>
            </a:r>
            <a:r>
              <a:rPr sz="3600" spc="-240" dirty="0">
                <a:latin typeface="Arial"/>
                <a:cs typeface="Arial"/>
              </a:rPr>
              <a:t>s</a:t>
            </a:r>
            <a:r>
              <a:rPr sz="3600" spc="45" dirty="0">
                <a:latin typeface="Arial"/>
                <a:cs typeface="Arial"/>
              </a:rPr>
              <a:t>)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05" dirty="0">
                <a:latin typeface="Arial"/>
                <a:cs typeface="Arial"/>
              </a:rPr>
              <a:t>+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othe</a:t>
            </a:r>
            <a:r>
              <a:rPr sz="3600" spc="65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40" dirty="0">
                <a:latin typeface="Arial"/>
                <a:cs typeface="Arial"/>
              </a:rPr>
              <a:t>djecti</a:t>
            </a:r>
            <a:r>
              <a:rPr sz="3600" spc="-25" dirty="0">
                <a:latin typeface="Arial"/>
                <a:cs typeface="Arial"/>
              </a:rPr>
              <a:t>v</a:t>
            </a:r>
            <a:r>
              <a:rPr sz="3600" spc="105" dirty="0">
                <a:latin typeface="Arial"/>
                <a:cs typeface="Arial"/>
              </a:rPr>
              <a:t>e</a:t>
            </a:r>
            <a:r>
              <a:rPr sz="3600" spc="-185" dirty="0">
                <a:latin typeface="Arial"/>
                <a:cs typeface="Arial"/>
              </a:rPr>
              <a:t>s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wit</a:t>
            </a:r>
            <a:r>
              <a:rPr sz="3600" spc="125" dirty="0">
                <a:latin typeface="Arial"/>
                <a:cs typeface="Arial"/>
              </a:rPr>
              <a:t>h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50" dirty="0">
                <a:latin typeface="Arial"/>
                <a:cs typeface="Arial"/>
              </a:rPr>
              <a:t>sho</a:t>
            </a:r>
            <a:r>
              <a:rPr sz="3600" spc="-30" dirty="0">
                <a:latin typeface="Arial"/>
                <a:cs typeface="Arial"/>
              </a:rPr>
              <a:t>r</a:t>
            </a:r>
            <a:r>
              <a:rPr sz="3600" spc="65" dirty="0">
                <a:latin typeface="Arial"/>
                <a:cs typeface="Arial"/>
              </a:rPr>
              <a:t>tene</a:t>
            </a:r>
            <a:r>
              <a:rPr sz="3600" spc="125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f</a:t>
            </a:r>
            <a:r>
              <a:rPr sz="3600" spc="-20" dirty="0">
                <a:latin typeface="Arial"/>
                <a:cs typeface="Arial"/>
              </a:rPr>
              <a:t>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262126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70" dirty="0">
                <a:latin typeface="Georgia"/>
                <a:cs typeface="Georgia"/>
              </a:rPr>
              <a:t>Look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at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following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sentences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adjective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b="1" spc="180" dirty="0">
                <a:latin typeface="Palatino Linotype"/>
                <a:cs typeface="Palatino Linotype"/>
              </a:rPr>
              <a:t>grande</a:t>
            </a:r>
            <a:endParaRPr sz="36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03075"/>
              </p:ext>
            </p:extLst>
          </p:nvPr>
        </p:nvGraphicFramePr>
        <p:xfrm>
          <a:off x="842906" y="4287827"/>
          <a:ext cx="18713450" cy="661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450" dirty="0">
                        <a:latin typeface="Times New Roman"/>
                        <a:cs typeface="Times New Roman"/>
                      </a:endParaRPr>
                    </a:p>
                    <a:p>
                      <a:pPr marL="3698240" marR="100330" indent="-3590925">
                        <a:lnSpc>
                          <a:spcPct val="111000"/>
                        </a:lnSpc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Las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s-ES" sz="2600" b="1" spc="3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600" b="1" spc="30" dirty="0" err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randes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Antillas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son: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Puerto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Rico,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Cuba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5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República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Dominicana.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marL="3057525" marR="641350" indent="-2409190">
                        <a:lnSpc>
                          <a:spcPct val="111000"/>
                        </a:lnSpc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Greater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Antilles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are: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Puerto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Rico,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Cuba,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Dominican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Republic.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Hay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una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gran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variedad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racial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América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Latina.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There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great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racial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variety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Latin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America.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80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Brasil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país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muy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4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grande</a:t>
                      </a:r>
                      <a:r>
                        <a:rPr sz="2600" spc="45" dirty="0">
                          <a:latin typeface="Lucida Sans Unicode"/>
                          <a:cs typeface="Lucida Sans Unicode"/>
                        </a:rPr>
                        <a:t>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azil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ge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250" dirty="0"/>
              <a:t>A</a:t>
            </a:r>
            <a:r>
              <a:rPr spc="260" dirty="0"/>
              <a:t>d</a:t>
            </a:r>
            <a:r>
              <a:rPr spc="-55" dirty="0"/>
              <a:t>j</a:t>
            </a:r>
            <a:r>
              <a:rPr spc="30" dirty="0"/>
              <a:t>e</a:t>
            </a:r>
            <a:r>
              <a:rPr spc="290" dirty="0"/>
              <a:t>c</a:t>
            </a:r>
            <a:r>
              <a:rPr spc="120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75" dirty="0"/>
              <a:t>g</a:t>
            </a:r>
            <a:r>
              <a:rPr spc="-385" dirty="0"/>
              <a:t>r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260" dirty="0"/>
              <a:t>d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40" dirty="0">
                <a:latin typeface="Arial"/>
                <a:cs typeface="Arial"/>
              </a:rPr>
              <a:t>(g</a:t>
            </a:r>
            <a:r>
              <a:rPr sz="3600" spc="-10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35" dirty="0">
                <a:latin typeface="Arial"/>
                <a:cs typeface="Arial"/>
              </a:rPr>
              <a:t>n,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50" dirty="0">
                <a:latin typeface="Arial"/>
                <a:cs typeface="Arial"/>
              </a:rPr>
              <a:t>nd</a:t>
            </a:r>
            <a:r>
              <a:rPr sz="3600" spc="60" dirty="0">
                <a:latin typeface="Arial"/>
                <a:cs typeface="Arial"/>
              </a:rPr>
              <a:t>e</a:t>
            </a:r>
            <a:r>
              <a:rPr sz="3600" spc="-240" dirty="0">
                <a:latin typeface="Arial"/>
                <a:cs typeface="Arial"/>
              </a:rPr>
              <a:t>s</a:t>
            </a:r>
            <a:r>
              <a:rPr sz="3600" spc="45" dirty="0">
                <a:latin typeface="Arial"/>
                <a:cs typeface="Arial"/>
              </a:rPr>
              <a:t>)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05" dirty="0">
                <a:latin typeface="Arial"/>
                <a:cs typeface="Arial"/>
              </a:rPr>
              <a:t>+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othe</a:t>
            </a:r>
            <a:r>
              <a:rPr sz="3600" spc="65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40" dirty="0">
                <a:latin typeface="Arial"/>
                <a:cs typeface="Arial"/>
              </a:rPr>
              <a:t>djecti</a:t>
            </a:r>
            <a:r>
              <a:rPr sz="3600" spc="-25" dirty="0">
                <a:latin typeface="Arial"/>
                <a:cs typeface="Arial"/>
              </a:rPr>
              <a:t>v</a:t>
            </a:r>
            <a:r>
              <a:rPr sz="3600" spc="105" dirty="0">
                <a:latin typeface="Arial"/>
                <a:cs typeface="Arial"/>
              </a:rPr>
              <a:t>e</a:t>
            </a:r>
            <a:r>
              <a:rPr sz="3600" spc="-185" dirty="0">
                <a:latin typeface="Arial"/>
                <a:cs typeface="Arial"/>
              </a:rPr>
              <a:t>s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wit</a:t>
            </a:r>
            <a:r>
              <a:rPr sz="3600" spc="125" dirty="0">
                <a:latin typeface="Arial"/>
                <a:cs typeface="Arial"/>
              </a:rPr>
              <a:t>h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50" dirty="0">
                <a:latin typeface="Arial"/>
                <a:cs typeface="Arial"/>
              </a:rPr>
              <a:t>sho</a:t>
            </a:r>
            <a:r>
              <a:rPr sz="3600" spc="-30" dirty="0">
                <a:latin typeface="Arial"/>
                <a:cs typeface="Arial"/>
              </a:rPr>
              <a:t>r</a:t>
            </a:r>
            <a:r>
              <a:rPr sz="3600" spc="65" dirty="0">
                <a:latin typeface="Arial"/>
                <a:cs typeface="Arial"/>
              </a:rPr>
              <a:t>tene</a:t>
            </a:r>
            <a:r>
              <a:rPr sz="3600" spc="125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f</a:t>
            </a:r>
            <a:r>
              <a:rPr sz="3600" spc="-20" dirty="0">
                <a:latin typeface="Arial"/>
                <a:cs typeface="Arial"/>
              </a:rPr>
              <a:t>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43710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dirty="0">
                <a:latin typeface="Georgia"/>
                <a:cs typeface="Georgia"/>
              </a:rPr>
              <a:t>From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examples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on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previous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slide,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180" dirty="0">
                <a:latin typeface="Palatino Linotype"/>
                <a:cs typeface="Palatino Linotype"/>
              </a:rPr>
              <a:t>grande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spc="-5" dirty="0">
                <a:latin typeface="Georgia"/>
                <a:cs typeface="Georgia"/>
              </a:rPr>
              <a:t>is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translated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as: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great,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large,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big.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When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express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size,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it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regularly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follows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noun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which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it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follows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26857"/>
              </p:ext>
            </p:extLst>
          </p:nvPr>
        </p:nvGraphicFramePr>
        <p:xfrm>
          <a:off x="1596809" y="5690926"/>
          <a:ext cx="16907510" cy="4049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4579">
                <a:tc>
                  <a:txBody>
                    <a:bodyPr/>
                    <a:lstStyle/>
                    <a:p>
                      <a:pPr marL="947419" marR="151765" indent="-450850">
                        <a:lnSpc>
                          <a:spcPct val="113399"/>
                        </a:lnSpc>
                        <a:spcBef>
                          <a:spcPts val="509"/>
                        </a:spcBef>
                        <a:buSzPct val="151388"/>
                        <a:buChar char="•"/>
                        <a:tabLst>
                          <a:tab pos="948055" algn="l"/>
                        </a:tabLst>
                      </a:pPr>
                      <a:r>
                        <a:rPr sz="3600" spc="15" dirty="0">
                          <a:latin typeface="Georgia"/>
                          <a:cs typeface="Georgia"/>
                        </a:rPr>
                        <a:t>En </a:t>
                      </a:r>
                      <a:r>
                        <a:rPr sz="3600" spc="60" dirty="0">
                          <a:latin typeface="Georgia"/>
                          <a:cs typeface="Georgia"/>
                        </a:rPr>
                        <a:t>Latinoamérica, </a:t>
                      </a:r>
                      <a:r>
                        <a:rPr sz="3600" spc="65" dirty="0">
                          <a:latin typeface="Georgia"/>
                          <a:cs typeface="Georgia"/>
                        </a:rPr>
                        <a:t>la </a:t>
                      </a:r>
                      <a:r>
                        <a:rPr sz="3600" spc="70" dirty="0">
                          <a:latin typeface="Georgia"/>
                          <a:cs typeface="Georgia"/>
                        </a:rPr>
                        <a:t>capital </a:t>
                      </a:r>
                      <a:r>
                        <a:rPr sz="3600" spc="135" dirty="0">
                          <a:latin typeface="Georgia"/>
                          <a:cs typeface="Georgia"/>
                        </a:rPr>
                        <a:t>de </a:t>
                      </a:r>
                      <a:r>
                        <a:rPr sz="36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175" dirty="0">
                          <a:latin typeface="Georgia"/>
                          <a:cs typeface="Georgia"/>
                        </a:rPr>
                        <a:t>cada</a:t>
                      </a:r>
                      <a:r>
                        <a:rPr sz="36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60" dirty="0">
                          <a:latin typeface="Georgia"/>
                          <a:cs typeface="Georgia"/>
                        </a:rPr>
                        <a:t>país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90" dirty="0">
                          <a:latin typeface="Georgia"/>
                          <a:cs typeface="Georgia"/>
                        </a:rPr>
                        <a:t>es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40" dirty="0">
                          <a:latin typeface="Georgia"/>
                          <a:cs typeface="Georgia"/>
                        </a:rPr>
                        <a:t>también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65" dirty="0">
                          <a:latin typeface="Georgia"/>
                          <a:cs typeface="Georgia"/>
                        </a:rPr>
                        <a:t>la</a:t>
                      </a:r>
                      <a:r>
                        <a:rPr sz="36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90" dirty="0">
                          <a:latin typeface="Georgia"/>
                          <a:cs typeface="Georgia"/>
                        </a:rPr>
                        <a:t>ciudad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50" dirty="0">
                          <a:latin typeface="Georgia"/>
                          <a:cs typeface="Georgia"/>
                        </a:rPr>
                        <a:t>más </a:t>
                      </a:r>
                      <a:r>
                        <a:rPr sz="3600" spc="-8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b="1" spc="145" dirty="0">
                          <a:solidFill>
                            <a:srgbClr val="C00000"/>
                          </a:solidFill>
                          <a:latin typeface="Palatino Linotype"/>
                          <a:cs typeface="Palatino Linotype"/>
                        </a:rPr>
                        <a:t>grande</a:t>
                      </a:r>
                      <a:r>
                        <a:rPr sz="3600" spc="145" dirty="0">
                          <a:latin typeface="Georgia"/>
                          <a:cs typeface="Georgia"/>
                        </a:rPr>
                        <a:t>.</a:t>
                      </a:r>
                      <a:endParaRPr sz="3600" dirty="0">
                        <a:latin typeface="Georgia"/>
                        <a:cs typeface="Georgi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635" marR="594995" indent="-450850" algn="just">
                        <a:lnSpc>
                          <a:spcPct val="113399"/>
                        </a:lnSpc>
                        <a:spcBef>
                          <a:spcPts val="509"/>
                        </a:spcBef>
                        <a:buSzPct val="151388"/>
                        <a:buChar char="•"/>
                        <a:tabLst>
                          <a:tab pos="1398270" algn="l"/>
                        </a:tabLst>
                      </a:pPr>
                      <a:r>
                        <a:rPr sz="3600" spc="-15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36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45" dirty="0">
                          <a:latin typeface="Georgia"/>
                          <a:cs typeface="Georgia"/>
                        </a:rPr>
                        <a:t>Latin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35" dirty="0">
                          <a:latin typeface="Georgia"/>
                          <a:cs typeface="Georgia"/>
                        </a:rPr>
                        <a:t>America,</a:t>
                      </a:r>
                      <a:r>
                        <a:rPr sz="36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9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70" dirty="0">
                          <a:latin typeface="Georgia"/>
                          <a:cs typeface="Georgia"/>
                        </a:rPr>
                        <a:t>capital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19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3600" spc="-8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100" dirty="0">
                          <a:latin typeface="Georgia"/>
                          <a:cs typeface="Georgia"/>
                        </a:rPr>
                        <a:t>each</a:t>
                      </a:r>
                      <a:r>
                        <a:rPr sz="36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95" dirty="0">
                          <a:latin typeface="Georgia"/>
                          <a:cs typeface="Georgia"/>
                        </a:rPr>
                        <a:t>country</a:t>
                      </a:r>
                      <a:r>
                        <a:rPr sz="36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-5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36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100" dirty="0">
                          <a:latin typeface="Georgia"/>
                          <a:cs typeface="Georgia"/>
                        </a:rPr>
                        <a:t>also</a:t>
                      </a:r>
                      <a:r>
                        <a:rPr sz="36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9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36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40" dirty="0">
                          <a:latin typeface="Georgia"/>
                          <a:cs typeface="Georgia"/>
                        </a:rPr>
                        <a:t>largest </a:t>
                      </a:r>
                      <a:r>
                        <a:rPr sz="3600" spc="-8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dirty="0">
                          <a:latin typeface="Georgia"/>
                          <a:cs typeface="Georgia"/>
                        </a:rPr>
                        <a:t>city.</a:t>
                      </a:r>
                      <a:endParaRPr sz="3600">
                        <a:latin typeface="Georgia"/>
                        <a:cs typeface="Georgi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579">
                <a:tc>
                  <a:txBody>
                    <a:bodyPr/>
                    <a:lstStyle/>
                    <a:p>
                      <a:pPr marL="947419" marR="1066165" indent="-450850">
                        <a:lnSpc>
                          <a:spcPct val="113399"/>
                        </a:lnSpc>
                        <a:spcBef>
                          <a:spcPts val="509"/>
                        </a:spcBef>
                        <a:buSzPct val="151388"/>
                        <a:buChar char="•"/>
                        <a:tabLst>
                          <a:tab pos="948055" algn="l"/>
                        </a:tabLst>
                      </a:pPr>
                      <a:r>
                        <a:rPr sz="3600" spc="-15" dirty="0">
                          <a:latin typeface="Georgia"/>
                          <a:cs typeface="Georgia"/>
                        </a:rPr>
                        <a:t>Brasil</a:t>
                      </a:r>
                      <a:r>
                        <a:rPr sz="36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90" dirty="0">
                          <a:latin typeface="Georgia"/>
                          <a:cs typeface="Georgia"/>
                        </a:rPr>
                        <a:t>es</a:t>
                      </a:r>
                      <a:r>
                        <a:rPr sz="36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5" dirty="0">
                          <a:latin typeface="Georgia"/>
                          <a:cs typeface="Georgia"/>
                        </a:rPr>
                        <a:t>el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60" dirty="0">
                          <a:latin typeface="Georgia"/>
                          <a:cs typeface="Georgia"/>
                        </a:rPr>
                        <a:t>país</a:t>
                      </a:r>
                      <a:r>
                        <a:rPr sz="36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50" dirty="0">
                          <a:latin typeface="Georgia"/>
                          <a:cs typeface="Georgia"/>
                        </a:rPr>
                        <a:t>más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b="1" spc="180" dirty="0">
                          <a:solidFill>
                            <a:srgbClr val="C00000"/>
                          </a:solidFill>
                          <a:latin typeface="Palatino Linotype"/>
                          <a:cs typeface="Palatino Linotype"/>
                        </a:rPr>
                        <a:t>grande</a:t>
                      </a:r>
                      <a:r>
                        <a:rPr sz="3600" b="1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600" spc="135" dirty="0">
                          <a:latin typeface="Georgia"/>
                          <a:cs typeface="Georgia"/>
                        </a:rPr>
                        <a:t>de </a:t>
                      </a:r>
                      <a:r>
                        <a:rPr sz="3600" spc="-8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50" dirty="0">
                          <a:latin typeface="Georgia"/>
                          <a:cs typeface="Georgia"/>
                        </a:rPr>
                        <a:t>Sudamérica.</a:t>
                      </a:r>
                      <a:endParaRPr sz="3600" dirty="0">
                        <a:latin typeface="Georgia"/>
                        <a:cs typeface="Georgi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635" marR="855344" indent="-450850">
                        <a:lnSpc>
                          <a:spcPct val="113399"/>
                        </a:lnSpc>
                        <a:spcBef>
                          <a:spcPts val="509"/>
                        </a:spcBef>
                        <a:buSzPct val="151388"/>
                        <a:buChar char="•"/>
                        <a:tabLst>
                          <a:tab pos="1398270" algn="l"/>
                        </a:tabLst>
                      </a:pPr>
                      <a:r>
                        <a:rPr sz="3600" spc="5" dirty="0">
                          <a:latin typeface="Georgia"/>
                          <a:cs typeface="Georgia"/>
                        </a:rPr>
                        <a:t>Brazil</a:t>
                      </a:r>
                      <a:r>
                        <a:rPr sz="36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-5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36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9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36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40" dirty="0">
                          <a:latin typeface="Georgia"/>
                          <a:cs typeface="Georgia"/>
                        </a:rPr>
                        <a:t>largest</a:t>
                      </a:r>
                      <a:r>
                        <a:rPr sz="36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95" dirty="0">
                          <a:latin typeface="Georgia"/>
                          <a:cs typeface="Georgia"/>
                        </a:rPr>
                        <a:t>country</a:t>
                      </a:r>
                      <a:r>
                        <a:rPr sz="36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-3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3600" spc="-8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100" dirty="0">
                          <a:latin typeface="Georgia"/>
                          <a:cs typeface="Georgia"/>
                        </a:rPr>
                        <a:t>South</a:t>
                      </a:r>
                      <a:r>
                        <a:rPr sz="36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3600" spc="35" dirty="0">
                          <a:latin typeface="Georgia"/>
                          <a:cs typeface="Georgia"/>
                        </a:rPr>
                        <a:t>America.</a:t>
                      </a:r>
                      <a:endParaRPr sz="3600" dirty="0">
                        <a:latin typeface="Georgia"/>
                        <a:cs typeface="Georgi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250" dirty="0"/>
              <a:t>A</a:t>
            </a:r>
            <a:r>
              <a:rPr spc="260" dirty="0"/>
              <a:t>d</a:t>
            </a:r>
            <a:r>
              <a:rPr spc="-55" dirty="0"/>
              <a:t>j</a:t>
            </a:r>
            <a:r>
              <a:rPr spc="30" dirty="0"/>
              <a:t>e</a:t>
            </a:r>
            <a:r>
              <a:rPr spc="290" dirty="0"/>
              <a:t>c</a:t>
            </a:r>
            <a:r>
              <a:rPr spc="120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75" dirty="0"/>
              <a:t>g</a:t>
            </a:r>
            <a:r>
              <a:rPr spc="-385" dirty="0"/>
              <a:t>r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260" dirty="0"/>
              <a:t>d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40" dirty="0">
                <a:latin typeface="Arial"/>
                <a:cs typeface="Arial"/>
              </a:rPr>
              <a:t>(g</a:t>
            </a:r>
            <a:r>
              <a:rPr sz="3600" spc="-10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35" dirty="0">
                <a:latin typeface="Arial"/>
                <a:cs typeface="Arial"/>
              </a:rPr>
              <a:t>n,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50" dirty="0">
                <a:latin typeface="Arial"/>
                <a:cs typeface="Arial"/>
              </a:rPr>
              <a:t>nd</a:t>
            </a:r>
            <a:r>
              <a:rPr sz="3600" spc="60" dirty="0">
                <a:latin typeface="Arial"/>
                <a:cs typeface="Arial"/>
              </a:rPr>
              <a:t>e</a:t>
            </a:r>
            <a:r>
              <a:rPr sz="3600" spc="-240" dirty="0">
                <a:latin typeface="Arial"/>
                <a:cs typeface="Arial"/>
              </a:rPr>
              <a:t>s</a:t>
            </a:r>
            <a:r>
              <a:rPr sz="3600" spc="45" dirty="0">
                <a:latin typeface="Arial"/>
                <a:cs typeface="Arial"/>
              </a:rPr>
              <a:t>)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05" dirty="0">
                <a:latin typeface="Arial"/>
                <a:cs typeface="Arial"/>
              </a:rPr>
              <a:t>+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othe</a:t>
            </a:r>
            <a:r>
              <a:rPr sz="3600" spc="65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40" dirty="0">
                <a:latin typeface="Arial"/>
                <a:cs typeface="Arial"/>
              </a:rPr>
              <a:t>djecti</a:t>
            </a:r>
            <a:r>
              <a:rPr sz="3600" spc="-25" dirty="0">
                <a:latin typeface="Arial"/>
                <a:cs typeface="Arial"/>
              </a:rPr>
              <a:t>v</a:t>
            </a:r>
            <a:r>
              <a:rPr sz="3600" spc="105" dirty="0">
                <a:latin typeface="Arial"/>
                <a:cs typeface="Arial"/>
              </a:rPr>
              <a:t>e</a:t>
            </a:r>
            <a:r>
              <a:rPr sz="3600" spc="-185" dirty="0">
                <a:latin typeface="Arial"/>
                <a:cs typeface="Arial"/>
              </a:rPr>
              <a:t>s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wit</a:t>
            </a:r>
            <a:r>
              <a:rPr sz="3600" spc="125" dirty="0">
                <a:latin typeface="Arial"/>
                <a:cs typeface="Arial"/>
              </a:rPr>
              <a:t>h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50" dirty="0">
                <a:latin typeface="Arial"/>
                <a:cs typeface="Arial"/>
              </a:rPr>
              <a:t>sho</a:t>
            </a:r>
            <a:r>
              <a:rPr sz="3600" spc="-30" dirty="0">
                <a:latin typeface="Arial"/>
                <a:cs typeface="Arial"/>
              </a:rPr>
              <a:t>r</a:t>
            </a:r>
            <a:r>
              <a:rPr sz="3600" spc="65" dirty="0">
                <a:latin typeface="Arial"/>
                <a:cs typeface="Arial"/>
              </a:rPr>
              <a:t>tene</a:t>
            </a:r>
            <a:r>
              <a:rPr sz="3600" spc="125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f</a:t>
            </a:r>
            <a:r>
              <a:rPr sz="3600" spc="-20" dirty="0">
                <a:latin typeface="Arial"/>
                <a:cs typeface="Arial"/>
              </a:rPr>
              <a:t>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524730" cy="1270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7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90" dirty="0">
                <a:latin typeface="Georgia"/>
                <a:cs typeface="Georgia"/>
              </a:rPr>
              <a:t>When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placed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immediately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before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singular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noun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(masculine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feminine),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180" dirty="0">
                <a:latin typeface="Palatino Linotype"/>
                <a:cs typeface="Palatino Linotype"/>
              </a:rPr>
              <a:t>grande</a:t>
            </a:r>
            <a:endParaRPr sz="3600">
              <a:latin typeface="Palatino Linotype"/>
              <a:cs typeface="Palatino Linotype"/>
            </a:endParaRPr>
          </a:p>
          <a:p>
            <a:pPr marL="462915">
              <a:lnSpc>
                <a:spcPct val="100000"/>
              </a:lnSpc>
              <a:spcBef>
                <a:spcPts val="580"/>
              </a:spcBef>
            </a:pPr>
            <a:r>
              <a:rPr sz="3600" spc="114" dirty="0">
                <a:latin typeface="Georgia"/>
                <a:cs typeface="Georgia"/>
              </a:rPr>
              <a:t>drops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-30" dirty="0">
                <a:latin typeface="Lucida Sans Unicode"/>
                <a:cs typeface="Lucida Sans Unicode"/>
              </a:rPr>
              <a:t>fl</a:t>
            </a:r>
            <a:r>
              <a:rPr sz="3600" spc="-30" dirty="0">
                <a:latin typeface="Georgia"/>
                <a:cs typeface="Georgia"/>
              </a:rPr>
              <a:t>nal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b="1" spc="130" dirty="0">
                <a:latin typeface="Palatino Linotype"/>
                <a:cs typeface="Palatino Linotype"/>
              </a:rPr>
              <a:t>-de:</a:t>
            </a:r>
            <a:endParaRPr sz="36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1222"/>
              </p:ext>
            </p:extLst>
          </p:nvPr>
        </p:nvGraphicFramePr>
        <p:xfrm>
          <a:off x="1094207" y="5083614"/>
          <a:ext cx="17914620" cy="4835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7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3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Bolívar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gran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libertado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45" dirty="0">
                          <a:latin typeface="Lucida Sans Unicode"/>
                          <a:cs typeface="Lucida Sans Unicode"/>
                        </a:rPr>
                        <a:t>cinco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naciones.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Bolivar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great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liberator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ive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nations.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3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Buenos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Aires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una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5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gran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ciudad.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Buenos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Aires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great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city.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70" dirty="0"/>
              <a:t>T</a:t>
            </a:r>
            <a:r>
              <a:rPr spc="325" dirty="0"/>
              <a:t>h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-250" dirty="0"/>
              <a:t>A</a:t>
            </a:r>
            <a:r>
              <a:rPr spc="260" dirty="0"/>
              <a:t>d</a:t>
            </a:r>
            <a:r>
              <a:rPr spc="-55" dirty="0"/>
              <a:t>j</a:t>
            </a:r>
            <a:r>
              <a:rPr spc="30" dirty="0"/>
              <a:t>e</a:t>
            </a:r>
            <a:r>
              <a:rPr spc="290" dirty="0"/>
              <a:t>c</a:t>
            </a:r>
            <a:r>
              <a:rPr spc="120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375" dirty="0"/>
              <a:t>g</a:t>
            </a:r>
            <a:r>
              <a:rPr spc="-385" dirty="0"/>
              <a:t>r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260" dirty="0"/>
              <a:t>d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40" dirty="0">
                <a:latin typeface="Arial"/>
                <a:cs typeface="Arial"/>
              </a:rPr>
              <a:t>(g</a:t>
            </a:r>
            <a:r>
              <a:rPr sz="3600" spc="-10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35" dirty="0">
                <a:latin typeface="Arial"/>
                <a:cs typeface="Arial"/>
              </a:rPr>
              <a:t>n,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50" dirty="0">
                <a:latin typeface="Arial"/>
                <a:cs typeface="Arial"/>
              </a:rPr>
              <a:t>nd</a:t>
            </a:r>
            <a:r>
              <a:rPr sz="3600" spc="60" dirty="0">
                <a:latin typeface="Arial"/>
                <a:cs typeface="Arial"/>
              </a:rPr>
              <a:t>e</a:t>
            </a:r>
            <a:r>
              <a:rPr sz="3600" spc="-240" dirty="0">
                <a:latin typeface="Arial"/>
                <a:cs typeface="Arial"/>
              </a:rPr>
              <a:t>s</a:t>
            </a:r>
            <a:r>
              <a:rPr sz="3600" spc="45" dirty="0">
                <a:latin typeface="Arial"/>
                <a:cs typeface="Arial"/>
              </a:rPr>
              <a:t>)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05" dirty="0">
                <a:latin typeface="Arial"/>
                <a:cs typeface="Arial"/>
              </a:rPr>
              <a:t>+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othe</a:t>
            </a:r>
            <a:r>
              <a:rPr sz="3600" spc="65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40" dirty="0">
                <a:latin typeface="Arial"/>
                <a:cs typeface="Arial"/>
              </a:rPr>
              <a:t>djecti</a:t>
            </a:r>
            <a:r>
              <a:rPr sz="3600" spc="-25" dirty="0">
                <a:latin typeface="Arial"/>
                <a:cs typeface="Arial"/>
              </a:rPr>
              <a:t>v</a:t>
            </a:r>
            <a:r>
              <a:rPr sz="3600" spc="105" dirty="0">
                <a:latin typeface="Arial"/>
                <a:cs typeface="Arial"/>
              </a:rPr>
              <a:t>e</a:t>
            </a:r>
            <a:r>
              <a:rPr sz="3600" spc="-185" dirty="0">
                <a:latin typeface="Arial"/>
                <a:cs typeface="Arial"/>
              </a:rPr>
              <a:t>s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wit</a:t>
            </a:r>
            <a:r>
              <a:rPr sz="3600" spc="125" dirty="0">
                <a:latin typeface="Arial"/>
                <a:cs typeface="Arial"/>
              </a:rPr>
              <a:t>h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50" dirty="0">
                <a:latin typeface="Arial"/>
                <a:cs typeface="Arial"/>
              </a:rPr>
              <a:t>sho</a:t>
            </a:r>
            <a:r>
              <a:rPr sz="3600" spc="-30" dirty="0">
                <a:latin typeface="Arial"/>
                <a:cs typeface="Arial"/>
              </a:rPr>
              <a:t>r</a:t>
            </a:r>
            <a:r>
              <a:rPr sz="3600" spc="65" dirty="0">
                <a:latin typeface="Arial"/>
                <a:cs typeface="Arial"/>
              </a:rPr>
              <a:t>tene</a:t>
            </a:r>
            <a:r>
              <a:rPr sz="3600" spc="125" dirty="0">
                <a:latin typeface="Arial"/>
                <a:cs typeface="Arial"/>
              </a:rPr>
              <a:t>d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f</a:t>
            </a:r>
            <a:r>
              <a:rPr sz="3600" spc="-20" dirty="0">
                <a:latin typeface="Arial"/>
                <a:cs typeface="Arial"/>
              </a:rPr>
              <a:t>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757775" cy="1270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7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0" dirty="0">
                <a:latin typeface="Georgia"/>
                <a:cs typeface="Georgia"/>
              </a:rPr>
              <a:t>You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0" dirty="0">
                <a:latin typeface="Lucida Sans Unicode"/>
                <a:cs typeface="Lucida Sans Unicode"/>
              </a:rPr>
              <a:t>fl</a:t>
            </a:r>
            <a:r>
              <a:rPr sz="3600" spc="-10" dirty="0">
                <a:latin typeface="Georgia"/>
                <a:cs typeface="Georgia"/>
              </a:rPr>
              <a:t>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adjectives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140" dirty="0">
                <a:latin typeface="Palatino Linotype"/>
                <a:cs typeface="Palatino Linotype"/>
              </a:rPr>
              <a:t>bueno</a:t>
            </a:r>
            <a:r>
              <a:rPr sz="3600" b="1" spc="-40" dirty="0">
                <a:latin typeface="Palatino Linotype"/>
                <a:cs typeface="Palatino Linotype"/>
              </a:rPr>
              <a:t> </a:t>
            </a:r>
            <a:r>
              <a:rPr sz="3600" spc="95" dirty="0">
                <a:latin typeface="Georgia"/>
                <a:cs typeface="Georgia"/>
              </a:rPr>
              <a:t>(good),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165" dirty="0">
                <a:latin typeface="Palatino Linotype"/>
                <a:cs typeface="Palatino Linotype"/>
              </a:rPr>
              <a:t>malo</a:t>
            </a:r>
            <a:r>
              <a:rPr sz="3600" b="1" spc="-40" dirty="0">
                <a:latin typeface="Palatino Linotype"/>
                <a:cs typeface="Palatino Linotype"/>
              </a:rPr>
              <a:t> </a:t>
            </a:r>
            <a:r>
              <a:rPr sz="3600" spc="30" dirty="0">
                <a:latin typeface="Georgia"/>
                <a:cs typeface="Georgia"/>
              </a:rPr>
              <a:t>(bad),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215" dirty="0">
                <a:latin typeface="Palatino Linotype"/>
                <a:cs typeface="Palatino Linotype"/>
              </a:rPr>
              <a:t>santo</a:t>
            </a:r>
            <a:r>
              <a:rPr sz="3600" b="1" spc="-40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Georgia"/>
                <a:cs typeface="Georgia"/>
              </a:rPr>
              <a:t>(saint),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180" dirty="0">
                <a:latin typeface="Palatino Linotype"/>
                <a:cs typeface="Palatino Linotype"/>
              </a:rPr>
              <a:t>primero</a:t>
            </a:r>
            <a:endParaRPr sz="3600" dirty="0">
              <a:latin typeface="Palatino Linotype"/>
              <a:cs typeface="Palatino Linotype"/>
            </a:endParaRPr>
          </a:p>
          <a:p>
            <a:pPr marL="462915">
              <a:lnSpc>
                <a:spcPct val="100000"/>
              </a:lnSpc>
              <a:spcBef>
                <a:spcPts val="580"/>
              </a:spcBef>
            </a:pPr>
            <a:r>
              <a:rPr sz="3600" spc="-55" dirty="0">
                <a:latin typeface="Georgia"/>
                <a:cs typeface="Georgia"/>
              </a:rPr>
              <a:t>(</a:t>
            </a:r>
            <a:r>
              <a:rPr sz="3600" spc="-55" dirty="0">
                <a:latin typeface="Lucida Sans Unicode"/>
                <a:cs typeface="Lucida Sans Unicode"/>
              </a:rPr>
              <a:t>fl</a:t>
            </a:r>
            <a:r>
              <a:rPr sz="3600" spc="-55" dirty="0">
                <a:latin typeface="Georgia"/>
                <a:cs typeface="Georgia"/>
              </a:rPr>
              <a:t>rst),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b="1" spc="235" dirty="0">
                <a:latin typeface="Palatino Linotype"/>
                <a:cs typeface="Palatino Linotype"/>
              </a:rPr>
              <a:t>tercero</a:t>
            </a:r>
            <a:r>
              <a:rPr sz="3600" b="1" spc="-50" dirty="0">
                <a:latin typeface="Palatino Linotype"/>
                <a:cs typeface="Palatino Linotype"/>
              </a:rPr>
              <a:t> </a:t>
            </a:r>
            <a:r>
              <a:rPr sz="3600" spc="-30" dirty="0">
                <a:latin typeface="Georgia"/>
                <a:cs typeface="Georgia"/>
              </a:rPr>
              <a:t>(third)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also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lang="es-ES" sz="3600" spc="55" dirty="0" err="1">
                <a:latin typeface="Georgia"/>
                <a:cs typeface="Georgia"/>
              </a:rPr>
              <a:t>have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shorted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form</a:t>
            </a:r>
            <a:endParaRPr sz="3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74400"/>
              </p:ext>
            </p:extLst>
          </p:nvPr>
        </p:nvGraphicFramePr>
        <p:xfrm>
          <a:off x="1324567" y="5083614"/>
          <a:ext cx="17914620" cy="4835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70" dirty="0">
                          <a:latin typeface="Lucida Sans Unicode"/>
                          <a:cs typeface="Lucida Sans Unicode"/>
                        </a:rPr>
                        <a:t>¿Es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Colón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7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primer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europeo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que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llega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América?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Columbus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-55" dirty="0">
                          <a:latin typeface="Lucida Sans Unicode"/>
                          <a:cs typeface="Lucida Sans Unicode"/>
                        </a:rPr>
                        <a:t>irst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European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arrive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America?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apartamento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está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8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tercer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5" dirty="0">
                          <a:latin typeface="Lucida Sans Unicode"/>
                          <a:cs typeface="Lucida Sans Unicode"/>
                        </a:rPr>
                        <a:t>piso.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apartment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on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third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-65" dirty="0">
                          <a:latin typeface="Lucida Sans Unicode"/>
                          <a:cs typeface="Lucida Sans Unicode"/>
                        </a:rPr>
                        <a:t>loor.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0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engo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buen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abaj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.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have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good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job.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Este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6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mal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momento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para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5" dirty="0">
                          <a:latin typeface="Lucida Sans Unicode"/>
                          <a:cs typeface="Lucida Sans Unicode"/>
                        </a:rPr>
                        <a:t>hablar.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bad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moment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alk.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65" dirty="0"/>
              <a:t>C</a:t>
            </a:r>
            <a:r>
              <a:rPr spc="550" dirty="0"/>
              <a:t>o</a:t>
            </a:r>
            <a:r>
              <a:rPr spc="295" dirty="0"/>
              <a:t>m</a:t>
            </a:r>
            <a:r>
              <a:rPr spc="240" dirty="0"/>
              <a:t>p</a:t>
            </a:r>
            <a:r>
              <a:rPr spc="45" dirty="0"/>
              <a:t>a</a:t>
            </a:r>
            <a:r>
              <a:rPr spc="-385" dirty="0"/>
              <a:t>r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285" dirty="0"/>
              <a:t>n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200" dirty="0"/>
              <a:t>S</a:t>
            </a:r>
            <a:r>
              <a:rPr spc="130" dirty="0"/>
              <a:t>u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80" dirty="0"/>
              <a:t>r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latin typeface="Arial"/>
                <a:cs typeface="Arial"/>
              </a:rPr>
              <a:t>Ir</a:t>
            </a:r>
            <a:r>
              <a:rPr sz="3600" spc="50" dirty="0">
                <a:latin typeface="Arial"/>
                <a:cs typeface="Arial"/>
              </a:rPr>
              <a:t>r</a:t>
            </a:r>
            <a:r>
              <a:rPr sz="3600" spc="25" dirty="0">
                <a:latin typeface="Arial"/>
                <a:cs typeface="Arial"/>
              </a:rPr>
              <a:t>egul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80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75" dirty="0">
                <a:latin typeface="Arial"/>
                <a:cs typeface="Arial"/>
              </a:rPr>
              <a:t>F</a:t>
            </a:r>
            <a:r>
              <a:rPr sz="3600" spc="-20" dirty="0">
                <a:latin typeface="Arial"/>
                <a:cs typeface="Arial"/>
              </a:rPr>
              <a:t>orms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295495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Font typeface="Georgia"/>
              <a:buChar char="•"/>
              <a:tabLst>
                <a:tab pos="463550" algn="l"/>
              </a:tabLst>
            </a:pPr>
            <a:r>
              <a:rPr sz="3600" b="1" spc="155" dirty="0">
                <a:latin typeface="Palatino Linotype"/>
                <a:cs typeface="Palatino Linotype"/>
              </a:rPr>
              <a:t>Bueno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b="1" spc="165" dirty="0">
                <a:latin typeface="Palatino Linotype"/>
                <a:cs typeface="Palatino Linotype"/>
              </a:rPr>
              <a:t>malo</a:t>
            </a:r>
            <a:r>
              <a:rPr sz="3600" b="1" spc="-35" dirty="0">
                <a:latin typeface="Palatino Linotype"/>
                <a:cs typeface="Palatino Linotype"/>
              </a:rPr>
              <a:t> </a:t>
            </a:r>
            <a:r>
              <a:rPr sz="3600" spc="45" dirty="0">
                <a:latin typeface="Georgia"/>
                <a:cs typeface="Georgia"/>
              </a:rPr>
              <a:t>have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irregular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comparative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superlative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forms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generally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precede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noun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they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modify: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71098" y="4957964"/>
          <a:ext cx="14422755" cy="554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Adjective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60" dirty="0">
                          <a:latin typeface="Arial"/>
                          <a:cs typeface="Arial"/>
                        </a:rPr>
                        <a:t>Comparative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Superlative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bueno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(good)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mejor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(better)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mejor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(the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best)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malo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(bad)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peor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(worse)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peor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(the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worst)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1432</Words>
  <Application>Microsoft Macintosh PowerPoint</Application>
  <PresentationFormat>Custom</PresentationFormat>
  <Paragraphs>289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Georgia</vt:lpstr>
      <vt:lpstr>Lucida Sans Unicode</vt:lpstr>
      <vt:lpstr>Palatino Linotype</vt:lpstr>
      <vt:lpstr>Tahoma</vt:lpstr>
      <vt:lpstr>Times New Roman</vt:lpstr>
      <vt:lpstr>Trebuchet MS</vt:lpstr>
      <vt:lpstr>Office Theme</vt:lpstr>
      <vt:lpstr>PowerPoint Presentation</vt:lpstr>
      <vt:lpstr>Objectives</vt:lpstr>
      <vt:lpstr>Adverbs and Prepositions Meanings of some often-used adverbs and prepositions:</vt:lpstr>
      <vt:lpstr>Determiners and Demonstrative Pronouns</vt:lpstr>
      <vt:lpstr>The Adjective grande (gran, grandes) + other adjectives with shortened forms</vt:lpstr>
      <vt:lpstr>The Adjective grande (gran, grandes) + other adjectives with shortened forms</vt:lpstr>
      <vt:lpstr>The Adjective grande (gran, grandes) + other adjectives with shortened forms</vt:lpstr>
      <vt:lpstr>The Adjective grande (gran, grandes) + other adjectives with shortened forms</vt:lpstr>
      <vt:lpstr>Comparative and Superlative Irregular Forms</vt:lpstr>
      <vt:lpstr>Comparative and Superlative Irregular Forms</vt:lpstr>
      <vt:lpstr>Comparative and Superlative Irregular Forms</vt:lpstr>
      <vt:lpstr>Comparative and Superlative Irregular Forms - pequeño, grande</vt:lpstr>
      <vt:lpstr>Comparative and Superlative</vt:lpstr>
      <vt:lpstr>Unequal Comparisons</vt:lpstr>
      <vt:lpstr>Unequal Comparisons</vt:lpstr>
      <vt:lpstr>Estar + Past Participle</vt:lpstr>
      <vt:lpstr>Estar + Past Participle</vt:lpstr>
      <vt:lpstr>Estar + Past Participle</vt:lpstr>
      <vt:lpstr>Estar + Past Participle</vt:lpstr>
      <vt:lpstr>Estar + Past Participle</vt:lpstr>
      <vt:lpstr>Estar + Past Participle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</dc:title>
  <cp:lastModifiedBy>Juan Jose Garrido Garrido Pozu</cp:lastModifiedBy>
  <cp:revision>5</cp:revision>
  <dcterms:created xsi:type="dcterms:W3CDTF">2021-05-05T20:18:11Z</dcterms:created>
  <dcterms:modified xsi:type="dcterms:W3CDTF">2021-06-14T15:50:35Z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