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>
      <p:cViewPr varScale="1">
        <p:scale>
          <a:sx n="63" d="100"/>
          <a:sy n="63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1455" y="587869"/>
            <a:ext cx="12441189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2622" y="5544333"/>
            <a:ext cx="13538200" cy="4271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ffsnotes.com/study-guides/spanish/spanish-i/irregular-verbs-in-the-present-tense/quiz-common-verbs-irregular-in-the-present-tense" TargetMode="External"/><Relationship Id="rId2" Type="http://schemas.openxmlformats.org/officeDocument/2006/relationships/hyperlink" Target="https://www.spanishdict.com/quizzes/39/spanish-irregular-present-tense-verb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yspanish.com/grammar/test/irregfir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069" y="9943984"/>
            <a:ext cx="98621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55" dirty="0">
                <a:latin typeface="Arial Black"/>
                <a:cs typeface="Arial Black"/>
              </a:rPr>
              <a:t>S</a:t>
            </a:r>
            <a:r>
              <a:rPr lang="en-US" sz="2450" spc="-155" dirty="0">
                <a:latin typeface="Arial Black"/>
                <a:cs typeface="Arial Black"/>
              </a:rPr>
              <a:t>pa</a:t>
            </a:r>
            <a:r>
              <a:rPr sz="2450" spc="-155" dirty="0">
                <a:latin typeface="Arial Black"/>
                <a:cs typeface="Arial Black"/>
              </a:rPr>
              <a:t>nish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130" dirty="0">
                <a:latin typeface="Arial Black"/>
                <a:cs typeface="Arial Black"/>
              </a:rPr>
              <a:t>for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55" dirty="0">
                <a:latin typeface="Arial Black"/>
                <a:cs typeface="Arial Black"/>
              </a:rPr>
              <a:t>R</a:t>
            </a:r>
            <a:r>
              <a:rPr lang="en-US" sz="2450" spc="-155" dirty="0">
                <a:latin typeface="Arial Black"/>
                <a:cs typeface="Arial Black"/>
              </a:rPr>
              <a:t>ea</a:t>
            </a:r>
            <a:r>
              <a:rPr sz="2450" spc="-155" dirty="0">
                <a:latin typeface="Arial Black"/>
                <a:cs typeface="Arial Black"/>
              </a:rPr>
              <a:t>ding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215" dirty="0">
                <a:latin typeface="Arial Black"/>
                <a:cs typeface="Arial Black"/>
              </a:rPr>
              <a:t>Knowledge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55" dirty="0">
                <a:latin typeface="Arial Black"/>
                <a:cs typeface="Arial Black"/>
              </a:rPr>
              <a:t>-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sz="2450" spc="-190" dirty="0">
                <a:latin typeface="Arial Black"/>
                <a:cs typeface="Arial Black"/>
              </a:rPr>
              <a:t>Summer</a:t>
            </a:r>
            <a:r>
              <a:rPr sz="2450" spc="-280" dirty="0">
                <a:latin typeface="Arial Black"/>
                <a:cs typeface="Arial Black"/>
              </a:rPr>
              <a:t> </a:t>
            </a:r>
            <a:r>
              <a:rPr sz="2450" spc="-80" dirty="0">
                <a:latin typeface="Arial Black"/>
                <a:cs typeface="Arial Black"/>
              </a:rPr>
              <a:t>202</a:t>
            </a:r>
            <a:r>
              <a:rPr lang="en-US" sz="2450" spc="-80" dirty="0">
                <a:latin typeface="Arial Black"/>
                <a:cs typeface="Arial Black"/>
              </a:rPr>
              <a:t>1</a:t>
            </a:r>
            <a:r>
              <a:rPr sz="2450" spc="-275" dirty="0">
                <a:latin typeface="Arial Black"/>
                <a:cs typeface="Arial Black"/>
              </a:rPr>
              <a:t> </a:t>
            </a:r>
            <a:r>
              <a:rPr lang="en-US" sz="2450" spc="55" dirty="0">
                <a:latin typeface="Arial Black"/>
                <a:cs typeface="Arial Black"/>
              </a:rPr>
              <a:t>– Juan Garrido</a:t>
            </a:r>
            <a:r>
              <a:rPr sz="2450" spc="-280" dirty="0">
                <a:latin typeface="Arial Black"/>
                <a:cs typeface="Arial Black"/>
              </a:rPr>
              <a:t> 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3376" y="4457616"/>
            <a:ext cx="5937885" cy="26555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0550" b="1" spc="500" dirty="0">
                <a:latin typeface="Times New Roman"/>
                <a:cs typeface="Times New Roman"/>
              </a:rPr>
              <a:t>C</a:t>
            </a:r>
            <a:r>
              <a:rPr sz="10550" b="1" spc="315" dirty="0">
                <a:latin typeface="Times New Roman"/>
                <a:cs typeface="Times New Roman"/>
              </a:rPr>
              <a:t>h</a:t>
            </a:r>
            <a:r>
              <a:rPr sz="10550" b="1" spc="50" dirty="0">
                <a:latin typeface="Times New Roman"/>
                <a:cs typeface="Times New Roman"/>
              </a:rPr>
              <a:t>a</a:t>
            </a:r>
            <a:r>
              <a:rPr sz="10550" b="1" spc="345" dirty="0">
                <a:latin typeface="Times New Roman"/>
                <a:cs typeface="Times New Roman"/>
              </a:rPr>
              <a:t>p</a:t>
            </a:r>
            <a:r>
              <a:rPr sz="10550" b="1" spc="145" dirty="0">
                <a:latin typeface="Times New Roman"/>
                <a:cs typeface="Times New Roman"/>
              </a:rPr>
              <a:t>t</a:t>
            </a:r>
            <a:r>
              <a:rPr sz="10550" b="1" spc="155" dirty="0">
                <a:latin typeface="Times New Roman"/>
                <a:cs typeface="Times New Roman"/>
              </a:rPr>
              <a:t>e</a:t>
            </a:r>
            <a:r>
              <a:rPr sz="10550" b="1" spc="210" dirty="0">
                <a:latin typeface="Times New Roman"/>
                <a:cs typeface="Times New Roman"/>
              </a:rPr>
              <a:t>r</a:t>
            </a:r>
            <a:r>
              <a:rPr sz="10550" b="1" spc="-1090" dirty="0">
                <a:latin typeface="Times New Roman"/>
                <a:cs typeface="Times New Roman"/>
              </a:rPr>
              <a:t> </a:t>
            </a:r>
            <a:r>
              <a:rPr sz="10550" b="1" spc="465" dirty="0">
                <a:latin typeface="Times New Roman"/>
                <a:cs typeface="Times New Roman"/>
              </a:rPr>
              <a:t>5</a:t>
            </a:r>
            <a:endParaRPr sz="10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950" b="1" spc="-65" dirty="0">
                <a:latin typeface="Lucida Sans"/>
                <a:cs typeface="Lucida Sans"/>
              </a:rPr>
              <a:t>P</a:t>
            </a:r>
            <a:r>
              <a:rPr sz="4950" b="1" spc="-35" dirty="0">
                <a:latin typeface="Berlin Sans FB"/>
                <a:cs typeface="Berlin Sans FB"/>
              </a:rPr>
              <a:t>a</a:t>
            </a:r>
            <a:r>
              <a:rPr sz="4950" b="1" spc="-254" dirty="0">
                <a:latin typeface="Lucida Sans"/>
                <a:cs typeface="Lucida Sans"/>
              </a:rPr>
              <a:t>r</a:t>
            </a:r>
            <a:r>
              <a:rPr sz="4950" b="1" spc="-145" dirty="0">
                <a:latin typeface="Lucida Sans"/>
                <a:cs typeface="Lucida Sans"/>
              </a:rPr>
              <a:t>t</a:t>
            </a:r>
            <a:r>
              <a:rPr sz="4950" b="1" spc="-585" dirty="0">
                <a:latin typeface="Lucida Sans"/>
                <a:cs typeface="Lucida Sans"/>
              </a:rPr>
              <a:t> </a:t>
            </a:r>
            <a:r>
              <a:rPr sz="4950" b="1" spc="-1030" dirty="0">
                <a:latin typeface="Lucida Sans"/>
                <a:cs typeface="Lucida Sans"/>
              </a:rPr>
              <a:t>1</a:t>
            </a:r>
            <a:endParaRPr sz="49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1747" y="845493"/>
            <a:ext cx="41211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08360"/>
            <a:ext cx="14103350" cy="2685415"/>
          </a:xfrm>
          <a:prstGeom prst="rect">
            <a:avLst/>
          </a:prstGeom>
        </p:spPr>
        <p:txBody>
          <a:bodyPr vert="horz" wrap="square" lIns="0" tIns="488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0"/>
              </a:spcBef>
            </a:pPr>
            <a:r>
              <a:rPr sz="5600" spc="-130" dirty="0">
                <a:latin typeface="Palatino Linotype"/>
                <a:cs typeface="Palatino Linotype"/>
              </a:rPr>
              <a:t>E</a:t>
            </a:r>
            <a:r>
              <a:rPr sz="5600" spc="-155" dirty="0">
                <a:latin typeface="Palatino Linotype"/>
                <a:cs typeface="Palatino Linotype"/>
              </a:rPr>
              <a:t>l</a:t>
            </a:r>
            <a:r>
              <a:rPr sz="5600" spc="-355" dirty="0">
                <a:latin typeface="Palatino Linotype"/>
                <a:cs typeface="Palatino Linotype"/>
              </a:rPr>
              <a:t>l</a:t>
            </a:r>
            <a:r>
              <a:rPr sz="5600" spc="-310" dirty="0">
                <a:latin typeface="Palatino Linotype"/>
                <a:cs typeface="Palatino Linotype"/>
              </a:rPr>
              <a:t>i</a:t>
            </a:r>
            <a:r>
              <a:rPr sz="5600" spc="-135" dirty="0">
                <a:latin typeface="Palatino Linotype"/>
                <a:cs typeface="Palatino Linotype"/>
              </a:rPr>
              <a:t>p</a:t>
            </a:r>
            <a:r>
              <a:rPr sz="5600" spc="-100" dirty="0">
                <a:latin typeface="Palatino Linotype"/>
                <a:cs typeface="Palatino Linotype"/>
              </a:rPr>
              <a:t>s</a:t>
            </a:r>
            <a:r>
              <a:rPr sz="5600" spc="-65" dirty="0">
                <a:latin typeface="Palatino Linotype"/>
                <a:cs typeface="Palatino Linotype"/>
              </a:rPr>
              <a:t>e</a:t>
            </a:r>
            <a:r>
              <a:rPr sz="5600" spc="45" dirty="0">
                <a:latin typeface="Palatino Linotype"/>
                <a:cs typeface="Palatino Linotype"/>
              </a:rPr>
              <a:t>s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-90" dirty="0">
                <a:latin typeface="Palatino Linotype"/>
                <a:cs typeface="Palatino Linotype"/>
              </a:rPr>
              <a:t>a</a:t>
            </a:r>
            <a:r>
              <a:rPr sz="5600" spc="-180" dirty="0">
                <a:latin typeface="Palatino Linotype"/>
                <a:cs typeface="Palatino Linotype"/>
              </a:rPr>
              <a:t>n</a:t>
            </a:r>
            <a:r>
              <a:rPr sz="5600" spc="-65" dirty="0">
                <a:latin typeface="Palatino Linotype"/>
                <a:cs typeface="Palatino Linotype"/>
              </a:rPr>
              <a:t>d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-160" dirty="0">
                <a:latin typeface="Palatino Linotype"/>
                <a:cs typeface="Palatino Linotype"/>
              </a:rPr>
              <a:t>P</a:t>
            </a:r>
            <a:r>
              <a:rPr sz="5600" spc="-275" dirty="0">
                <a:latin typeface="Palatino Linotype"/>
                <a:cs typeface="Palatino Linotype"/>
              </a:rPr>
              <a:t>r</a:t>
            </a:r>
            <a:r>
              <a:rPr sz="5600" spc="50" dirty="0">
                <a:latin typeface="Palatino Linotype"/>
                <a:cs typeface="Palatino Linotype"/>
              </a:rPr>
              <a:t>on</a:t>
            </a:r>
            <a:r>
              <a:rPr sz="5600" spc="15" dirty="0">
                <a:latin typeface="Palatino Linotype"/>
                <a:cs typeface="Palatino Linotype"/>
              </a:rPr>
              <a:t>o</a:t>
            </a:r>
            <a:r>
              <a:rPr sz="5600" spc="-430" dirty="0">
                <a:latin typeface="Palatino Linotype"/>
                <a:cs typeface="Palatino Linotype"/>
              </a:rPr>
              <a:t>u</a:t>
            </a:r>
            <a:r>
              <a:rPr sz="5600" spc="-200" dirty="0">
                <a:latin typeface="Palatino Linotype"/>
                <a:cs typeface="Palatino Linotype"/>
              </a:rPr>
              <a:t>n</a:t>
            </a:r>
            <a:r>
              <a:rPr sz="5600" dirty="0">
                <a:latin typeface="Palatino Linotype"/>
                <a:cs typeface="Palatino Linotype"/>
              </a:rPr>
              <a:t>s</a:t>
            </a:r>
            <a:endParaRPr sz="56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750"/>
              </a:spcBef>
            </a:pPr>
            <a:r>
              <a:rPr sz="5600" spc="-195" dirty="0">
                <a:latin typeface="Palatino Linotype"/>
                <a:cs typeface="Palatino Linotype"/>
              </a:rPr>
              <a:t>P</a:t>
            </a:r>
            <a:r>
              <a:rPr sz="5600" spc="-245" dirty="0">
                <a:latin typeface="Palatino Linotype"/>
                <a:cs typeface="Palatino Linotype"/>
              </a:rPr>
              <a:t>r</a:t>
            </a:r>
            <a:r>
              <a:rPr sz="5600" spc="-25" dirty="0">
                <a:latin typeface="Palatino Linotype"/>
                <a:cs typeface="Palatino Linotype"/>
              </a:rPr>
              <a:t>e</a:t>
            </a:r>
            <a:r>
              <a:rPr sz="5600" spc="-40" dirty="0">
                <a:latin typeface="Palatino Linotype"/>
                <a:cs typeface="Palatino Linotype"/>
              </a:rPr>
              <a:t>s</a:t>
            </a:r>
            <a:r>
              <a:rPr sz="5600" spc="-65" dirty="0">
                <a:latin typeface="Palatino Linotype"/>
                <a:cs typeface="Palatino Linotype"/>
              </a:rPr>
              <a:t>e</a:t>
            </a:r>
            <a:r>
              <a:rPr sz="5600" spc="-170" dirty="0">
                <a:latin typeface="Palatino Linotype"/>
                <a:cs typeface="Palatino Linotype"/>
              </a:rPr>
              <a:t>n</a:t>
            </a:r>
            <a:r>
              <a:rPr sz="5600" spc="165" dirty="0">
                <a:latin typeface="Palatino Linotype"/>
                <a:cs typeface="Palatino Linotype"/>
              </a:rPr>
              <a:t>t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225" dirty="0">
                <a:latin typeface="Palatino Linotype"/>
                <a:cs typeface="Palatino Linotype"/>
              </a:rPr>
              <a:t>T</a:t>
            </a:r>
            <a:r>
              <a:rPr sz="5600" spc="-25" dirty="0">
                <a:latin typeface="Palatino Linotype"/>
                <a:cs typeface="Palatino Linotype"/>
              </a:rPr>
              <a:t>e</a:t>
            </a:r>
            <a:r>
              <a:rPr sz="5600" spc="-200" dirty="0">
                <a:latin typeface="Palatino Linotype"/>
                <a:cs typeface="Palatino Linotype"/>
              </a:rPr>
              <a:t>n</a:t>
            </a:r>
            <a:r>
              <a:rPr sz="5600" spc="-40" dirty="0">
                <a:latin typeface="Palatino Linotype"/>
                <a:cs typeface="Palatino Linotype"/>
              </a:rPr>
              <a:t>s</a:t>
            </a:r>
            <a:r>
              <a:rPr sz="5600" spc="50" dirty="0">
                <a:latin typeface="Palatino Linotype"/>
                <a:cs typeface="Palatino Linotype"/>
              </a:rPr>
              <a:t>e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100" dirty="0">
                <a:latin typeface="Palatino Linotype"/>
                <a:cs typeface="Palatino Linotype"/>
              </a:rPr>
              <a:t>o</a:t>
            </a:r>
            <a:r>
              <a:rPr sz="5600" spc="30" dirty="0">
                <a:latin typeface="Palatino Linotype"/>
                <a:cs typeface="Palatino Linotype"/>
              </a:rPr>
              <a:t>f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-350" dirty="0">
                <a:latin typeface="Palatino Linotype"/>
                <a:cs typeface="Palatino Linotype"/>
              </a:rPr>
              <a:t>I</a:t>
            </a:r>
            <a:r>
              <a:rPr sz="5600" spc="-220" dirty="0">
                <a:latin typeface="Palatino Linotype"/>
                <a:cs typeface="Palatino Linotype"/>
              </a:rPr>
              <a:t>r</a:t>
            </a:r>
            <a:r>
              <a:rPr sz="5600" spc="-275" dirty="0">
                <a:latin typeface="Palatino Linotype"/>
                <a:cs typeface="Palatino Linotype"/>
              </a:rPr>
              <a:t>r</a:t>
            </a:r>
            <a:r>
              <a:rPr sz="5600" spc="-80" dirty="0">
                <a:latin typeface="Palatino Linotype"/>
                <a:cs typeface="Palatino Linotype"/>
              </a:rPr>
              <a:t>e</a:t>
            </a:r>
            <a:r>
              <a:rPr sz="5600" spc="-260" dirty="0">
                <a:latin typeface="Palatino Linotype"/>
                <a:cs typeface="Palatino Linotype"/>
              </a:rPr>
              <a:t>g</a:t>
            </a:r>
            <a:r>
              <a:rPr sz="5600" spc="-455" dirty="0">
                <a:latin typeface="Palatino Linotype"/>
                <a:cs typeface="Palatino Linotype"/>
              </a:rPr>
              <a:t>u</a:t>
            </a:r>
            <a:r>
              <a:rPr sz="5600" spc="-330" dirty="0">
                <a:latin typeface="Palatino Linotype"/>
                <a:cs typeface="Palatino Linotype"/>
              </a:rPr>
              <a:t>l</a:t>
            </a:r>
            <a:r>
              <a:rPr sz="5600" spc="-90" dirty="0">
                <a:latin typeface="Palatino Linotype"/>
                <a:cs typeface="Palatino Linotype"/>
              </a:rPr>
              <a:t>a</a:t>
            </a:r>
            <a:r>
              <a:rPr sz="5600" spc="-105" dirty="0">
                <a:latin typeface="Palatino Linotype"/>
                <a:cs typeface="Palatino Linotype"/>
              </a:rPr>
              <a:t>r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-919" dirty="0">
                <a:latin typeface="Palatino Linotype"/>
                <a:cs typeface="Palatino Linotype"/>
              </a:rPr>
              <a:t>V</a:t>
            </a:r>
            <a:r>
              <a:rPr sz="5600" spc="-25" dirty="0">
                <a:latin typeface="Palatino Linotype"/>
                <a:cs typeface="Palatino Linotype"/>
              </a:rPr>
              <a:t>e</a:t>
            </a:r>
            <a:r>
              <a:rPr sz="5600" spc="-220" dirty="0">
                <a:latin typeface="Palatino Linotype"/>
                <a:cs typeface="Palatino Linotype"/>
              </a:rPr>
              <a:t>r</a:t>
            </a:r>
            <a:r>
              <a:rPr sz="5600" spc="75" dirty="0">
                <a:latin typeface="Palatino Linotype"/>
                <a:cs typeface="Palatino Linotype"/>
              </a:rPr>
              <a:t>b</a:t>
            </a:r>
            <a:r>
              <a:rPr sz="5600" spc="-170" dirty="0">
                <a:latin typeface="Palatino Linotype"/>
                <a:cs typeface="Palatino Linotype"/>
              </a:rPr>
              <a:t>s</a:t>
            </a:r>
            <a:r>
              <a:rPr sz="5600" spc="45" dirty="0">
                <a:latin typeface="Palatino Linotype"/>
                <a:cs typeface="Palatino Linotype"/>
              </a:rPr>
              <a:t>: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270" dirty="0">
                <a:latin typeface="Palatino Linotype"/>
                <a:cs typeface="Palatino Linotype"/>
              </a:rPr>
              <a:t>o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-1160" dirty="0">
                <a:latin typeface="Palatino Linotype"/>
                <a:cs typeface="Palatino Linotype"/>
              </a:rPr>
              <a:t>—</a:t>
            </a:r>
            <a:r>
              <a:rPr sz="5600" spc="140" dirty="0">
                <a:latin typeface="Palatino Linotype"/>
                <a:cs typeface="Palatino Linotype"/>
              </a:rPr>
              <a:t>&gt;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-484" dirty="0">
                <a:latin typeface="Palatino Linotype"/>
                <a:cs typeface="Palatino Linotype"/>
              </a:rPr>
              <a:t>u</a:t>
            </a:r>
            <a:r>
              <a:rPr sz="5600" spc="-25" dirty="0">
                <a:latin typeface="Palatino Linotype"/>
                <a:cs typeface="Palatino Linotype"/>
              </a:rPr>
              <a:t>e</a:t>
            </a:r>
            <a:r>
              <a:rPr sz="5600" spc="45" dirty="0">
                <a:latin typeface="Palatino Linotype"/>
                <a:cs typeface="Palatino Linotype"/>
              </a:rPr>
              <a:t>,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90" dirty="0">
                <a:latin typeface="Palatino Linotype"/>
                <a:cs typeface="Palatino Linotype"/>
              </a:rPr>
              <a:t>e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-1160" dirty="0">
                <a:latin typeface="Palatino Linotype"/>
                <a:cs typeface="Palatino Linotype"/>
              </a:rPr>
              <a:t>—</a:t>
            </a:r>
            <a:r>
              <a:rPr sz="5600" spc="140" dirty="0">
                <a:latin typeface="Palatino Linotype"/>
                <a:cs typeface="Palatino Linotype"/>
              </a:rPr>
              <a:t>&gt;</a:t>
            </a:r>
            <a:r>
              <a:rPr sz="5600" spc="-455" dirty="0">
                <a:latin typeface="Palatino Linotype"/>
                <a:cs typeface="Palatino Linotype"/>
              </a:rPr>
              <a:t> </a:t>
            </a:r>
            <a:r>
              <a:rPr sz="5600" spc="-165" dirty="0">
                <a:latin typeface="Palatino Linotype"/>
                <a:cs typeface="Palatino Linotype"/>
              </a:rPr>
              <a:t>i</a:t>
            </a:r>
            <a:endParaRPr sz="5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b="1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15174"/>
            <a:ext cx="1422526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8305" indent="-396240">
              <a:lnSpc>
                <a:spcPct val="100000"/>
              </a:lnSpc>
              <a:spcBef>
                <a:spcPts val="90"/>
              </a:spcBef>
              <a:buSzPct val="148437"/>
              <a:buChar char="•"/>
              <a:tabLst>
                <a:tab pos="408940" algn="l"/>
              </a:tabLst>
            </a:pPr>
            <a:r>
              <a:rPr sz="3200" spc="25" dirty="0">
                <a:latin typeface="Georgia"/>
                <a:cs typeface="Georgia"/>
              </a:rPr>
              <a:t>A</a:t>
            </a:r>
            <a:r>
              <a:rPr sz="3200" spc="-25" dirty="0">
                <a:latin typeface="Georgia"/>
                <a:cs typeface="Georgia"/>
              </a:rPr>
              <a:t> </a:t>
            </a:r>
            <a:r>
              <a:rPr sz="3200" spc="65" dirty="0">
                <a:latin typeface="Georgia"/>
                <a:cs typeface="Georgia"/>
              </a:rPr>
              <a:t>pronoun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55" dirty="0">
                <a:latin typeface="Georgia"/>
                <a:cs typeface="Georgia"/>
              </a:rPr>
              <a:t>stands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-45" dirty="0">
                <a:latin typeface="Georgia"/>
                <a:cs typeface="Georgia"/>
              </a:rPr>
              <a:t>in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70" dirty="0">
                <a:latin typeface="Georgia"/>
                <a:cs typeface="Georgia"/>
              </a:rPr>
              <a:t>place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160" dirty="0">
                <a:latin typeface="Georgia"/>
                <a:cs typeface="Georgia"/>
              </a:rPr>
              <a:t>of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175" dirty="0">
                <a:latin typeface="Georgia"/>
                <a:cs typeface="Georgia"/>
              </a:rPr>
              <a:t>a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45" dirty="0">
                <a:latin typeface="Georgia"/>
                <a:cs typeface="Georgia"/>
              </a:rPr>
              <a:t>noun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75" dirty="0">
                <a:latin typeface="Georgia"/>
                <a:cs typeface="Georgia"/>
              </a:rPr>
              <a:t>and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45" dirty="0">
                <a:latin typeface="Georgia"/>
                <a:cs typeface="Georgia"/>
              </a:rPr>
              <a:t>shortens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175" dirty="0">
                <a:latin typeface="Georgia"/>
                <a:cs typeface="Georgia"/>
              </a:rPr>
              <a:t>a</a:t>
            </a:r>
            <a:r>
              <a:rPr sz="3200" spc="-25" dirty="0">
                <a:latin typeface="Georgia"/>
                <a:cs typeface="Georgia"/>
              </a:rPr>
              <a:t> </a:t>
            </a:r>
            <a:r>
              <a:rPr sz="3200" spc="55" dirty="0">
                <a:latin typeface="Georgia"/>
                <a:cs typeface="Georgia"/>
              </a:rPr>
              <a:t>sentence.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10" dirty="0">
                <a:latin typeface="Georgia"/>
                <a:cs typeface="Georgia"/>
              </a:rPr>
              <a:t>For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example: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388" y="9279604"/>
            <a:ext cx="17766665" cy="166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5080" indent="-396240">
              <a:lnSpc>
                <a:spcPct val="112100"/>
              </a:lnSpc>
              <a:spcBef>
                <a:spcPts val="95"/>
              </a:spcBef>
              <a:buSzPct val="148437"/>
              <a:buChar char="•"/>
              <a:tabLst>
                <a:tab pos="408940" algn="l"/>
              </a:tabLst>
            </a:pPr>
            <a:r>
              <a:rPr sz="3200" spc="-30" dirty="0">
                <a:latin typeface="Georgia"/>
                <a:cs typeface="Georgia"/>
              </a:rPr>
              <a:t>Here, </a:t>
            </a:r>
            <a:r>
              <a:rPr sz="3200" spc="65" dirty="0">
                <a:latin typeface="Georgia"/>
                <a:cs typeface="Georgia"/>
              </a:rPr>
              <a:t>the </a:t>
            </a:r>
            <a:r>
              <a:rPr sz="3200" spc="40" dirty="0">
                <a:latin typeface="Georgia"/>
                <a:cs typeface="Georgia"/>
              </a:rPr>
              <a:t>nouns </a:t>
            </a:r>
            <a:r>
              <a:rPr sz="3200" spc="75" dirty="0">
                <a:latin typeface="Georgia"/>
                <a:cs typeface="Georgia"/>
              </a:rPr>
              <a:t>(</a:t>
            </a:r>
            <a:r>
              <a:rPr sz="3200" b="1" spc="75" dirty="0">
                <a:latin typeface="Cambria"/>
                <a:cs typeface="Cambria"/>
              </a:rPr>
              <a:t>cimas, </a:t>
            </a:r>
            <a:r>
              <a:rPr sz="3200" b="1" spc="80" dirty="0">
                <a:latin typeface="Cambria"/>
                <a:cs typeface="Cambria"/>
              </a:rPr>
              <a:t>país, </a:t>
            </a:r>
            <a:r>
              <a:rPr sz="3200" b="1" spc="135" dirty="0">
                <a:latin typeface="Cambria"/>
                <a:cs typeface="Cambria"/>
              </a:rPr>
              <a:t>and </a:t>
            </a:r>
            <a:r>
              <a:rPr sz="3200" b="1" spc="60" dirty="0">
                <a:latin typeface="Cambria"/>
                <a:cs typeface="Cambria"/>
              </a:rPr>
              <a:t>estación) </a:t>
            </a:r>
            <a:r>
              <a:rPr sz="3200" spc="20" dirty="0">
                <a:latin typeface="Georgia"/>
                <a:cs typeface="Georgia"/>
              </a:rPr>
              <a:t>have </a:t>
            </a:r>
            <a:r>
              <a:rPr sz="3200" spc="90" dirty="0">
                <a:latin typeface="Georgia"/>
                <a:cs typeface="Georgia"/>
              </a:rPr>
              <a:t>been </a:t>
            </a:r>
            <a:r>
              <a:rPr sz="3200" spc="45" dirty="0">
                <a:latin typeface="Georgia"/>
                <a:cs typeface="Georgia"/>
              </a:rPr>
              <a:t>omitted </a:t>
            </a:r>
            <a:r>
              <a:rPr sz="3200" spc="-45" dirty="0">
                <a:latin typeface="Georgia"/>
                <a:cs typeface="Georgia"/>
              </a:rPr>
              <a:t>in </a:t>
            </a:r>
            <a:r>
              <a:rPr sz="3200" spc="65" dirty="0">
                <a:latin typeface="Georgia"/>
                <a:cs typeface="Georgia"/>
              </a:rPr>
              <a:t>the </a:t>
            </a:r>
            <a:r>
              <a:rPr sz="3200" spc="114" dirty="0">
                <a:latin typeface="Georgia"/>
                <a:cs typeface="Georgia"/>
              </a:rPr>
              <a:t>second </a:t>
            </a:r>
            <a:r>
              <a:rPr sz="3200" spc="55" dirty="0">
                <a:latin typeface="Georgia"/>
                <a:cs typeface="Georgia"/>
              </a:rPr>
              <a:t>part </a:t>
            </a:r>
            <a:r>
              <a:rPr sz="3200" spc="160" dirty="0">
                <a:latin typeface="Georgia"/>
                <a:cs typeface="Georgia"/>
              </a:rPr>
              <a:t>of </a:t>
            </a:r>
            <a:r>
              <a:rPr sz="3200" spc="65" dirty="0">
                <a:latin typeface="Georgia"/>
                <a:cs typeface="Georgia"/>
              </a:rPr>
              <a:t>the </a:t>
            </a:r>
            <a:r>
              <a:rPr sz="3200" spc="70" dirty="0">
                <a:latin typeface="Georgia"/>
                <a:cs typeface="Georgia"/>
              </a:rPr>
              <a:t> </a:t>
            </a:r>
            <a:r>
              <a:rPr sz="3200" spc="65" dirty="0">
                <a:latin typeface="Georgia"/>
                <a:cs typeface="Georgia"/>
              </a:rPr>
              <a:t>sentence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75" dirty="0">
                <a:latin typeface="Georgia"/>
                <a:cs typeface="Georgia"/>
              </a:rPr>
              <a:t>and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65" dirty="0">
                <a:latin typeface="Georgia"/>
                <a:cs typeface="Georgia"/>
              </a:rPr>
              <a:t>the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20" dirty="0">
                <a:latin typeface="Georgia"/>
                <a:cs typeface="Georgia"/>
              </a:rPr>
              <a:t>articles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b="1" spc="75" dirty="0">
                <a:latin typeface="Cambria"/>
                <a:cs typeface="Cambria"/>
              </a:rPr>
              <a:t>las,</a:t>
            </a:r>
            <a:r>
              <a:rPr sz="3200" b="1" spc="65" dirty="0">
                <a:latin typeface="Cambria"/>
                <a:cs typeface="Cambria"/>
              </a:rPr>
              <a:t> </a:t>
            </a:r>
            <a:r>
              <a:rPr sz="3200" b="1" spc="55" dirty="0">
                <a:latin typeface="Cambria"/>
                <a:cs typeface="Cambria"/>
              </a:rPr>
              <a:t>el,</a:t>
            </a:r>
            <a:r>
              <a:rPr sz="3200" b="1" spc="65" dirty="0">
                <a:latin typeface="Cambria"/>
                <a:cs typeface="Cambria"/>
              </a:rPr>
              <a:t> </a:t>
            </a:r>
            <a:r>
              <a:rPr sz="3200" b="1" spc="55" dirty="0">
                <a:latin typeface="Cambria"/>
                <a:cs typeface="Cambria"/>
              </a:rPr>
              <a:t>la</a:t>
            </a:r>
            <a:r>
              <a:rPr sz="3200" b="1" spc="50" dirty="0">
                <a:latin typeface="Cambria"/>
                <a:cs typeface="Cambria"/>
              </a:rPr>
              <a:t> </a:t>
            </a:r>
            <a:r>
              <a:rPr sz="3200" spc="25" dirty="0">
                <a:latin typeface="Georgia"/>
                <a:cs typeface="Georgia"/>
              </a:rPr>
              <a:t>are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25" dirty="0">
                <a:latin typeface="Georgia"/>
                <a:cs typeface="Georgia"/>
              </a:rPr>
              <a:t>taking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their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70" dirty="0">
                <a:latin typeface="Georgia"/>
                <a:cs typeface="Georgia"/>
              </a:rPr>
              <a:t>place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75" dirty="0">
                <a:latin typeface="Georgia"/>
                <a:cs typeface="Georgia"/>
              </a:rPr>
              <a:t>and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50" dirty="0">
                <a:latin typeface="Georgia"/>
                <a:cs typeface="Georgia"/>
              </a:rPr>
              <a:t>agreeing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10" dirty="0">
                <a:latin typeface="Georgia"/>
                <a:cs typeface="Georgia"/>
              </a:rPr>
              <a:t>with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25" dirty="0">
                <a:latin typeface="Georgia"/>
                <a:cs typeface="Georgia"/>
              </a:rPr>
              <a:t>them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45" dirty="0">
                <a:latin typeface="Georgia"/>
                <a:cs typeface="Georgia"/>
              </a:rPr>
              <a:t>in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55" dirty="0">
                <a:latin typeface="Georgia"/>
                <a:cs typeface="Georgia"/>
              </a:rPr>
              <a:t>gender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75" dirty="0">
                <a:latin typeface="Georgia"/>
                <a:cs typeface="Georgia"/>
              </a:rPr>
              <a:t>and </a:t>
            </a:r>
            <a:r>
              <a:rPr sz="3200" spc="-76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number</a:t>
            </a:r>
            <a:endParaRPr sz="3200">
              <a:latin typeface="Georgia"/>
              <a:cs typeface="Georg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33235"/>
              </p:ext>
            </p:extLst>
          </p:nvPr>
        </p:nvGraphicFramePr>
        <p:xfrm>
          <a:off x="1523513" y="4235473"/>
          <a:ext cx="17514570" cy="5115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7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5180">
                <a:tc>
                  <a:txBody>
                    <a:bodyPr/>
                    <a:lstStyle/>
                    <a:p>
                      <a:pPr marL="321310" marR="313690" indent="506730">
                        <a:lnSpc>
                          <a:spcPct val="111000"/>
                        </a:lnSpc>
                        <a:spcBef>
                          <a:spcPts val="3170"/>
                        </a:spcBef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cimas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más 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elevadas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600" spc="7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2600" spc="80" dirty="0">
                          <a:latin typeface="Arial"/>
                          <a:cs typeface="Arial"/>
                        </a:rPr>
                        <a:t>Andes </a:t>
                      </a:r>
                      <a:r>
                        <a:rPr sz="2600" spc="70" dirty="0">
                          <a:latin typeface="Arial"/>
                          <a:cs typeface="Arial"/>
                        </a:rPr>
                        <a:t>están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américa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solidFill>
                            <a:srgbClr val="C00000"/>
                          </a:solidFill>
                          <a:latin typeface="Lucida Sans"/>
                          <a:cs typeface="Lucida Sans"/>
                        </a:rPr>
                        <a:t>las</a:t>
                      </a:r>
                      <a:r>
                        <a:rPr sz="2600" b="1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menos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ev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adas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Cent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oamérica</a:t>
                      </a:r>
                    </a:p>
                  </a:txBody>
                  <a:tcPr marL="0" marR="0" marT="402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390650" marR="178435" indent="-1204595">
                        <a:lnSpc>
                          <a:spcPct val="111000"/>
                        </a:lnSpc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4" dirty="0">
                          <a:latin typeface="Arial"/>
                          <a:cs typeface="Arial"/>
                        </a:rPr>
                        <a:t>highest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peaks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6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0" dirty="0">
                          <a:latin typeface="Arial"/>
                          <a:cs typeface="Arial"/>
                        </a:rPr>
                        <a:t>Andes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South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America, </a:t>
                      </a:r>
                      <a:r>
                        <a:rPr sz="2600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lowest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Central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America.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7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país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más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40" dirty="0">
                          <a:latin typeface="Arial"/>
                          <a:cs typeface="Arial"/>
                        </a:rPr>
                        <a:t>poblado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América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Latina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7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Salvador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y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spc="-45" dirty="0">
                          <a:solidFill>
                            <a:srgbClr val="C00000"/>
                          </a:solidFill>
                          <a:latin typeface="Lucida Sans"/>
                          <a:cs typeface="Lucida Sans"/>
                        </a:rPr>
                        <a:t>el</a:t>
                      </a:r>
                      <a:r>
                        <a:rPr sz="2600" b="1" spc="-14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menos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40" dirty="0">
                          <a:latin typeface="Arial"/>
                          <a:cs typeface="Arial"/>
                        </a:rPr>
                        <a:t>poblado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Bolivia.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017269" marR="481965" indent="-528320">
                        <a:lnSpc>
                          <a:spcPct val="111000"/>
                        </a:lnSpc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40" dirty="0">
                          <a:latin typeface="Arial"/>
                          <a:cs typeface="Arial"/>
                        </a:rPr>
                        <a:t>most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populated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50" dirty="0">
                          <a:latin typeface="Arial"/>
                          <a:cs typeface="Arial"/>
                        </a:rPr>
                        <a:t>country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5" dirty="0">
                          <a:latin typeface="Arial"/>
                          <a:cs typeface="Arial"/>
                        </a:rPr>
                        <a:t>Latin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America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75" dirty="0">
                          <a:latin typeface="Arial"/>
                          <a:cs typeface="Arial"/>
                        </a:rPr>
                        <a:t>El </a:t>
                      </a:r>
                      <a:r>
                        <a:rPr sz="2600" spc="-7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Salvador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0" dirty="0">
                          <a:latin typeface="Arial"/>
                          <a:cs typeface="Arial"/>
                        </a:rPr>
                        <a:t>least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populated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Bolivia.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ación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ano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solidFill>
                            <a:srgbClr val="C00000"/>
                          </a:solidFill>
                          <a:latin typeface="Lucida Sans"/>
                          <a:cs typeface="Lucida Sans"/>
                        </a:rPr>
                        <a:t>la</a:t>
                      </a:r>
                      <a:r>
                        <a:rPr sz="2600" b="1" spc="-135" dirty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viern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0" dirty="0">
                          <a:latin typeface="Arial"/>
                          <a:cs typeface="Arial"/>
                        </a:rPr>
                        <a:t>summer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winter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seasons.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245" dirty="0"/>
              <a:t>r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340" dirty="0"/>
              <a:t>g</a:t>
            </a:r>
            <a:r>
              <a:rPr spc="45" dirty="0"/>
              <a:t>u</a:t>
            </a:r>
            <a:r>
              <a:rPr spc="-25" dirty="0"/>
              <a:t>l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320" dirty="0">
                <a:latin typeface="Lucida Sans"/>
                <a:cs typeface="Lucida Sans"/>
              </a:rPr>
              <a:t>o—</a:t>
            </a:r>
            <a:r>
              <a:rPr sz="3600" b="1" spc="-215" dirty="0">
                <a:latin typeface="Lucida Sans"/>
                <a:cs typeface="Lucida Sans"/>
              </a:rPr>
              <a:t>&gt;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5" dirty="0">
                <a:latin typeface="Lucida Sans"/>
                <a:cs typeface="Lucida Sans"/>
              </a:rPr>
              <a:t>ue</a:t>
            </a:r>
            <a:r>
              <a:rPr sz="3600" b="1" spc="15" dirty="0">
                <a:latin typeface="Lucida Sans"/>
                <a:cs typeface="Lucida Sans"/>
              </a:rPr>
              <a:t>;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250" dirty="0">
                <a:latin typeface="Lucida Sans"/>
                <a:cs typeface="Lucida Sans"/>
              </a:rPr>
              <a:t>e—&gt;i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5410815" cy="24326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14" dirty="0">
                <a:latin typeface="Georgia"/>
                <a:cs typeface="Georgia"/>
              </a:rPr>
              <a:t>Not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all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follow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regular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0" dirty="0">
                <a:latin typeface="Georgia"/>
                <a:cs typeface="Georgia"/>
              </a:rPr>
              <a:t>conjugating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pattern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10" dirty="0">
                <a:latin typeface="Georgia"/>
                <a:cs typeface="Georgia"/>
              </a:rPr>
              <a:t>as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we’ve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seen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thus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50" dirty="0">
                <a:latin typeface="Georgia"/>
                <a:cs typeface="Georgia"/>
              </a:rPr>
              <a:t>far.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14" dirty="0">
                <a:latin typeface="Georgia"/>
                <a:cs typeface="Georgia"/>
              </a:rPr>
              <a:t>Some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show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220" dirty="0">
                <a:latin typeface="Georgia"/>
                <a:cs typeface="Georgia"/>
              </a:rPr>
              <a:t>a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vowel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change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stem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present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tense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30" dirty="0">
                <a:latin typeface="Georgia"/>
                <a:cs typeface="Georgia"/>
              </a:rPr>
              <a:t>For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10" dirty="0">
                <a:latin typeface="Georgia"/>
                <a:cs typeface="Georgia"/>
              </a:rPr>
              <a:t>example: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2683" y="6549538"/>
          <a:ext cx="9036050" cy="3368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6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o—&gt;ue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6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20" dirty="0">
                          <a:latin typeface="Arial"/>
                          <a:cs typeface="Arial"/>
                        </a:rPr>
                        <a:t>encontrar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4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meet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85" dirty="0">
                          <a:latin typeface="Palatino Linotype"/>
                          <a:cs typeface="Palatino Linotype"/>
                        </a:rPr>
                        <a:t>f</a:t>
                      </a:r>
                      <a:r>
                        <a:rPr sz="2600" spc="85" dirty="0">
                          <a:latin typeface="Arial"/>
                          <a:cs typeface="Arial"/>
                        </a:rPr>
                        <a:t>ind)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5" dirty="0">
                          <a:latin typeface="Arial"/>
                          <a:cs typeface="Arial"/>
                        </a:rPr>
                        <a:t>encuentro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0" dirty="0">
                          <a:latin typeface="Arial"/>
                          <a:cs typeface="Arial"/>
                        </a:rPr>
                        <a:t>encontramos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encuentras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0" dirty="0">
                          <a:latin typeface="Arial"/>
                          <a:cs typeface="Arial"/>
                        </a:rPr>
                        <a:t>encontráis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encuentra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encuentran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538945" y="6549538"/>
          <a:ext cx="9036050" cy="3368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6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80" dirty="0">
                          <a:latin typeface="Arial"/>
                          <a:cs typeface="Arial"/>
                        </a:rPr>
                        <a:t>e—&gt;i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6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35" dirty="0">
                          <a:latin typeface="Arial"/>
                          <a:cs typeface="Arial"/>
                        </a:rPr>
                        <a:t>pedir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4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ask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for)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60" dirty="0">
                          <a:latin typeface="Arial"/>
                          <a:cs typeface="Arial"/>
                        </a:rPr>
                        <a:t>pido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0" dirty="0">
                          <a:latin typeface="Arial"/>
                          <a:cs typeface="Arial"/>
                        </a:rPr>
                        <a:t>pedimos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pides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5" dirty="0">
                          <a:latin typeface="Arial"/>
                          <a:cs typeface="Arial"/>
                        </a:rPr>
                        <a:t>pedís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40" dirty="0">
                          <a:latin typeface="Arial"/>
                          <a:cs typeface="Arial"/>
                        </a:rPr>
                        <a:t>pide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piden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245" dirty="0"/>
              <a:t>r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340" dirty="0"/>
              <a:t>g</a:t>
            </a:r>
            <a:r>
              <a:rPr spc="45" dirty="0"/>
              <a:t>u</a:t>
            </a:r>
            <a:r>
              <a:rPr spc="-25" dirty="0"/>
              <a:t>l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1" spc="-75" dirty="0">
                <a:latin typeface="Lucida Sans"/>
                <a:cs typeface="Lucida Sans"/>
              </a:rPr>
              <a:t>M</a:t>
            </a:r>
            <a:r>
              <a:rPr sz="3600" b="1" spc="-55" dirty="0">
                <a:latin typeface="Lucida Sans"/>
                <a:cs typeface="Lucida Sans"/>
              </a:rPr>
              <a:t>o</a:t>
            </a:r>
            <a:r>
              <a:rPr sz="3600" b="1" spc="-229" dirty="0">
                <a:latin typeface="Lucida Sans"/>
                <a:cs typeface="Lucida Sans"/>
              </a:rPr>
              <a:t>r</a:t>
            </a:r>
            <a:r>
              <a:rPr sz="3600" b="1" spc="20" dirty="0">
                <a:latin typeface="Lucida Sans"/>
                <a:cs typeface="Lucida Sans"/>
              </a:rPr>
              <a:t>e</a:t>
            </a:r>
            <a:r>
              <a:rPr sz="3600" b="1" spc="-420" dirty="0">
                <a:latin typeface="Lucida Sans"/>
                <a:cs typeface="Lucida Sans"/>
              </a:rPr>
              <a:t> </a:t>
            </a:r>
            <a:r>
              <a:rPr sz="3600" b="1" spc="-110" dirty="0">
                <a:latin typeface="Lucida Sans"/>
                <a:cs typeface="Lucida Sans"/>
              </a:rPr>
              <a:t>e</a:t>
            </a:r>
            <a:r>
              <a:rPr sz="3600" b="1" spc="-155" dirty="0">
                <a:latin typeface="Lucida Sans"/>
                <a:cs typeface="Lucida Sans"/>
              </a:rPr>
              <a:t>x</a:t>
            </a:r>
            <a:r>
              <a:rPr sz="3600" spc="-10" dirty="0">
                <a:latin typeface="Berlin Sans FB"/>
                <a:cs typeface="Berlin Sans FB"/>
              </a:rPr>
              <a:t>a</a:t>
            </a:r>
            <a:r>
              <a:rPr sz="3600" b="1" spc="-185" dirty="0">
                <a:latin typeface="Lucida Sans"/>
                <a:cs typeface="Lucida Sans"/>
              </a:rPr>
              <a:t>m</a:t>
            </a:r>
            <a:r>
              <a:rPr sz="3600" b="1" spc="-114" dirty="0">
                <a:latin typeface="Lucida Sans"/>
                <a:cs typeface="Lucida Sans"/>
              </a:rPr>
              <a:t>p</a:t>
            </a:r>
            <a:r>
              <a:rPr sz="3600" b="1" spc="-195" dirty="0">
                <a:latin typeface="Lucida Sans"/>
                <a:cs typeface="Lucida Sans"/>
              </a:rPr>
              <a:t>l</a:t>
            </a:r>
            <a:r>
              <a:rPr sz="3600" b="1" dirty="0">
                <a:latin typeface="Lucida Sans"/>
                <a:cs typeface="Lucida Sans"/>
              </a:rPr>
              <a:t>e</a:t>
            </a:r>
            <a:r>
              <a:rPr sz="3600" b="1" spc="-254" dirty="0">
                <a:latin typeface="Lucida Sans"/>
                <a:cs typeface="Lucida Sans"/>
              </a:rPr>
              <a:t>s</a:t>
            </a:r>
            <a:r>
              <a:rPr sz="3600" b="1" spc="195" dirty="0">
                <a:latin typeface="Lucida Sans"/>
                <a:cs typeface="Lucida Sans"/>
              </a:rPr>
              <a:t>:</a:t>
            </a:r>
            <a:endParaRPr sz="3600">
              <a:latin typeface="Lucida Sans"/>
              <a:cs typeface="Lucida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3848" y="4403007"/>
          <a:ext cx="9036050" cy="3368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6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80" dirty="0">
                          <a:latin typeface="Arial"/>
                          <a:cs typeface="Arial"/>
                        </a:rPr>
                        <a:t>e—&gt;i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6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35" dirty="0">
                          <a:latin typeface="Arial"/>
                          <a:cs typeface="Arial"/>
                        </a:rPr>
                        <a:t>decir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4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say)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60" dirty="0">
                          <a:latin typeface="Arial"/>
                          <a:cs typeface="Arial"/>
                        </a:rPr>
                        <a:t>digo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5" dirty="0">
                          <a:latin typeface="Arial"/>
                          <a:cs typeface="Arial"/>
                        </a:rPr>
                        <a:t>decimos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dices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5" dirty="0">
                          <a:latin typeface="Arial"/>
                          <a:cs typeface="Arial"/>
                        </a:rPr>
                        <a:t>decís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40" dirty="0">
                          <a:latin typeface="Arial"/>
                          <a:cs typeface="Arial"/>
                        </a:rPr>
                        <a:t>dice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dicen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08587" y="4403007"/>
          <a:ext cx="9036050" cy="3368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6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o—&gt;ue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6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25" dirty="0">
                          <a:latin typeface="Arial"/>
                          <a:cs typeface="Arial"/>
                        </a:rPr>
                        <a:t>probar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4" dirty="0">
                          <a:latin typeface="Arial"/>
                          <a:cs typeface="Arial"/>
                        </a:rPr>
                        <a:t>(to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5" dirty="0">
                          <a:latin typeface="Arial"/>
                          <a:cs typeface="Arial"/>
                        </a:rPr>
                        <a:t>try)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40" dirty="0">
                          <a:latin typeface="Arial"/>
                          <a:cs typeface="Arial"/>
                        </a:rPr>
                        <a:t>pruebo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0" dirty="0">
                          <a:latin typeface="Arial"/>
                          <a:cs typeface="Arial"/>
                        </a:rPr>
                        <a:t>probamos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pruebas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probáis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14" dirty="0">
                          <a:latin typeface="Arial"/>
                          <a:cs typeface="Arial"/>
                        </a:rPr>
                        <a:t>prueba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siguen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455" y="845493"/>
            <a:ext cx="1243711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245" dirty="0"/>
              <a:t>r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340" dirty="0"/>
              <a:t>g</a:t>
            </a:r>
            <a:r>
              <a:rPr spc="45" dirty="0"/>
              <a:t>u</a:t>
            </a:r>
            <a:r>
              <a:rPr spc="-25" dirty="0"/>
              <a:t>l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5175865" cy="1558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14" dirty="0">
                <a:latin typeface="Georgia"/>
                <a:cs typeface="Georgia"/>
              </a:rPr>
              <a:t>Some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irregular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15" dirty="0">
                <a:latin typeface="Georgia"/>
                <a:cs typeface="Georgia"/>
              </a:rPr>
              <a:t>just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85" dirty="0">
                <a:latin typeface="Arial"/>
                <a:cs typeface="Arial"/>
              </a:rPr>
              <a:t>fl</a:t>
            </a:r>
            <a:r>
              <a:rPr sz="3600" spc="85" dirty="0">
                <a:latin typeface="Georgia"/>
                <a:cs typeface="Georgia"/>
              </a:rPr>
              <a:t>rst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person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(soy,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doy,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estoy,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tengo):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5" dirty="0">
                <a:latin typeface="Georgia"/>
                <a:cs typeface="Georgia"/>
              </a:rPr>
              <a:t>Example: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44394" y="5533862"/>
          <a:ext cx="13522960" cy="4260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0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caer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wn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yo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25" dirty="0">
                          <a:latin typeface="Arial"/>
                          <a:cs typeface="Arial"/>
                        </a:rPr>
                        <a:t>caigo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100" dirty="0">
                          <a:latin typeface="Arial"/>
                          <a:cs typeface="Arial"/>
                        </a:rPr>
                        <a:t>nosotros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5" dirty="0">
                          <a:latin typeface="Arial"/>
                          <a:cs typeface="Arial"/>
                        </a:rPr>
                        <a:t>caemos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tú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caes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90" dirty="0">
                          <a:latin typeface="Arial"/>
                          <a:cs typeface="Arial"/>
                        </a:rPr>
                        <a:t>vosotros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caéis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él/ella/Ud.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75" dirty="0">
                          <a:latin typeface="Arial"/>
                          <a:cs typeface="Arial"/>
                        </a:rPr>
                        <a:t>cae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70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ellos/ellas/Uds.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caen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1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455" y="845493"/>
            <a:ext cx="1243711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0" dirty="0"/>
              <a:t>P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285" dirty="0"/>
              <a:t>s</a:t>
            </a:r>
            <a:r>
              <a:rPr spc="335" dirty="0"/>
              <a:t>e</a:t>
            </a:r>
            <a:r>
              <a:rPr spc="390" dirty="0"/>
              <a:t>n</a:t>
            </a:r>
            <a:r>
              <a:rPr spc="310" dirty="0"/>
              <a:t>t</a:t>
            </a:r>
            <a:r>
              <a:rPr spc="-710" dirty="0"/>
              <a:t> </a:t>
            </a:r>
            <a:r>
              <a:rPr spc="50" dirty="0"/>
              <a:t>T</a:t>
            </a:r>
            <a:r>
              <a:rPr spc="335" dirty="0"/>
              <a:t>e</a:t>
            </a:r>
            <a:r>
              <a:rPr spc="355" dirty="0"/>
              <a:t>n</a:t>
            </a:r>
            <a:r>
              <a:rPr spc="215" dirty="0"/>
              <a:t>s</a:t>
            </a:r>
            <a:r>
              <a:rPr spc="475" dirty="0"/>
              <a:t>e</a:t>
            </a:r>
            <a:r>
              <a:rPr spc="-710" dirty="0"/>
              <a:t> </a:t>
            </a:r>
            <a:r>
              <a:rPr spc="480" dirty="0"/>
              <a:t>o</a:t>
            </a:r>
            <a:r>
              <a:rPr spc="250" dirty="0"/>
              <a:t>f</a:t>
            </a:r>
            <a:r>
              <a:rPr spc="-710" dirty="0"/>
              <a:t> </a:t>
            </a:r>
            <a:r>
              <a:rPr spc="-445" dirty="0"/>
              <a:t>I</a:t>
            </a:r>
            <a:r>
              <a:rPr spc="-245" dirty="0"/>
              <a:t>r</a:t>
            </a:r>
            <a:r>
              <a:rPr spc="-350" dirty="0"/>
              <a:t>r</a:t>
            </a:r>
            <a:r>
              <a:rPr spc="370" dirty="0"/>
              <a:t>e</a:t>
            </a:r>
            <a:r>
              <a:rPr spc="340" dirty="0"/>
              <a:t>g</a:t>
            </a:r>
            <a:r>
              <a:rPr spc="45" dirty="0"/>
              <a:t>u</a:t>
            </a:r>
            <a:r>
              <a:rPr spc="-25" dirty="0"/>
              <a:t>l</a:t>
            </a:r>
            <a:r>
              <a:rPr spc="45" dirty="0"/>
              <a:t>a</a:t>
            </a:r>
            <a:r>
              <a:rPr spc="-175" dirty="0"/>
              <a:t>r</a:t>
            </a:r>
            <a:r>
              <a:rPr spc="-710" dirty="0"/>
              <a:t> </a:t>
            </a:r>
            <a:r>
              <a:rPr spc="-755" dirty="0"/>
              <a:t>V</a:t>
            </a:r>
            <a:r>
              <a:rPr spc="114" dirty="0"/>
              <a:t>e</a:t>
            </a:r>
            <a:r>
              <a:rPr spc="45" dirty="0"/>
              <a:t>r</a:t>
            </a:r>
            <a:r>
              <a:rPr spc="245" dirty="0"/>
              <a:t>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552829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sz="3600" spc="100" dirty="0">
                <a:latin typeface="Georgia"/>
                <a:cs typeface="Georgia"/>
              </a:rPr>
              <a:t>Other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40" dirty="0">
                <a:latin typeface="Georgia"/>
                <a:cs typeface="Georgia"/>
              </a:rPr>
              <a:t>frequently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used</a:t>
            </a:r>
            <a:r>
              <a:rPr sz="3600" spc="-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verbs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that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45" dirty="0">
                <a:latin typeface="Georgia"/>
                <a:cs typeface="Georgia"/>
              </a:rPr>
              <a:t>are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15" dirty="0">
                <a:latin typeface="Georgia"/>
                <a:cs typeface="Georgia"/>
              </a:rPr>
              <a:t>irregular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in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90" dirty="0">
                <a:latin typeface="Georgia"/>
                <a:cs typeface="Georgia"/>
              </a:rPr>
              <a:t>the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85" dirty="0">
                <a:latin typeface="Arial"/>
                <a:cs typeface="Arial"/>
              </a:rPr>
              <a:t>fl</a:t>
            </a:r>
            <a:r>
              <a:rPr sz="3600" spc="85" dirty="0">
                <a:latin typeface="Georgia"/>
                <a:cs typeface="Georgia"/>
              </a:rPr>
              <a:t>rst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person</a:t>
            </a:r>
            <a:r>
              <a:rPr sz="3600" dirty="0">
                <a:latin typeface="Georgia"/>
                <a:cs typeface="Georgia"/>
              </a:rPr>
              <a:t> </a:t>
            </a:r>
            <a:r>
              <a:rPr sz="3600" spc="35" dirty="0">
                <a:latin typeface="Georgia"/>
                <a:cs typeface="Georgia"/>
              </a:rPr>
              <a:t>present: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82622" y="5544333"/>
          <a:ext cx="13521689" cy="4260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hacer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114" dirty="0">
                          <a:latin typeface="Arial"/>
                          <a:cs typeface="Arial"/>
                        </a:rPr>
                        <a:t>hago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00" dirty="0">
                          <a:latin typeface="Arial"/>
                          <a:cs typeface="Arial"/>
                        </a:rPr>
                        <a:t>do,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65" dirty="0">
                          <a:latin typeface="Arial"/>
                          <a:cs typeface="Arial"/>
                        </a:rPr>
                        <a:t>make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95" dirty="0">
                          <a:latin typeface="Arial"/>
                          <a:cs typeface="Arial"/>
                        </a:rPr>
                        <a:t>traer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125" dirty="0">
                          <a:latin typeface="Arial"/>
                          <a:cs typeface="Arial"/>
                        </a:rPr>
                        <a:t>traigo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50" dirty="0">
                          <a:latin typeface="Arial"/>
                          <a:cs typeface="Arial"/>
                        </a:rPr>
                        <a:t>bring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130" dirty="0">
                          <a:latin typeface="Arial"/>
                          <a:cs typeface="Arial"/>
                        </a:rPr>
                        <a:t>poner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165" dirty="0">
                          <a:latin typeface="Arial"/>
                          <a:cs typeface="Arial"/>
                        </a:rPr>
                        <a:t>pongo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80" dirty="0">
                          <a:latin typeface="Arial"/>
                          <a:cs typeface="Arial"/>
                        </a:rPr>
                        <a:t>put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85" dirty="0">
                          <a:latin typeface="Arial"/>
                          <a:cs typeface="Arial"/>
                        </a:rPr>
                        <a:t>aparecer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75" dirty="0">
                          <a:latin typeface="Arial"/>
                          <a:cs typeface="Arial"/>
                        </a:rPr>
                        <a:t>aparezco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appear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80" dirty="0">
                          <a:latin typeface="Arial"/>
                          <a:cs typeface="Arial"/>
                        </a:rPr>
                        <a:t>ver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85" dirty="0">
                          <a:latin typeface="Arial"/>
                          <a:cs typeface="Arial"/>
                        </a:rPr>
                        <a:t>veo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see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70" dirty="0">
                          <a:latin typeface="Arial"/>
                          <a:cs typeface="Arial"/>
                        </a:rPr>
                        <a:t>oír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145" dirty="0">
                          <a:latin typeface="Arial"/>
                          <a:cs typeface="Arial"/>
                        </a:rPr>
                        <a:t>oigo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hear,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90" dirty="0">
                          <a:latin typeface="Arial"/>
                          <a:cs typeface="Arial"/>
                        </a:rPr>
                        <a:t>listen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180" dirty="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04A1-1128-9D45-A03D-FD4D05A7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963093"/>
            <a:ext cx="12441189" cy="1061829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8EDB-16CD-674E-9AE8-51550789B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2950" y="3063875"/>
            <a:ext cx="13538200" cy="7448193"/>
          </a:xfrm>
        </p:spPr>
        <p:txBody>
          <a:bodyPr/>
          <a:lstStyle/>
          <a:p>
            <a:pPr algn="ctr"/>
            <a:r>
              <a:rPr lang="en-US" sz="4400" dirty="0">
                <a:hlinkClick r:id="rId2"/>
              </a:rPr>
              <a:t>https://www.spanishdict.com/quizzes/39/spanish-irregular-present-tense-verbs</a:t>
            </a:r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>
                <a:hlinkClick r:id="rId3"/>
              </a:rPr>
              <a:t>https://www.cliffsnotes.com/study-guides/spanish/spanish-i/irregular-verbs-in-the-present-tense/quiz-common-verbs-irregular-in-the-present-tense</a:t>
            </a:r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>
                <a:hlinkClick r:id="rId4"/>
              </a:rPr>
              <a:t>https://studyspanish.com/grammar/test/irregfirst</a:t>
            </a:r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17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504</Words>
  <Application>Microsoft Macintosh PowerPoint</Application>
  <PresentationFormat>Custom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Berlin Sans FB</vt:lpstr>
      <vt:lpstr>Calibri</vt:lpstr>
      <vt:lpstr>Cambria</vt:lpstr>
      <vt:lpstr>Georgia</vt:lpstr>
      <vt:lpstr>Lucida Sans</vt:lpstr>
      <vt:lpstr>Palatino Linotype</vt:lpstr>
      <vt:lpstr>Times New Roman</vt:lpstr>
      <vt:lpstr>Office Theme</vt:lpstr>
      <vt:lpstr>PowerPoint Presentation</vt:lpstr>
      <vt:lpstr>Objectives</vt:lpstr>
      <vt:lpstr>Ellipses and Pronouns To stand in the place of a noun</vt:lpstr>
      <vt:lpstr>Present Tense of Irregular Verbs o—&gt; ue; e—&gt;i</vt:lpstr>
      <vt:lpstr>Present Tense of Irregular Verbs More examples:</vt:lpstr>
      <vt:lpstr>Present Tense of Irregular Verbs</vt:lpstr>
      <vt:lpstr>Present Tense of Irregular Verbs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ch5part1</dc:title>
  <cp:lastModifiedBy>Juan Jose Garrido Garrido Pozu</cp:lastModifiedBy>
  <cp:revision>2</cp:revision>
  <dcterms:created xsi:type="dcterms:W3CDTF">2021-05-05T20:19:02Z</dcterms:created>
  <dcterms:modified xsi:type="dcterms:W3CDTF">2021-06-16T03:15:21Z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