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>
      <p:cViewPr varScale="1">
        <p:scale>
          <a:sx n="63" d="100"/>
          <a:sy n="63" d="100"/>
        </p:scale>
        <p:origin x="88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65368" y="587869"/>
            <a:ext cx="10573363" cy="202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29711" y="5041731"/>
            <a:ext cx="13338175" cy="541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spanish.com/grammar/test/iopro1" TargetMode="External"/><Relationship Id="rId2" Type="http://schemas.openxmlformats.org/officeDocument/2006/relationships/hyperlink" Target="https://studyspanish.com/grammar/test/dopro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udyspanish.com/grammar/test/iodopro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1069" y="9943984"/>
            <a:ext cx="986218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75" dirty="0">
                <a:latin typeface="Arial Black"/>
                <a:cs typeface="Arial Black"/>
              </a:rPr>
              <a:t>Spanish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130" dirty="0">
                <a:latin typeface="Arial Black"/>
                <a:cs typeface="Arial Black"/>
              </a:rPr>
              <a:t>for</a:t>
            </a:r>
            <a:r>
              <a:rPr sz="2450" spc="-270" dirty="0">
                <a:latin typeface="Arial Black"/>
                <a:cs typeface="Arial Black"/>
              </a:rPr>
              <a:t> </a:t>
            </a:r>
            <a:r>
              <a:rPr sz="2450" spc="-175" dirty="0">
                <a:latin typeface="Arial Black"/>
                <a:cs typeface="Arial Black"/>
              </a:rPr>
              <a:t>Reading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215" dirty="0">
                <a:latin typeface="Arial Black"/>
                <a:cs typeface="Arial Black"/>
              </a:rPr>
              <a:t>Knowledge</a:t>
            </a:r>
            <a:r>
              <a:rPr sz="2450" spc="-270" dirty="0">
                <a:latin typeface="Arial Black"/>
                <a:cs typeface="Arial Black"/>
              </a:rPr>
              <a:t> </a:t>
            </a:r>
            <a:r>
              <a:rPr sz="2450" spc="55" dirty="0">
                <a:latin typeface="Arial Black"/>
                <a:cs typeface="Arial Black"/>
              </a:rPr>
              <a:t>-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190" dirty="0">
                <a:latin typeface="Arial Black"/>
                <a:cs typeface="Arial Black"/>
              </a:rPr>
              <a:t>Summer</a:t>
            </a:r>
            <a:r>
              <a:rPr sz="2450" spc="-270" dirty="0">
                <a:latin typeface="Arial Black"/>
                <a:cs typeface="Arial Black"/>
              </a:rPr>
              <a:t> </a:t>
            </a:r>
            <a:r>
              <a:rPr sz="2450" spc="-80" dirty="0">
                <a:latin typeface="Arial Black"/>
                <a:cs typeface="Arial Black"/>
              </a:rPr>
              <a:t>202</a:t>
            </a:r>
            <a:r>
              <a:rPr lang="en-US" sz="2450" spc="-80" dirty="0">
                <a:latin typeface="Arial Black"/>
                <a:cs typeface="Arial Black"/>
              </a:rPr>
              <a:t>1 – Juan Garrido</a:t>
            </a:r>
            <a:endParaRPr sz="245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3376" y="4457616"/>
            <a:ext cx="5937885" cy="265557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35"/>
              </a:spcBef>
            </a:pPr>
            <a:r>
              <a:rPr sz="10550" b="1" spc="160" dirty="0">
                <a:latin typeface="Palatino Linotype"/>
                <a:cs typeface="Palatino Linotype"/>
              </a:rPr>
              <a:t>C</a:t>
            </a:r>
            <a:r>
              <a:rPr sz="10550" b="1" spc="75" dirty="0">
                <a:latin typeface="Palatino Linotype"/>
                <a:cs typeface="Palatino Linotype"/>
              </a:rPr>
              <a:t>h</a:t>
            </a:r>
            <a:r>
              <a:rPr sz="10550" b="1" spc="50" dirty="0">
                <a:latin typeface="Palatino Linotype"/>
                <a:cs typeface="Palatino Linotype"/>
              </a:rPr>
              <a:t>a</a:t>
            </a:r>
            <a:r>
              <a:rPr sz="10550" b="1" spc="-235" dirty="0">
                <a:latin typeface="Palatino Linotype"/>
                <a:cs typeface="Palatino Linotype"/>
              </a:rPr>
              <a:t>p</a:t>
            </a:r>
            <a:r>
              <a:rPr sz="10550" b="1" spc="145" dirty="0">
                <a:latin typeface="Palatino Linotype"/>
                <a:cs typeface="Palatino Linotype"/>
              </a:rPr>
              <a:t>t</a:t>
            </a:r>
            <a:r>
              <a:rPr sz="10550" b="1" spc="175" dirty="0">
                <a:latin typeface="Palatino Linotype"/>
                <a:cs typeface="Palatino Linotype"/>
              </a:rPr>
              <a:t>e</a:t>
            </a:r>
            <a:r>
              <a:rPr sz="10550" b="1" spc="180" dirty="0">
                <a:latin typeface="Palatino Linotype"/>
                <a:cs typeface="Palatino Linotype"/>
              </a:rPr>
              <a:t>r</a:t>
            </a:r>
            <a:r>
              <a:rPr sz="10550" b="1" spc="-1090" dirty="0">
                <a:latin typeface="Palatino Linotype"/>
                <a:cs typeface="Palatino Linotype"/>
              </a:rPr>
              <a:t> </a:t>
            </a:r>
            <a:r>
              <a:rPr sz="10550" b="1" spc="465" dirty="0">
                <a:latin typeface="Palatino Linotype"/>
                <a:cs typeface="Palatino Linotype"/>
              </a:rPr>
              <a:t>5</a:t>
            </a:r>
            <a:endParaRPr sz="1055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4950" b="1" spc="-330" dirty="0">
                <a:latin typeface="Arial"/>
                <a:cs typeface="Arial"/>
              </a:rPr>
              <a:t>P</a:t>
            </a:r>
            <a:r>
              <a:rPr sz="4950" b="1" spc="85" dirty="0">
                <a:latin typeface="Tahoma"/>
                <a:cs typeface="Tahoma"/>
              </a:rPr>
              <a:t>a</a:t>
            </a:r>
            <a:r>
              <a:rPr sz="4950" b="1" spc="70" dirty="0">
                <a:latin typeface="Arial"/>
                <a:cs typeface="Arial"/>
              </a:rPr>
              <a:t>r</a:t>
            </a:r>
            <a:r>
              <a:rPr sz="4950" b="1" spc="215" dirty="0">
                <a:latin typeface="Arial"/>
                <a:cs typeface="Arial"/>
              </a:rPr>
              <a:t>t</a:t>
            </a:r>
            <a:r>
              <a:rPr sz="4950" b="1" spc="-380" dirty="0">
                <a:latin typeface="Arial"/>
                <a:cs typeface="Arial"/>
              </a:rPr>
              <a:t> </a:t>
            </a:r>
            <a:r>
              <a:rPr sz="4950" b="1" spc="180" dirty="0">
                <a:latin typeface="Arial"/>
                <a:cs typeface="Arial"/>
              </a:rPr>
              <a:t>2</a:t>
            </a:r>
            <a:endParaRPr sz="4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4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5" dirty="0"/>
              <a:t>D</a:t>
            </a:r>
            <a:r>
              <a:rPr spc="-215" dirty="0"/>
              <a:t>i</a:t>
            </a:r>
            <a:r>
              <a:rPr spc="25" dirty="0"/>
              <a:t>r</a:t>
            </a:r>
            <a:r>
              <a:rPr spc="50" dirty="0"/>
              <a:t>e</a:t>
            </a:r>
            <a:r>
              <a:rPr spc="270" dirty="0"/>
              <a:t>c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45" dirty="0"/>
              <a:t>a</a:t>
            </a:r>
            <a:r>
              <a:rPr spc="-90" dirty="0"/>
              <a:t>n</a:t>
            </a:r>
            <a:r>
              <a:rPr spc="20" dirty="0"/>
              <a:t>d</a:t>
            </a:r>
            <a:r>
              <a:rPr spc="-710" dirty="0"/>
              <a:t> </a:t>
            </a:r>
            <a:r>
              <a:rPr spc="-445" dirty="0"/>
              <a:t>I</a:t>
            </a:r>
            <a:r>
              <a:rPr spc="-90" dirty="0"/>
              <a:t>n</a:t>
            </a:r>
            <a:r>
              <a:rPr spc="-50" dirty="0"/>
              <a:t>d</a:t>
            </a:r>
            <a:r>
              <a:rPr spc="-395" dirty="0"/>
              <a:t>i</a:t>
            </a:r>
            <a:r>
              <a:rPr spc="25" dirty="0"/>
              <a:t>r</a:t>
            </a:r>
            <a:r>
              <a:rPr spc="50" dirty="0"/>
              <a:t>e</a:t>
            </a:r>
            <a:r>
              <a:rPr spc="270" dirty="0"/>
              <a:t>c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-45" dirty="0"/>
              <a:t>O</a:t>
            </a:r>
            <a:r>
              <a:rPr spc="-200" dirty="0"/>
              <a:t>b</a:t>
            </a:r>
            <a:r>
              <a:rPr spc="-465" dirty="0"/>
              <a:t>j</a:t>
            </a:r>
            <a:r>
              <a:rPr spc="50" dirty="0"/>
              <a:t>e</a:t>
            </a:r>
            <a:r>
              <a:rPr spc="270" dirty="0"/>
              <a:t>c</a:t>
            </a:r>
            <a:r>
              <a:rPr spc="204" dirty="0"/>
              <a:t>t</a:t>
            </a:r>
            <a:r>
              <a:rPr spc="-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6682085" cy="1892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  <a:tab pos="6642734" algn="l"/>
              </a:tabLst>
            </a:pPr>
            <a:r>
              <a:rPr sz="3600" spc="110" dirty="0">
                <a:latin typeface="Microsoft Sans Serif"/>
                <a:cs typeface="Microsoft Sans Serif"/>
              </a:rPr>
              <a:t>In </a:t>
            </a:r>
            <a:r>
              <a:rPr sz="3600" spc="-50" dirty="0">
                <a:latin typeface="Microsoft Sans Serif"/>
                <a:cs typeface="Microsoft Sans Serif"/>
              </a:rPr>
              <a:t>a</a:t>
            </a:r>
            <a:r>
              <a:rPr lang="en-US" sz="3600" spc="-50" dirty="0">
                <a:latin typeface="Microsoft Sans Serif"/>
                <a:cs typeface="Microsoft Sans Serif"/>
              </a:rPr>
              <a:t>ffi</a:t>
            </a:r>
            <a:r>
              <a:rPr sz="3600" spc="-50" dirty="0">
                <a:latin typeface="Microsoft Sans Serif"/>
                <a:cs typeface="Microsoft Sans Serif"/>
              </a:rPr>
              <a:t>rmative </a:t>
            </a:r>
            <a:r>
              <a:rPr sz="3600" spc="105" dirty="0">
                <a:latin typeface="Microsoft Sans Serif"/>
                <a:cs typeface="Microsoft Sans Serif"/>
              </a:rPr>
              <a:t>and </a:t>
            </a:r>
            <a:r>
              <a:rPr sz="3600" spc="25" dirty="0">
                <a:latin typeface="Microsoft Sans Serif"/>
                <a:cs typeface="Microsoft Sans Serif"/>
              </a:rPr>
              <a:t>negative </a:t>
            </a:r>
            <a:r>
              <a:rPr lang="en-US" sz="3600" spc="45" dirty="0">
                <a:latin typeface="Microsoft Sans Serif"/>
                <a:cs typeface="Microsoft Sans Serif"/>
              </a:rPr>
              <a:t>statements,</a:t>
            </a:r>
            <a:r>
              <a:rPr sz="3600" spc="45" dirty="0">
                <a:latin typeface="Microsoft Sans Serif"/>
                <a:cs typeface="Microsoft Sans Serif"/>
              </a:rPr>
              <a:t> </a:t>
            </a:r>
            <a:r>
              <a:rPr sz="3600" spc="114" dirty="0">
                <a:latin typeface="Microsoft Sans Serif"/>
                <a:cs typeface="Microsoft Sans Serif"/>
              </a:rPr>
              <a:t>the </a:t>
            </a:r>
            <a:r>
              <a:rPr sz="3600" spc="135" dirty="0">
                <a:latin typeface="Microsoft Sans Serif"/>
                <a:cs typeface="Microsoft Sans Serif"/>
              </a:rPr>
              <a:t>direct </a:t>
            </a:r>
            <a:r>
              <a:rPr sz="3600" spc="105" dirty="0">
                <a:latin typeface="Microsoft Sans Serif"/>
                <a:cs typeface="Microsoft Sans Serif"/>
              </a:rPr>
              <a:t>and </a:t>
            </a:r>
            <a:r>
              <a:rPr sz="3600" spc="135" dirty="0">
                <a:latin typeface="Microsoft Sans Serif"/>
                <a:cs typeface="Microsoft Sans Serif"/>
              </a:rPr>
              <a:t>indirect </a:t>
            </a:r>
            <a:r>
              <a:rPr sz="3600" spc="80" dirty="0">
                <a:latin typeface="Microsoft Sans Serif"/>
                <a:cs typeface="Microsoft Sans Serif"/>
              </a:rPr>
              <a:t>objects </a:t>
            </a:r>
            <a:r>
              <a:rPr sz="3600" spc="60" dirty="0">
                <a:latin typeface="Microsoft Sans Serif"/>
                <a:cs typeface="Microsoft Sans Serif"/>
              </a:rPr>
              <a:t>come </a:t>
            </a:r>
            <a:r>
              <a:rPr sz="3600" spc="65" dirty="0">
                <a:latin typeface="Microsoft Sans Serif"/>
                <a:cs typeface="Microsoft Sans Serif"/>
              </a:rPr>
              <a:t> immediately</a:t>
            </a:r>
            <a:r>
              <a:rPr sz="3600" spc="50" dirty="0">
                <a:latin typeface="Microsoft Sans Serif"/>
                <a:cs typeface="Microsoft Sans Serif"/>
              </a:rPr>
              <a:t> </a:t>
            </a:r>
            <a:r>
              <a:rPr sz="3600" spc="95" dirty="0">
                <a:latin typeface="Microsoft Sans Serif"/>
                <a:cs typeface="Microsoft Sans Serif"/>
              </a:rPr>
              <a:t>before</a:t>
            </a:r>
            <a:r>
              <a:rPr sz="3600" spc="55" dirty="0">
                <a:latin typeface="Microsoft Sans Serif"/>
                <a:cs typeface="Microsoft Sans Serif"/>
              </a:rPr>
              <a:t> </a:t>
            </a:r>
            <a:r>
              <a:rPr sz="3600" spc="114" dirty="0">
                <a:latin typeface="Microsoft Sans Serif"/>
                <a:cs typeface="Microsoft Sans Serif"/>
              </a:rPr>
              <a:t>the</a:t>
            </a:r>
            <a:r>
              <a:rPr sz="3600" spc="50" dirty="0">
                <a:latin typeface="Microsoft Sans Serif"/>
                <a:cs typeface="Microsoft Sans Serif"/>
              </a:rPr>
              <a:t> </a:t>
            </a:r>
            <a:r>
              <a:rPr sz="3600" spc="25" dirty="0">
                <a:latin typeface="Microsoft Sans Serif"/>
                <a:cs typeface="Microsoft Sans Serif"/>
              </a:rPr>
              <a:t>verb.	</a:t>
            </a:r>
            <a:r>
              <a:rPr sz="3600" spc="140" dirty="0">
                <a:latin typeface="Microsoft Sans Serif"/>
                <a:cs typeface="Microsoft Sans Serif"/>
              </a:rPr>
              <a:t>This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25" dirty="0">
                <a:latin typeface="Microsoft Sans Serif"/>
                <a:cs typeface="Microsoft Sans Serif"/>
              </a:rPr>
              <a:t>helps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265" dirty="0">
                <a:latin typeface="Microsoft Sans Serif"/>
                <a:cs typeface="Microsoft Sans Serif"/>
              </a:rPr>
              <a:t>to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90" dirty="0">
                <a:latin typeface="Microsoft Sans Serif"/>
                <a:cs typeface="Microsoft Sans Serif"/>
              </a:rPr>
              <a:t>distinguish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14" dirty="0">
                <a:latin typeface="Microsoft Sans Serif"/>
                <a:cs typeface="Microsoft Sans Serif"/>
              </a:rPr>
              <a:t>the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80" dirty="0">
                <a:latin typeface="Microsoft Sans Serif"/>
                <a:cs typeface="Microsoft Sans Serif"/>
              </a:rPr>
              <a:t>diﬀerence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65" dirty="0">
                <a:latin typeface="Microsoft Sans Serif"/>
                <a:cs typeface="Microsoft Sans Serif"/>
              </a:rPr>
              <a:t>between </a:t>
            </a:r>
            <a:r>
              <a:rPr sz="3600" spc="-940" dirty="0">
                <a:latin typeface="Microsoft Sans Serif"/>
                <a:cs typeface="Microsoft Sans Serif"/>
              </a:rPr>
              <a:t> </a:t>
            </a:r>
            <a:r>
              <a:rPr sz="3600" spc="120" dirty="0">
                <a:latin typeface="Microsoft Sans Serif"/>
                <a:cs typeface="Microsoft Sans Serif"/>
              </a:rPr>
              <a:t>pronouns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-25" dirty="0">
                <a:latin typeface="Microsoft Sans Serif"/>
                <a:cs typeface="Microsoft Sans Serif"/>
              </a:rPr>
              <a:t>(</a:t>
            </a:r>
            <a:r>
              <a:rPr sz="3600" b="1" spc="-25" dirty="0">
                <a:latin typeface="Tahoma"/>
                <a:cs typeface="Tahoma"/>
              </a:rPr>
              <a:t>lo,</a:t>
            </a:r>
            <a:r>
              <a:rPr sz="3600" b="1" spc="-185" dirty="0">
                <a:latin typeface="Tahoma"/>
                <a:cs typeface="Tahoma"/>
              </a:rPr>
              <a:t> </a:t>
            </a:r>
            <a:r>
              <a:rPr sz="3600" b="1" spc="-15" dirty="0">
                <a:latin typeface="Tahoma"/>
                <a:cs typeface="Tahoma"/>
              </a:rPr>
              <a:t>la,</a:t>
            </a:r>
            <a:r>
              <a:rPr sz="3600" b="1" spc="-185" dirty="0">
                <a:latin typeface="Tahoma"/>
                <a:cs typeface="Tahoma"/>
              </a:rPr>
              <a:t> </a:t>
            </a:r>
            <a:r>
              <a:rPr sz="3600" b="1" spc="-45" dirty="0">
                <a:latin typeface="Tahoma"/>
                <a:cs typeface="Tahoma"/>
              </a:rPr>
              <a:t>los,</a:t>
            </a:r>
            <a:r>
              <a:rPr sz="3600" b="1" spc="-185" dirty="0">
                <a:latin typeface="Tahoma"/>
                <a:cs typeface="Tahoma"/>
              </a:rPr>
              <a:t> </a:t>
            </a:r>
            <a:r>
              <a:rPr sz="3600" b="1" spc="-50" dirty="0">
                <a:latin typeface="Tahoma"/>
                <a:cs typeface="Tahoma"/>
              </a:rPr>
              <a:t>las</a:t>
            </a:r>
            <a:r>
              <a:rPr sz="3600" spc="-50" dirty="0">
                <a:latin typeface="Microsoft Sans Serif"/>
                <a:cs typeface="Microsoft Sans Serif"/>
              </a:rPr>
              <a:t>)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80" dirty="0">
                <a:latin typeface="Microsoft Sans Serif"/>
                <a:cs typeface="Microsoft Sans Serif"/>
              </a:rPr>
              <a:t>from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14" dirty="0">
                <a:latin typeface="Microsoft Sans Serif"/>
                <a:cs typeface="Microsoft Sans Serif"/>
              </a:rPr>
              <a:t>the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50" dirty="0">
                <a:latin typeface="Microsoft Sans Serif"/>
                <a:cs typeface="Microsoft Sans Serif"/>
              </a:rPr>
              <a:t>articles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-25" dirty="0">
                <a:latin typeface="Microsoft Sans Serif"/>
                <a:cs typeface="Microsoft Sans Serif"/>
              </a:rPr>
              <a:t>(</a:t>
            </a:r>
            <a:r>
              <a:rPr sz="3600" b="1" spc="-25" dirty="0">
                <a:latin typeface="Tahoma"/>
                <a:cs typeface="Tahoma"/>
              </a:rPr>
              <a:t>lo,</a:t>
            </a:r>
            <a:r>
              <a:rPr sz="3600" b="1" spc="-185" dirty="0">
                <a:latin typeface="Tahoma"/>
                <a:cs typeface="Tahoma"/>
              </a:rPr>
              <a:t> </a:t>
            </a:r>
            <a:r>
              <a:rPr sz="3600" b="1" spc="-15" dirty="0">
                <a:latin typeface="Tahoma"/>
                <a:cs typeface="Tahoma"/>
              </a:rPr>
              <a:t>la,</a:t>
            </a:r>
            <a:r>
              <a:rPr sz="3600" b="1" spc="-180" dirty="0">
                <a:latin typeface="Tahoma"/>
                <a:cs typeface="Tahoma"/>
              </a:rPr>
              <a:t> </a:t>
            </a:r>
            <a:r>
              <a:rPr sz="3600" b="1" spc="-45" dirty="0">
                <a:latin typeface="Tahoma"/>
                <a:cs typeface="Tahoma"/>
              </a:rPr>
              <a:t>los,</a:t>
            </a:r>
            <a:r>
              <a:rPr sz="3600" b="1" spc="-185" dirty="0">
                <a:latin typeface="Tahoma"/>
                <a:cs typeface="Tahoma"/>
              </a:rPr>
              <a:t> </a:t>
            </a:r>
            <a:r>
              <a:rPr sz="3600" b="1" spc="-50" dirty="0">
                <a:latin typeface="Tahoma"/>
                <a:cs typeface="Tahoma"/>
              </a:rPr>
              <a:t>las</a:t>
            </a:r>
            <a:r>
              <a:rPr sz="3600" spc="-50" dirty="0">
                <a:latin typeface="Microsoft Sans Serif"/>
                <a:cs typeface="Microsoft Sans Serif"/>
              </a:rPr>
              <a:t>)</a:t>
            </a:r>
            <a:endParaRPr sz="36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73204" y="5282561"/>
          <a:ext cx="13750289" cy="54089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3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3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Article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Pronoun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22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Veo</a:t>
                      </a: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los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hombres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Los</a:t>
                      </a:r>
                      <a:r>
                        <a:rPr sz="2600" spc="-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20" dirty="0">
                          <a:latin typeface="Lucida Sans Unicode"/>
                          <a:cs typeface="Lucida Sans Unicode"/>
                        </a:rPr>
                        <a:t>veo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2600" spc="-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see</a:t>
                      </a:r>
                      <a:r>
                        <a:rPr sz="2600" spc="-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them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Dice</a:t>
                      </a:r>
                      <a:r>
                        <a:rPr sz="2600" spc="-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la</a:t>
                      </a: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verdad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La</a:t>
                      </a:r>
                      <a:r>
                        <a:rPr sz="2600" spc="-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40" dirty="0">
                          <a:latin typeface="Lucida Sans Unicode"/>
                          <a:cs typeface="Lucida Sans Unicode"/>
                        </a:rPr>
                        <a:t>dice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30" dirty="0">
                          <a:latin typeface="Lucida Sans Unicode"/>
                          <a:cs typeface="Lucida Sans Unicode"/>
                        </a:rPr>
                        <a:t>He</a:t>
                      </a:r>
                      <a:r>
                        <a:rPr sz="26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tells</a:t>
                      </a:r>
                      <a:r>
                        <a:rPr sz="2600" spc="-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60" dirty="0">
                          <a:latin typeface="Lucida Sans Unicode"/>
                          <a:cs typeface="Lucida Sans Unicode"/>
                        </a:rPr>
                        <a:t>it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2245">
                <a:tc>
                  <a:txBody>
                    <a:bodyPr/>
                    <a:lstStyle/>
                    <a:p>
                      <a:pPr marL="1217295" marR="84455" indent="-1125220">
                        <a:lnSpc>
                          <a:spcPct val="111000"/>
                        </a:lnSpc>
                        <a:spcBef>
                          <a:spcPts val="1764"/>
                        </a:spcBef>
                      </a:pP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Esta</a:t>
                      </a: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leyenda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25" dirty="0">
                          <a:latin typeface="Lucida Sans Unicode"/>
                          <a:cs typeface="Lucida Sans Unicode"/>
                        </a:rPr>
                        <a:t>parece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5" dirty="0">
                          <a:latin typeface="Lucida Sans Unicode"/>
                          <a:cs typeface="Lucida Sans Unicode"/>
                        </a:rPr>
                        <a:t>extraña </a:t>
                      </a:r>
                      <a:r>
                        <a:rPr sz="2600" spc="-8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los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20" dirty="0">
                          <a:latin typeface="Lucida Sans Unicode"/>
                          <a:cs typeface="Lucida Sans Unicode"/>
                        </a:rPr>
                        <a:t>técnicos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41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Ella</a:t>
                      </a: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les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25" dirty="0">
                          <a:latin typeface="Lucida Sans Unicode"/>
                          <a:cs typeface="Lucida Sans Unicode"/>
                        </a:rPr>
                        <a:t>parece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5" dirty="0">
                          <a:latin typeface="Lucida Sans Unicode"/>
                          <a:cs typeface="Lucida Sans Unicode"/>
                        </a:rPr>
                        <a:t>extraña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It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appears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strange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them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4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5" dirty="0"/>
              <a:t>D</a:t>
            </a:r>
            <a:r>
              <a:rPr spc="-215" dirty="0"/>
              <a:t>i</a:t>
            </a:r>
            <a:r>
              <a:rPr spc="25" dirty="0"/>
              <a:t>r</a:t>
            </a:r>
            <a:r>
              <a:rPr spc="50" dirty="0"/>
              <a:t>e</a:t>
            </a:r>
            <a:r>
              <a:rPr spc="270" dirty="0"/>
              <a:t>c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45" dirty="0"/>
              <a:t>a</a:t>
            </a:r>
            <a:r>
              <a:rPr spc="-90" dirty="0"/>
              <a:t>n</a:t>
            </a:r>
            <a:r>
              <a:rPr spc="20" dirty="0"/>
              <a:t>d</a:t>
            </a:r>
            <a:r>
              <a:rPr spc="-710" dirty="0"/>
              <a:t> </a:t>
            </a:r>
            <a:r>
              <a:rPr spc="-445" dirty="0"/>
              <a:t>I</a:t>
            </a:r>
            <a:r>
              <a:rPr spc="-90" dirty="0"/>
              <a:t>n</a:t>
            </a:r>
            <a:r>
              <a:rPr spc="-50" dirty="0"/>
              <a:t>d</a:t>
            </a:r>
            <a:r>
              <a:rPr spc="-395" dirty="0"/>
              <a:t>i</a:t>
            </a:r>
            <a:r>
              <a:rPr spc="25" dirty="0"/>
              <a:t>r</a:t>
            </a:r>
            <a:r>
              <a:rPr spc="50" dirty="0"/>
              <a:t>e</a:t>
            </a:r>
            <a:r>
              <a:rPr spc="270" dirty="0"/>
              <a:t>c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-45" dirty="0"/>
              <a:t>O</a:t>
            </a:r>
            <a:r>
              <a:rPr spc="-200" dirty="0"/>
              <a:t>b</a:t>
            </a:r>
            <a:r>
              <a:rPr spc="-465" dirty="0"/>
              <a:t>j</a:t>
            </a:r>
            <a:r>
              <a:rPr spc="50" dirty="0"/>
              <a:t>e</a:t>
            </a:r>
            <a:r>
              <a:rPr spc="270" dirty="0"/>
              <a:t>c</a:t>
            </a:r>
            <a:r>
              <a:rPr spc="204" dirty="0"/>
              <a:t>t</a:t>
            </a:r>
            <a:r>
              <a:rPr spc="-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7653000" cy="1270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120" dirty="0">
                <a:latin typeface="Microsoft Sans Serif"/>
                <a:cs typeface="Microsoft Sans Serif"/>
              </a:rPr>
              <a:t>Direct</a:t>
            </a:r>
            <a:r>
              <a:rPr sz="3600" spc="-90" dirty="0">
                <a:latin typeface="Microsoft Sans Serif"/>
                <a:cs typeface="Microsoft Sans Serif"/>
              </a:rPr>
              <a:t> </a:t>
            </a:r>
            <a:r>
              <a:rPr sz="3600" spc="105" dirty="0">
                <a:latin typeface="Microsoft Sans Serif"/>
                <a:cs typeface="Microsoft Sans Serif"/>
              </a:rPr>
              <a:t>and</a:t>
            </a:r>
            <a:r>
              <a:rPr sz="3600" spc="-85" dirty="0">
                <a:latin typeface="Microsoft Sans Serif"/>
                <a:cs typeface="Microsoft Sans Serif"/>
              </a:rPr>
              <a:t> </a:t>
            </a:r>
            <a:r>
              <a:rPr sz="3600" spc="135" dirty="0">
                <a:latin typeface="Microsoft Sans Serif"/>
                <a:cs typeface="Microsoft Sans Serif"/>
              </a:rPr>
              <a:t>indirect</a:t>
            </a:r>
            <a:r>
              <a:rPr sz="3600" spc="-90" dirty="0">
                <a:latin typeface="Microsoft Sans Serif"/>
                <a:cs typeface="Microsoft Sans Serif"/>
              </a:rPr>
              <a:t> </a:t>
            </a:r>
            <a:r>
              <a:rPr sz="3600" spc="125" dirty="0">
                <a:latin typeface="Microsoft Sans Serif"/>
                <a:cs typeface="Microsoft Sans Serif"/>
              </a:rPr>
              <a:t>object</a:t>
            </a:r>
            <a:r>
              <a:rPr sz="3600" spc="-85" dirty="0">
                <a:latin typeface="Microsoft Sans Serif"/>
                <a:cs typeface="Microsoft Sans Serif"/>
              </a:rPr>
              <a:t> </a:t>
            </a:r>
            <a:r>
              <a:rPr sz="3600" spc="120" dirty="0">
                <a:latin typeface="Microsoft Sans Serif"/>
                <a:cs typeface="Microsoft Sans Serif"/>
              </a:rPr>
              <a:t>pronouns</a:t>
            </a:r>
            <a:r>
              <a:rPr sz="3600" spc="-90" dirty="0">
                <a:latin typeface="Microsoft Sans Serif"/>
                <a:cs typeface="Microsoft Sans Serif"/>
              </a:rPr>
              <a:t> </a:t>
            </a:r>
            <a:r>
              <a:rPr sz="3600" spc="-15" dirty="0">
                <a:latin typeface="Microsoft Sans Serif"/>
                <a:cs typeface="Microsoft Sans Serif"/>
              </a:rPr>
              <a:t>are</a:t>
            </a:r>
            <a:r>
              <a:rPr sz="3600" spc="-85" dirty="0">
                <a:latin typeface="Microsoft Sans Serif"/>
                <a:cs typeface="Microsoft Sans Serif"/>
              </a:rPr>
              <a:t> </a:t>
            </a:r>
            <a:r>
              <a:rPr sz="3600" spc="65" dirty="0">
                <a:latin typeface="Microsoft Sans Serif"/>
                <a:cs typeface="Microsoft Sans Serif"/>
              </a:rPr>
              <a:t>placed</a:t>
            </a:r>
            <a:r>
              <a:rPr sz="3600" spc="-90" dirty="0">
                <a:latin typeface="Microsoft Sans Serif"/>
                <a:cs typeface="Microsoft Sans Serif"/>
              </a:rPr>
              <a:t> </a:t>
            </a:r>
            <a:r>
              <a:rPr sz="3600" spc="65" dirty="0">
                <a:latin typeface="Microsoft Sans Serif"/>
                <a:cs typeface="Microsoft Sans Serif"/>
              </a:rPr>
              <a:t>immediately</a:t>
            </a:r>
            <a:r>
              <a:rPr sz="3600" spc="-85" dirty="0">
                <a:latin typeface="Microsoft Sans Serif"/>
                <a:cs typeface="Microsoft Sans Serif"/>
              </a:rPr>
              <a:t> </a:t>
            </a:r>
            <a:r>
              <a:rPr sz="3600" spc="95" dirty="0">
                <a:latin typeface="Microsoft Sans Serif"/>
                <a:cs typeface="Microsoft Sans Serif"/>
              </a:rPr>
              <a:t>before</a:t>
            </a:r>
            <a:r>
              <a:rPr sz="3600" spc="-90" dirty="0">
                <a:latin typeface="Microsoft Sans Serif"/>
                <a:cs typeface="Microsoft Sans Serif"/>
              </a:rPr>
              <a:t> </a:t>
            </a:r>
            <a:r>
              <a:rPr sz="3600" spc="114" dirty="0">
                <a:latin typeface="Microsoft Sans Serif"/>
                <a:cs typeface="Microsoft Sans Serif"/>
              </a:rPr>
              <a:t>the</a:t>
            </a:r>
            <a:r>
              <a:rPr sz="3600" spc="-85" dirty="0">
                <a:latin typeface="Microsoft Sans Serif"/>
                <a:cs typeface="Microsoft Sans Serif"/>
              </a:rPr>
              <a:t> </a:t>
            </a:r>
            <a:r>
              <a:rPr sz="3600" spc="85" dirty="0">
                <a:latin typeface="Microsoft Sans Serif"/>
                <a:cs typeface="Microsoft Sans Serif"/>
              </a:rPr>
              <a:t>conjugated </a:t>
            </a:r>
            <a:r>
              <a:rPr sz="3600" spc="-940" dirty="0">
                <a:latin typeface="Microsoft Sans Serif"/>
                <a:cs typeface="Microsoft Sans Serif"/>
              </a:rPr>
              <a:t> </a:t>
            </a:r>
            <a:r>
              <a:rPr sz="3600" spc="25" dirty="0">
                <a:latin typeface="Microsoft Sans Serif"/>
                <a:cs typeface="Microsoft Sans Serif"/>
              </a:rPr>
              <a:t>verb,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95" dirty="0">
                <a:latin typeface="Microsoft Sans Serif"/>
                <a:cs typeface="Microsoft Sans Serif"/>
              </a:rPr>
              <a:t>but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30" dirty="0">
                <a:latin typeface="Microsoft Sans Serif"/>
                <a:cs typeface="Microsoft Sans Serif"/>
              </a:rPr>
              <a:t>after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40" dirty="0">
                <a:latin typeface="Microsoft Sans Serif"/>
                <a:cs typeface="Microsoft Sans Serif"/>
              </a:rPr>
              <a:t>an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00" dirty="0">
                <a:latin typeface="Microsoft Sans Serif"/>
                <a:cs typeface="Microsoft Sans Serif"/>
              </a:rPr>
              <a:t>inflnite,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40" dirty="0">
                <a:latin typeface="Microsoft Sans Serif"/>
                <a:cs typeface="Microsoft Sans Serif"/>
              </a:rPr>
              <a:t>an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-50" dirty="0">
                <a:latin typeface="Microsoft Sans Serif"/>
                <a:cs typeface="Microsoft Sans Serif"/>
              </a:rPr>
              <a:t>aThrmative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90" dirty="0">
                <a:latin typeface="Microsoft Sans Serif"/>
                <a:cs typeface="Microsoft Sans Serif"/>
              </a:rPr>
              <a:t>command,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05" dirty="0">
                <a:latin typeface="Microsoft Sans Serif"/>
                <a:cs typeface="Microsoft Sans Serif"/>
              </a:rPr>
              <a:t>and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30" dirty="0">
                <a:latin typeface="Microsoft Sans Serif"/>
                <a:cs typeface="Microsoft Sans Serif"/>
              </a:rPr>
              <a:t>a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65" dirty="0">
                <a:latin typeface="Microsoft Sans Serif"/>
                <a:cs typeface="Microsoft Sans Serif"/>
              </a:rPr>
              <a:t>present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14" dirty="0">
                <a:latin typeface="Microsoft Sans Serif"/>
                <a:cs typeface="Microsoft Sans Serif"/>
              </a:rPr>
              <a:t>participle</a:t>
            </a:r>
            <a:endParaRPr sz="36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73204" y="5135969"/>
          <a:ext cx="14025880" cy="4936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2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404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30" dirty="0">
                          <a:latin typeface="Arial"/>
                          <a:cs typeface="Arial"/>
                        </a:rPr>
                        <a:t>Before</a:t>
                      </a:r>
                      <a:r>
                        <a:rPr sz="2600" b="1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b="1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0" dirty="0">
                          <a:latin typeface="Arial"/>
                          <a:cs typeface="Arial"/>
                        </a:rPr>
                        <a:t>Verb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40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20" dirty="0">
                          <a:latin typeface="Lucida Sans Unicode"/>
                          <a:cs typeface="Lucida Sans Unicode"/>
                        </a:rPr>
                        <a:t>Le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pido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una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prueba.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asked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him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65" dirty="0"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65" dirty="0">
                          <a:latin typeface="Lucida Sans Unicode"/>
                          <a:cs typeface="Lucida Sans Unicode"/>
                        </a:rPr>
                        <a:t>proof.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404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85" dirty="0">
                          <a:latin typeface="Arial"/>
                          <a:cs typeface="Arial"/>
                        </a:rPr>
                        <a:t>After</a:t>
                      </a:r>
                      <a:r>
                        <a:rPr sz="2600" b="1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b="1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0" dirty="0">
                          <a:latin typeface="Arial"/>
                          <a:cs typeface="Arial"/>
                        </a:rPr>
                        <a:t>Verb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40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Es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necesario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pedirle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una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prueba.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It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nec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ssa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ask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him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70" dirty="0"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or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oo</a:t>
                      </a:r>
                      <a:r>
                        <a:rPr sz="2600" spc="-160" dirty="0"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B743-B57B-304A-B24D-64C4CE90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49275"/>
            <a:ext cx="10573363" cy="1061829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71365-F77E-2745-A75B-055930539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050" y="2225675"/>
            <a:ext cx="13338175" cy="7386638"/>
          </a:xfrm>
        </p:spPr>
        <p:txBody>
          <a:bodyPr/>
          <a:lstStyle/>
          <a:p>
            <a:r>
              <a:rPr lang="en-US" sz="4800" dirty="0">
                <a:hlinkClick r:id="rId2"/>
              </a:rPr>
              <a:t>https://studyspanish.com/grammar/test/dopro1</a:t>
            </a:r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r>
              <a:rPr lang="en-US" sz="4800" dirty="0">
                <a:hlinkClick r:id="rId3"/>
              </a:rPr>
              <a:t>https://studyspanish.com/grammar/test/iopro1</a:t>
            </a:r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r>
              <a:rPr lang="en-US" sz="4800" dirty="0">
                <a:hlinkClick r:id="rId4"/>
              </a:rPr>
              <a:t>https://studyspanish.com/grammar/test/iodopro</a:t>
            </a:r>
            <a:endParaRPr lang="en-US" sz="4800" dirty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33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8326" y="845493"/>
            <a:ext cx="640778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0" dirty="0"/>
              <a:t>T</a:t>
            </a:r>
            <a:r>
              <a:rPr spc="165" dirty="0"/>
              <a:t>h</a:t>
            </a:r>
            <a:r>
              <a:rPr spc="85" dirty="0"/>
              <a:t>e</a:t>
            </a:r>
            <a:r>
              <a:rPr spc="-710" dirty="0"/>
              <a:t> </a:t>
            </a:r>
            <a:r>
              <a:rPr spc="-130" dirty="0"/>
              <a:t>P</a:t>
            </a:r>
            <a:r>
              <a:rPr spc="50" dirty="0"/>
              <a:t>e</a:t>
            </a:r>
            <a:r>
              <a:rPr spc="130" dirty="0"/>
              <a:t>r</a:t>
            </a:r>
            <a:r>
              <a:rPr spc="-165" dirty="0"/>
              <a:t>s</a:t>
            </a:r>
            <a:r>
              <a:rPr spc="160" dirty="0"/>
              <a:t>o</a:t>
            </a:r>
            <a:r>
              <a:rPr spc="-90" dirty="0"/>
              <a:t>n</a:t>
            </a:r>
            <a:r>
              <a:rPr spc="45" dirty="0"/>
              <a:t>a</a:t>
            </a:r>
            <a:r>
              <a:rPr spc="-335" dirty="0"/>
              <a:t>l</a:t>
            </a:r>
            <a:r>
              <a:rPr spc="-710" dirty="0"/>
              <a:t> </a:t>
            </a:r>
            <a:r>
              <a:rPr spc="-1010" dirty="0"/>
              <a:t>“</a:t>
            </a:r>
            <a:r>
              <a:rPr spc="-235" dirty="0"/>
              <a:t>a</a:t>
            </a:r>
            <a:r>
              <a:rPr spc="-490" dirty="0"/>
              <a:t>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6854805" cy="219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Font typeface="Microsoft Sans Serif"/>
              <a:buChar char="•"/>
              <a:tabLst>
                <a:tab pos="463550" algn="l"/>
              </a:tabLst>
            </a:pPr>
            <a:r>
              <a:rPr sz="3600" b="1" spc="210" dirty="0">
                <a:latin typeface="Tahoma"/>
                <a:cs typeface="Tahoma"/>
              </a:rPr>
              <a:t>A</a:t>
            </a:r>
            <a:r>
              <a:rPr sz="3600" b="1" spc="-180" dirty="0">
                <a:latin typeface="Tahoma"/>
                <a:cs typeface="Tahoma"/>
              </a:rPr>
              <a:t> </a:t>
            </a:r>
            <a:r>
              <a:rPr sz="3600" spc="-10" dirty="0">
                <a:latin typeface="Microsoft Sans Serif"/>
                <a:cs typeface="Microsoft Sans Serif"/>
              </a:rPr>
              <a:t>is</a:t>
            </a:r>
            <a:r>
              <a:rPr sz="3600" spc="-9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used</a:t>
            </a:r>
            <a:r>
              <a:rPr sz="3600" spc="-90" dirty="0">
                <a:latin typeface="Microsoft Sans Serif"/>
                <a:cs typeface="Microsoft Sans Serif"/>
              </a:rPr>
              <a:t> </a:t>
            </a:r>
            <a:r>
              <a:rPr sz="3600" spc="95" dirty="0">
                <a:latin typeface="Microsoft Sans Serif"/>
                <a:cs typeface="Microsoft Sans Serif"/>
              </a:rPr>
              <a:t>before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35" dirty="0">
                <a:latin typeface="Microsoft Sans Serif"/>
                <a:cs typeface="Microsoft Sans Serif"/>
              </a:rPr>
              <a:t>direct</a:t>
            </a:r>
            <a:r>
              <a:rPr sz="3600" spc="-90" dirty="0">
                <a:latin typeface="Microsoft Sans Serif"/>
                <a:cs typeface="Microsoft Sans Serif"/>
              </a:rPr>
              <a:t> </a:t>
            </a:r>
            <a:r>
              <a:rPr sz="3600" spc="105" dirty="0">
                <a:latin typeface="Microsoft Sans Serif"/>
                <a:cs typeface="Microsoft Sans Serif"/>
              </a:rPr>
              <a:t>and</a:t>
            </a:r>
            <a:r>
              <a:rPr sz="3600" spc="-90" dirty="0">
                <a:latin typeface="Microsoft Sans Serif"/>
                <a:cs typeface="Microsoft Sans Serif"/>
              </a:rPr>
              <a:t> </a:t>
            </a:r>
            <a:r>
              <a:rPr sz="3600" spc="135" dirty="0">
                <a:latin typeface="Microsoft Sans Serif"/>
                <a:cs typeface="Microsoft Sans Serif"/>
              </a:rPr>
              <a:t>indirect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80" dirty="0">
                <a:latin typeface="Microsoft Sans Serif"/>
                <a:cs typeface="Microsoft Sans Serif"/>
              </a:rPr>
              <a:t>objects</a:t>
            </a:r>
            <a:r>
              <a:rPr sz="3600" spc="-90" dirty="0">
                <a:latin typeface="Microsoft Sans Serif"/>
                <a:cs typeface="Microsoft Sans Serif"/>
              </a:rPr>
              <a:t> </a:t>
            </a:r>
            <a:r>
              <a:rPr sz="3600" spc="90" dirty="0">
                <a:latin typeface="Microsoft Sans Serif"/>
                <a:cs typeface="Microsoft Sans Serif"/>
              </a:rPr>
              <a:t>referring</a:t>
            </a:r>
            <a:r>
              <a:rPr sz="3600" spc="-90" dirty="0">
                <a:latin typeface="Microsoft Sans Serif"/>
                <a:cs typeface="Microsoft Sans Serif"/>
              </a:rPr>
              <a:t> </a:t>
            </a:r>
            <a:r>
              <a:rPr sz="3600" spc="265" dirty="0">
                <a:latin typeface="Microsoft Sans Serif"/>
                <a:cs typeface="Microsoft Sans Serif"/>
              </a:rPr>
              <a:t>to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85" dirty="0">
                <a:latin typeface="Microsoft Sans Serif"/>
                <a:cs typeface="Microsoft Sans Serif"/>
              </a:rPr>
              <a:t>people</a:t>
            </a:r>
            <a:r>
              <a:rPr sz="3600" spc="-90" dirty="0">
                <a:latin typeface="Microsoft Sans Serif"/>
                <a:cs typeface="Microsoft Sans Serif"/>
              </a:rPr>
              <a:t> </a:t>
            </a:r>
            <a:r>
              <a:rPr sz="3600" spc="105" dirty="0">
                <a:latin typeface="Microsoft Sans Serif"/>
                <a:cs typeface="Microsoft Sans Serif"/>
              </a:rPr>
              <a:t>and</a:t>
            </a:r>
            <a:r>
              <a:rPr sz="3600" spc="-90" dirty="0">
                <a:latin typeface="Microsoft Sans Serif"/>
                <a:cs typeface="Microsoft Sans Serif"/>
              </a:rPr>
              <a:t> </a:t>
            </a:r>
            <a:r>
              <a:rPr sz="3600" spc="30" dirty="0">
                <a:latin typeface="Microsoft Sans Serif"/>
                <a:cs typeface="Microsoft Sans Serif"/>
              </a:rPr>
              <a:t>also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95" dirty="0">
                <a:latin typeface="Microsoft Sans Serif"/>
                <a:cs typeface="Microsoft Sans Serif"/>
              </a:rPr>
              <a:t>before </a:t>
            </a:r>
            <a:r>
              <a:rPr sz="3600" spc="-940" dirty="0">
                <a:latin typeface="Microsoft Sans Serif"/>
                <a:cs typeface="Microsoft Sans Serif"/>
              </a:rPr>
              <a:t> </a:t>
            </a:r>
            <a:r>
              <a:rPr sz="3600" spc="-30" dirty="0">
                <a:latin typeface="Microsoft Sans Serif"/>
                <a:cs typeface="Microsoft Sans Serif"/>
              </a:rPr>
              <a:t>names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250" dirty="0">
                <a:latin typeface="Microsoft Sans Serif"/>
                <a:cs typeface="Microsoft Sans Serif"/>
              </a:rPr>
              <a:t>of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90" dirty="0">
                <a:latin typeface="Microsoft Sans Serif"/>
                <a:cs typeface="Microsoft Sans Serif"/>
              </a:rPr>
              <a:t>countries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05" dirty="0">
                <a:latin typeface="Microsoft Sans Serif"/>
                <a:cs typeface="Microsoft Sans Serif"/>
              </a:rPr>
              <a:t>and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35" dirty="0">
                <a:latin typeface="Microsoft Sans Serif"/>
                <a:cs typeface="Microsoft Sans Serif"/>
              </a:rPr>
              <a:t>cities,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-105" dirty="0">
                <a:latin typeface="Microsoft Sans Serif"/>
                <a:cs typeface="Microsoft Sans Serif"/>
              </a:rPr>
              <a:t>as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55" dirty="0">
                <a:latin typeface="Microsoft Sans Serif"/>
                <a:cs typeface="Microsoft Sans Serif"/>
              </a:rPr>
              <a:t>well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-105" dirty="0">
                <a:latin typeface="Microsoft Sans Serif"/>
                <a:cs typeface="Microsoft Sans Serif"/>
              </a:rPr>
              <a:t>as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-30" dirty="0">
                <a:latin typeface="Microsoft Sans Serif"/>
                <a:cs typeface="Microsoft Sans Serif"/>
              </a:rPr>
              <a:t>names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220" dirty="0">
                <a:latin typeface="Microsoft Sans Serif"/>
                <a:cs typeface="Microsoft Sans Serif"/>
              </a:rPr>
              <a:t>or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70" dirty="0">
                <a:latin typeface="Microsoft Sans Serif"/>
                <a:cs typeface="Microsoft Sans Serif"/>
              </a:rPr>
              <a:t>nouns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90" dirty="0">
                <a:latin typeface="Microsoft Sans Serif"/>
                <a:cs typeface="Microsoft Sans Serif"/>
              </a:rPr>
              <a:t>referring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265" dirty="0">
                <a:latin typeface="Microsoft Sans Serif"/>
                <a:cs typeface="Microsoft Sans Serif"/>
              </a:rPr>
              <a:t>to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40" dirty="0">
                <a:latin typeface="Microsoft Sans Serif"/>
                <a:cs typeface="Microsoft Sans Serif"/>
              </a:rPr>
              <a:t>an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60" dirty="0">
                <a:latin typeface="Microsoft Sans Serif"/>
                <a:cs typeface="Microsoft Sans Serif"/>
              </a:rPr>
              <a:t>animal</a:t>
            </a:r>
            <a:endParaRPr sz="3600">
              <a:latin typeface="Microsoft Sans Serif"/>
              <a:cs typeface="Microsoft Sans Serif"/>
            </a:endParaRPr>
          </a:p>
          <a:p>
            <a:pPr marL="462915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-10" dirty="0">
                <a:latin typeface="Microsoft Sans Serif"/>
                <a:cs typeface="Microsoft Sans Serif"/>
              </a:rPr>
              <a:t>Examples:</a:t>
            </a:r>
            <a:endParaRPr sz="36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97140"/>
              </p:ext>
            </p:extLst>
          </p:nvPr>
        </p:nvGraphicFramePr>
        <p:xfrm>
          <a:off x="4329711" y="5041731"/>
          <a:ext cx="13322300" cy="5402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0684">
                <a:tc>
                  <a:txBody>
                    <a:bodyPr/>
                    <a:lstStyle/>
                    <a:p>
                      <a:pPr marL="2551430" marR="660400" indent="-1884045">
                        <a:lnSpc>
                          <a:spcPct val="111000"/>
                        </a:lnSpc>
                        <a:spcBef>
                          <a:spcPts val="1764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obispo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le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pide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25" dirty="0">
                          <a:latin typeface="Arial"/>
                          <a:cs typeface="Arial"/>
                        </a:rPr>
                        <a:t>al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600" spc="-40" dirty="0" err="1">
                          <a:latin typeface="Lucida Sans Unicode"/>
                          <a:cs typeface="Lucida Sans Unicode"/>
                        </a:rPr>
                        <a:t>joven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probar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la </a:t>
                      </a:r>
                      <a:r>
                        <a:rPr sz="2600" spc="-8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aparición.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41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3375" marR="250190" indent="-2616200">
                        <a:lnSpc>
                          <a:spcPct val="111000"/>
                        </a:lnSpc>
                        <a:spcBef>
                          <a:spcPts val="1764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bishop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as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lang="en-US" sz="2600" dirty="0">
                          <a:latin typeface="Lucida Sans Unicode"/>
                          <a:cs typeface="Lucida Sans Unicode"/>
                        </a:rPr>
                        <a:t>young man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lang="en-US"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rov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the 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vision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41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0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50" dirty="0">
                          <a:latin typeface="Lucida Sans Unicode"/>
                          <a:cs typeface="Lucida Sans Unicode"/>
                        </a:rPr>
                        <a:t>Juan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Diego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15" dirty="0">
                          <a:latin typeface="Lucida Sans Unicode"/>
                          <a:cs typeface="Lucida Sans Unicode"/>
                        </a:rPr>
                        <a:t>va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ver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25" dirty="0">
                          <a:latin typeface="Arial"/>
                          <a:cs typeface="Arial"/>
                        </a:rPr>
                        <a:t>al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obispo.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50" dirty="0">
                          <a:latin typeface="Lucida Sans Unicode"/>
                          <a:cs typeface="Lucida Sans Unicode"/>
                        </a:rPr>
                        <a:t>Juan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Diego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goes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see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bishop.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Los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moros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invaden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España.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Moors</a:t>
                      </a: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invade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Spain.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0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Quiere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mucho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los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elefantes.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85" dirty="0">
                          <a:latin typeface="Lucida Sans Unicode"/>
                          <a:cs typeface="Lucida Sans Unicode"/>
                        </a:rPr>
                        <a:t>She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(he)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loves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elephants.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92422" y="8441098"/>
            <a:ext cx="2256155" cy="1892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3399"/>
              </a:lnSpc>
              <a:spcBef>
                <a:spcPts val="95"/>
              </a:spcBef>
            </a:pPr>
            <a:r>
              <a:rPr sz="3600" spc="170" dirty="0">
                <a:solidFill>
                  <a:srgbClr val="C00000"/>
                </a:solidFill>
                <a:latin typeface="Microsoft Sans Serif"/>
                <a:cs typeface="Microsoft Sans Serif"/>
              </a:rPr>
              <a:t>H</a:t>
            </a:r>
            <a:r>
              <a:rPr sz="3600" spc="145" dirty="0">
                <a:solidFill>
                  <a:srgbClr val="C00000"/>
                </a:solidFill>
                <a:latin typeface="Microsoft Sans Serif"/>
                <a:cs typeface="Microsoft Sans Serif"/>
              </a:rPr>
              <a:t>i</a:t>
            </a:r>
            <a:r>
              <a:rPr sz="3600" spc="340" dirty="0">
                <a:solidFill>
                  <a:srgbClr val="C00000"/>
                </a:solidFill>
                <a:latin typeface="Microsoft Sans Serif"/>
                <a:cs typeface="Microsoft Sans Serif"/>
              </a:rPr>
              <a:t>n</a:t>
            </a:r>
            <a:r>
              <a:rPr sz="3600" spc="150" dirty="0">
                <a:solidFill>
                  <a:srgbClr val="C00000"/>
                </a:solidFill>
                <a:latin typeface="Microsoft Sans Serif"/>
                <a:cs typeface="Microsoft Sans Serif"/>
              </a:rPr>
              <a:t>t</a:t>
            </a:r>
            <a:r>
              <a:rPr sz="3600" spc="-75" dirty="0">
                <a:solidFill>
                  <a:srgbClr val="C00000"/>
                </a:solidFill>
                <a:latin typeface="Microsoft Sans Serif"/>
                <a:cs typeface="Microsoft Sans Serif"/>
              </a:rPr>
              <a:t>:</a:t>
            </a:r>
            <a:r>
              <a:rPr sz="3600" spc="-10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6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a</a:t>
            </a:r>
            <a:r>
              <a:rPr sz="3600" spc="-10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C00000"/>
                </a:solidFill>
                <a:latin typeface="Microsoft Sans Serif"/>
                <a:cs typeface="Microsoft Sans Serif"/>
              </a:rPr>
              <a:t>+</a:t>
            </a:r>
            <a:r>
              <a:rPr sz="3600" spc="-10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600" spc="-195" dirty="0">
                <a:solidFill>
                  <a:srgbClr val="C00000"/>
                </a:solidFill>
                <a:latin typeface="Microsoft Sans Serif"/>
                <a:cs typeface="Microsoft Sans Serif"/>
              </a:rPr>
              <a:t>e</a:t>
            </a:r>
            <a:r>
              <a:rPr sz="3600" spc="175" dirty="0">
                <a:solidFill>
                  <a:srgbClr val="C00000"/>
                </a:solidFill>
                <a:latin typeface="Microsoft Sans Serif"/>
                <a:cs typeface="Microsoft Sans Serif"/>
              </a:rPr>
              <a:t>l  </a:t>
            </a:r>
            <a:r>
              <a:rPr sz="3600" spc="100" dirty="0">
                <a:solidFill>
                  <a:srgbClr val="C00000"/>
                </a:solidFill>
                <a:latin typeface="Microsoft Sans Serif"/>
                <a:cs typeface="Microsoft Sans Serif"/>
              </a:rPr>
              <a:t>turns </a:t>
            </a:r>
            <a:r>
              <a:rPr sz="3600" spc="204" dirty="0">
                <a:solidFill>
                  <a:srgbClr val="C00000"/>
                </a:solidFill>
                <a:latin typeface="Microsoft Sans Serif"/>
                <a:cs typeface="Microsoft Sans Serif"/>
              </a:rPr>
              <a:t>into </a:t>
            </a:r>
            <a:r>
              <a:rPr sz="3600" spc="2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600" i="1" spc="35" dirty="0">
                <a:solidFill>
                  <a:srgbClr val="C00000"/>
                </a:solidFill>
                <a:latin typeface="Corbel"/>
                <a:cs typeface="Corbel"/>
              </a:rPr>
              <a:t>al</a:t>
            </a:r>
            <a:endParaRPr sz="3600">
              <a:solidFill>
                <a:srgbClr val="C00000"/>
              </a:solidFill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91747" y="845493"/>
            <a:ext cx="412115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O</a:t>
            </a:r>
            <a:r>
              <a:rPr spc="-135" dirty="0"/>
              <a:t>b</a:t>
            </a:r>
            <a:r>
              <a:rPr spc="-465" dirty="0"/>
              <a:t>j</a:t>
            </a:r>
            <a:r>
              <a:rPr spc="50" dirty="0"/>
              <a:t>e</a:t>
            </a:r>
            <a:r>
              <a:rPr spc="270" dirty="0"/>
              <a:t>c</a:t>
            </a:r>
            <a:r>
              <a:rPr spc="135" dirty="0"/>
              <a:t>t</a:t>
            </a:r>
            <a:r>
              <a:rPr spc="-395" dirty="0"/>
              <a:t>i</a:t>
            </a:r>
            <a:r>
              <a:rPr spc="-815" dirty="0"/>
              <a:t>v</a:t>
            </a:r>
            <a:r>
              <a:rPr spc="50" dirty="0"/>
              <a:t>e</a:t>
            </a:r>
            <a:r>
              <a:rPr spc="-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008360"/>
            <a:ext cx="8079105" cy="2685415"/>
          </a:xfrm>
          <a:prstGeom prst="rect">
            <a:avLst/>
          </a:prstGeom>
        </p:spPr>
        <p:txBody>
          <a:bodyPr vert="horz" wrap="square" lIns="0" tIns="488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0"/>
              </a:spcBef>
            </a:pPr>
            <a:r>
              <a:rPr sz="5600" spc="560" dirty="0">
                <a:latin typeface="Georgia"/>
                <a:cs typeface="Georgia"/>
              </a:rPr>
              <a:t>T</a:t>
            </a:r>
            <a:r>
              <a:rPr sz="5600" spc="-180" dirty="0">
                <a:latin typeface="Georgia"/>
                <a:cs typeface="Georgia"/>
              </a:rPr>
              <a:t>h</a:t>
            </a:r>
            <a:r>
              <a:rPr sz="5600" spc="65" dirty="0">
                <a:latin typeface="Georgia"/>
                <a:cs typeface="Georgia"/>
              </a:rPr>
              <a:t>e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610" dirty="0">
                <a:latin typeface="Georgia"/>
                <a:cs typeface="Georgia"/>
              </a:rPr>
              <a:t>V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305" dirty="0">
                <a:latin typeface="Georgia"/>
                <a:cs typeface="Georgia"/>
              </a:rPr>
              <a:t>r</a:t>
            </a:r>
            <a:r>
              <a:rPr sz="5600" spc="150" dirty="0">
                <a:latin typeface="Georgia"/>
                <a:cs typeface="Georgia"/>
              </a:rPr>
              <a:t>b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95" dirty="0">
                <a:latin typeface="Georgia"/>
                <a:cs typeface="Georgia"/>
              </a:rPr>
              <a:t>“</a:t>
            </a:r>
            <a:r>
              <a:rPr sz="5600" spc="-320" dirty="0">
                <a:latin typeface="Georgia"/>
                <a:cs typeface="Georgia"/>
              </a:rPr>
              <a:t>i</a:t>
            </a:r>
            <a:r>
              <a:rPr sz="5600" spc="-85" dirty="0">
                <a:latin typeface="Georgia"/>
                <a:cs typeface="Georgia"/>
              </a:rPr>
              <a:t>r”</a:t>
            </a:r>
            <a:endParaRPr sz="5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750"/>
              </a:spcBef>
            </a:pPr>
            <a:r>
              <a:rPr sz="5600" spc="-165" dirty="0">
                <a:latin typeface="Georgia"/>
                <a:cs typeface="Georgia"/>
              </a:rPr>
              <a:t>D</a:t>
            </a:r>
            <a:r>
              <a:rPr sz="5600" spc="-180" dirty="0">
                <a:latin typeface="Georgia"/>
                <a:cs typeface="Georgia"/>
              </a:rPr>
              <a:t>i</a:t>
            </a:r>
            <a:r>
              <a:rPr sz="5600" spc="-360" dirty="0">
                <a:latin typeface="Georgia"/>
                <a:cs typeface="Georgia"/>
              </a:rPr>
              <a:t>r</a:t>
            </a:r>
            <a:r>
              <a:rPr sz="5600" spc="-20" dirty="0">
                <a:latin typeface="Georgia"/>
                <a:cs typeface="Georgia"/>
              </a:rPr>
              <a:t>e</a:t>
            </a:r>
            <a:r>
              <a:rPr sz="5600" spc="5" dirty="0">
                <a:latin typeface="Georgia"/>
                <a:cs typeface="Georgia"/>
              </a:rPr>
              <a:t>c</a:t>
            </a:r>
            <a:r>
              <a:rPr sz="5600" spc="60" dirty="0">
                <a:latin typeface="Georgia"/>
                <a:cs typeface="Georgia"/>
              </a:rPr>
              <a:t>t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110" dirty="0">
                <a:latin typeface="Georgia"/>
                <a:cs typeface="Georgia"/>
              </a:rPr>
              <a:t>a</a:t>
            </a:r>
            <a:r>
              <a:rPr sz="5600" spc="-220" dirty="0">
                <a:latin typeface="Georgia"/>
                <a:cs typeface="Georgia"/>
              </a:rPr>
              <a:t>n</a:t>
            </a:r>
            <a:r>
              <a:rPr sz="5600" spc="130" dirty="0">
                <a:latin typeface="Georgia"/>
                <a:cs typeface="Georgia"/>
              </a:rPr>
              <a:t>d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645" dirty="0">
                <a:latin typeface="Georgia"/>
                <a:cs typeface="Georgia"/>
              </a:rPr>
              <a:t>I</a:t>
            </a:r>
            <a:r>
              <a:rPr sz="5600" spc="-220" dirty="0">
                <a:latin typeface="Georgia"/>
                <a:cs typeface="Georgia"/>
              </a:rPr>
              <a:t>n</a:t>
            </a:r>
            <a:r>
              <a:rPr sz="5600" spc="15" dirty="0">
                <a:latin typeface="Georgia"/>
                <a:cs typeface="Georgia"/>
              </a:rPr>
              <a:t>d</a:t>
            </a:r>
            <a:r>
              <a:rPr sz="5600" spc="-320" dirty="0">
                <a:latin typeface="Georgia"/>
                <a:cs typeface="Georgia"/>
              </a:rPr>
              <a:t>i</a:t>
            </a:r>
            <a:r>
              <a:rPr sz="5600" spc="-360" dirty="0">
                <a:latin typeface="Georgia"/>
                <a:cs typeface="Georgia"/>
              </a:rPr>
              <a:t>r</a:t>
            </a:r>
            <a:r>
              <a:rPr sz="5600" spc="-20" dirty="0">
                <a:latin typeface="Georgia"/>
                <a:cs typeface="Georgia"/>
              </a:rPr>
              <a:t>e</a:t>
            </a:r>
            <a:r>
              <a:rPr sz="5600" spc="5" dirty="0">
                <a:latin typeface="Georgia"/>
                <a:cs typeface="Georgia"/>
              </a:rPr>
              <a:t>c</a:t>
            </a:r>
            <a:r>
              <a:rPr sz="5600" spc="60" dirty="0">
                <a:latin typeface="Georgia"/>
                <a:cs typeface="Georgia"/>
              </a:rPr>
              <a:t>t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280" dirty="0">
                <a:latin typeface="Georgia"/>
                <a:cs typeface="Georgia"/>
              </a:rPr>
              <a:t>O</a:t>
            </a:r>
            <a:r>
              <a:rPr sz="5600" spc="-20" dirty="0">
                <a:latin typeface="Georgia"/>
                <a:cs typeface="Georgia"/>
              </a:rPr>
              <a:t>b</a:t>
            </a:r>
            <a:r>
              <a:rPr sz="5600" spc="-375" dirty="0">
                <a:latin typeface="Georgia"/>
                <a:cs typeface="Georgia"/>
              </a:rPr>
              <a:t>j</a:t>
            </a:r>
            <a:r>
              <a:rPr sz="5600" spc="-20" dirty="0">
                <a:latin typeface="Georgia"/>
                <a:cs typeface="Georgia"/>
              </a:rPr>
              <a:t>e</a:t>
            </a:r>
            <a:r>
              <a:rPr sz="5600" spc="5" dirty="0">
                <a:latin typeface="Georgia"/>
                <a:cs typeface="Georgia"/>
              </a:rPr>
              <a:t>c</a:t>
            </a:r>
            <a:r>
              <a:rPr sz="5600" spc="-55" dirty="0">
                <a:latin typeface="Georgia"/>
                <a:cs typeface="Georgia"/>
              </a:rPr>
              <a:t>t</a:t>
            </a:r>
            <a:r>
              <a:rPr sz="5600" spc="-45" dirty="0">
                <a:latin typeface="Georgia"/>
                <a:cs typeface="Georgia"/>
              </a:rPr>
              <a:t>s</a:t>
            </a:r>
            <a:endParaRPr sz="5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150" dirty="0"/>
              <a:t>T</a:t>
            </a:r>
            <a:r>
              <a:rPr spc="165" dirty="0"/>
              <a:t>h</a:t>
            </a:r>
            <a:r>
              <a:rPr spc="85" dirty="0"/>
              <a:t>e</a:t>
            </a:r>
            <a:r>
              <a:rPr spc="-710" dirty="0"/>
              <a:t> </a:t>
            </a:r>
            <a:r>
              <a:rPr spc="-1140" dirty="0"/>
              <a:t>V</a:t>
            </a:r>
            <a:r>
              <a:rPr spc="50" dirty="0"/>
              <a:t>e</a:t>
            </a:r>
            <a:r>
              <a:rPr spc="-65" dirty="0"/>
              <a:t>r</a:t>
            </a:r>
            <a:r>
              <a:rPr spc="65" dirty="0"/>
              <a:t>b</a:t>
            </a:r>
            <a:r>
              <a:rPr spc="-710" dirty="0"/>
              <a:t> </a:t>
            </a:r>
            <a:r>
              <a:rPr spc="-459" dirty="0"/>
              <a:t>“</a:t>
            </a:r>
            <a:r>
              <a:rPr spc="-395" dirty="0"/>
              <a:t>i</a:t>
            </a:r>
            <a:r>
              <a:rPr spc="165" dirty="0"/>
              <a:t>r</a:t>
            </a:r>
            <a:r>
              <a:rPr spc="-195" dirty="0"/>
              <a:t>"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30" dirty="0">
                <a:latin typeface="Arial"/>
                <a:cs typeface="Arial"/>
              </a:rPr>
              <a:t>t</a:t>
            </a:r>
            <a:r>
              <a:rPr sz="3600" spc="130" dirty="0">
                <a:latin typeface="Arial"/>
                <a:cs typeface="Arial"/>
              </a:rPr>
              <a:t>o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30" dirty="0">
                <a:latin typeface="Arial"/>
                <a:cs typeface="Arial"/>
              </a:rPr>
              <a:t>go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425519"/>
            <a:ext cx="1503108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2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160" dirty="0">
                <a:latin typeface="Microsoft Sans Serif"/>
                <a:cs typeface="Microsoft Sans Serif"/>
              </a:rPr>
              <a:t>The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70" dirty="0">
                <a:latin typeface="Microsoft Sans Serif"/>
                <a:cs typeface="Microsoft Sans Serif"/>
              </a:rPr>
              <a:t>verb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b="1" spc="85" dirty="0">
                <a:latin typeface="Tahoma"/>
                <a:cs typeface="Tahoma"/>
              </a:rPr>
              <a:t>ir</a:t>
            </a:r>
            <a:r>
              <a:rPr sz="3600" b="1" spc="-190" dirty="0">
                <a:latin typeface="Tahoma"/>
                <a:cs typeface="Tahoma"/>
              </a:rPr>
              <a:t> </a:t>
            </a:r>
            <a:r>
              <a:rPr sz="3600" spc="180" dirty="0">
                <a:latin typeface="Microsoft Sans Serif"/>
                <a:cs typeface="Microsoft Sans Serif"/>
              </a:rPr>
              <a:t>(to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70" dirty="0">
                <a:latin typeface="Microsoft Sans Serif"/>
                <a:cs typeface="Microsoft Sans Serif"/>
              </a:rPr>
              <a:t>go)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35" dirty="0">
                <a:latin typeface="Microsoft Sans Serif"/>
                <a:cs typeface="Microsoft Sans Serif"/>
              </a:rPr>
              <a:t>does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250" dirty="0">
                <a:latin typeface="Microsoft Sans Serif"/>
                <a:cs typeface="Microsoft Sans Serif"/>
              </a:rPr>
              <a:t>not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80" dirty="0">
                <a:latin typeface="Microsoft Sans Serif"/>
                <a:cs typeface="Microsoft Sans Serif"/>
              </a:rPr>
              <a:t>follow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14" dirty="0">
                <a:latin typeface="Microsoft Sans Serif"/>
                <a:cs typeface="Microsoft Sans Serif"/>
              </a:rPr>
              <a:t>the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35" dirty="0">
                <a:latin typeface="Microsoft Sans Serif"/>
                <a:cs typeface="Microsoft Sans Serif"/>
              </a:rPr>
              <a:t>regular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25" dirty="0">
                <a:latin typeface="Microsoft Sans Serif"/>
                <a:cs typeface="Microsoft Sans Serif"/>
              </a:rPr>
              <a:t>pattern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250" dirty="0">
                <a:latin typeface="Microsoft Sans Serif"/>
                <a:cs typeface="Microsoft Sans Serif"/>
              </a:rPr>
              <a:t>of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05" dirty="0">
                <a:latin typeface="Microsoft Sans Serif"/>
                <a:cs typeface="Microsoft Sans Serif"/>
              </a:rPr>
              <a:t>conjugation:</a:t>
            </a:r>
            <a:endParaRPr sz="36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74258" y="4759017"/>
          <a:ext cx="14754860" cy="5677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7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7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2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5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yo</a:t>
                      </a:r>
                      <a:r>
                        <a:rPr sz="2600" spc="-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voy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5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nosotros</a:t>
                      </a:r>
                      <a:r>
                        <a:rPr sz="2600" spc="-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vamos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4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5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tú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v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as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5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vosotros</a:t>
                      </a:r>
                      <a:r>
                        <a:rPr sz="2600" spc="-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váis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5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él</a:t>
                      </a:r>
                      <a:r>
                        <a:rPr sz="2600" spc="-18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ella/Ud.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v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a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5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ello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600" spc="-185" dirty="0">
                          <a:latin typeface="Lucida Sans Unicode"/>
                          <a:cs typeface="Lucida Sans Unicode"/>
                        </a:rPr>
                        <a:t>/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ella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/Uds.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v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an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150" dirty="0"/>
              <a:t>T</a:t>
            </a:r>
            <a:r>
              <a:rPr spc="165" dirty="0"/>
              <a:t>h</a:t>
            </a:r>
            <a:r>
              <a:rPr spc="85" dirty="0"/>
              <a:t>e</a:t>
            </a:r>
            <a:r>
              <a:rPr spc="-710" dirty="0"/>
              <a:t> </a:t>
            </a:r>
            <a:r>
              <a:rPr spc="-1140" dirty="0"/>
              <a:t>V</a:t>
            </a:r>
            <a:r>
              <a:rPr spc="50" dirty="0"/>
              <a:t>e</a:t>
            </a:r>
            <a:r>
              <a:rPr spc="-65" dirty="0"/>
              <a:t>r</a:t>
            </a:r>
            <a:r>
              <a:rPr spc="65" dirty="0"/>
              <a:t>b</a:t>
            </a:r>
            <a:r>
              <a:rPr spc="-710" dirty="0"/>
              <a:t> </a:t>
            </a:r>
            <a:r>
              <a:rPr spc="-459" dirty="0"/>
              <a:t>“</a:t>
            </a:r>
            <a:r>
              <a:rPr spc="-395" dirty="0"/>
              <a:t>i</a:t>
            </a:r>
            <a:r>
              <a:rPr spc="165" dirty="0"/>
              <a:t>r</a:t>
            </a:r>
            <a:r>
              <a:rPr spc="-195" dirty="0"/>
              <a:t>"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dirty="0">
                <a:latin typeface="Arial"/>
                <a:cs typeface="Arial"/>
              </a:rPr>
              <a:t>i</a:t>
            </a:r>
            <a:r>
              <a:rPr sz="3600" spc="55" dirty="0">
                <a:latin typeface="Arial"/>
                <a:cs typeface="Arial"/>
              </a:rPr>
              <a:t>r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105" dirty="0">
                <a:latin typeface="Arial"/>
                <a:cs typeface="Arial"/>
              </a:rPr>
              <a:t>+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114" dirty="0">
                <a:latin typeface="Tahoma"/>
                <a:cs typeface="Tahoma"/>
              </a:rPr>
              <a:t>a</a:t>
            </a:r>
            <a:r>
              <a:rPr sz="3600" spc="-325" dirty="0">
                <a:latin typeface="Tahoma"/>
                <a:cs typeface="Tahoma"/>
              </a:rPr>
              <a:t> </a:t>
            </a:r>
            <a:r>
              <a:rPr sz="3600" spc="-105" dirty="0">
                <a:latin typeface="Arial"/>
                <a:cs typeface="Arial"/>
              </a:rPr>
              <a:t>+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15" dirty="0">
                <a:latin typeface="Arial"/>
                <a:cs typeface="Arial"/>
              </a:rPr>
              <a:t>in</a:t>
            </a:r>
            <a:r>
              <a:rPr sz="3600" spc="-114" dirty="0">
                <a:latin typeface="Tahoma"/>
                <a:cs typeface="Tahoma"/>
              </a:rPr>
              <a:t>f</a:t>
            </a:r>
            <a:r>
              <a:rPr sz="3600" spc="10" dirty="0">
                <a:latin typeface="Arial"/>
                <a:cs typeface="Arial"/>
              </a:rPr>
              <a:t>initi</a:t>
            </a:r>
            <a:r>
              <a:rPr sz="3600" spc="-55" dirty="0">
                <a:latin typeface="Arial"/>
                <a:cs typeface="Arial"/>
              </a:rPr>
              <a:t>v</a:t>
            </a:r>
            <a:r>
              <a:rPr sz="3600" spc="125" dirty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65179"/>
            <a:ext cx="11838940" cy="243268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0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254" dirty="0">
                <a:latin typeface="Microsoft Sans Serif"/>
                <a:cs typeface="Microsoft Sans Serif"/>
              </a:rPr>
              <a:t>To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-35" dirty="0">
                <a:latin typeface="Microsoft Sans Serif"/>
                <a:cs typeface="Microsoft Sans Serif"/>
              </a:rPr>
              <a:t>express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30" dirty="0">
                <a:latin typeface="Microsoft Sans Serif"/>
                <a:cs typeface="Microsoft Sans Serif"/>
              </a:rPr>
              <a:t>a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20" dirty="0">
                <a:latin typeface="Microsoft Sans Serif"/>
                <a:cs typeface="Microsoft Sans Serif"/>
              </a:rPr>
              <a:t>future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00" dirty="0">
                <a:latin typeface="Microsoft Sans Serif"/>
                <a:cs typeface="Microsoft Sans Serif"/>
              </a:rPr>
              <a:t>action,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-80" dirty="0">
                <a:latin typeface="Microsoft Sans Serif"/>
                <a:cs typeface="Microsoft Sans Serif"/>
              </a:rPr>
              <a:t>use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14" dirty="0">
                <a:latin typeface="Microsoft Sans Serif"/>
                <a:cs typeface="Microsoft Sans Serif"/>
              </a:rPr>
              <a:t>the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45" dirty="0">
                <a:latin typeface="Microsoft Sans Serif"/>
                <a:cs typeface="Microsoft Sans Serif"/>
              </a:rPr>
              <a:t>following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75" dirty="0">
                <a:latin typeface="Microsoft Sans Serif"/>
                <a:cs typeface="Microsoft Sans Serif"/>
              </a:rPr>
              <a:t>structure:</a:t>
            </a:r>
            <a:endParaRPr sz="3600">
              <a:latin typeface="Microsoft Sans Serif"/>
              <a:cs typeface="Microsoft Sans Serif"/>
            </a:endParaRP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175" dirty="0">
                <a:latin typeface="Microsoft Sans Serif"/>
                <a:cs typeface="Microsoft Sans Serif"/>
              </a:rPr>
              <a:t>ir</a:t>
            </a:r>
            <a:r>
              <a:rPr sz="3600" spc="-114" dirty="0">
                <a:latin typeface="Microsoft Sans Serif"/>
                <a:cs typeface="Microsoft Sans Serif"/>
              </a:rPr>
              <a:t> </a:t>
            </a:r>
            <a:r>
              <a:rPr sz="3600" spc="-125" dirty="0">
                <a:latin typeface="Microsoft Sans Serif"/>
                <a:cs typeface="Microsoft Sans Serif"/>
              </a:rPr>
              <a:t>+</a:t>
            </a:r>
            <a:r>
              <a:rPr sz="3600" spc="-110" dirty="0">
                <a:latin typeface="Microsoft Sans Serif"/>
                <a:cs typeface="Microsoft Sans Serif"/>
              </a:rPr>
              <a:t> </a:t>
            </a:r>
            <a:r>
              <a:rPr sz="3600" spc="30" dirty="0">
                <a:latin typeface="Microsoft Sans Serif"/>
                <a:cs typeface="Microsoft Sans Serif"/>
              </a:rPr>
              <a:t>a</a:t>
            </a:r>
            <a:r>
              <a:rPr sz="3600" spc="-110" dirty="0">
                <a:latin typeface="Microsoft Sans Serif"/>
                <a:cs typeface="Microsoft Sans Serif"/>
              </a:rPr>
              <a:t> </a:t>
            </a:r>
            <a:r>
              <a:rPr sz="3600" spc="-125" dirty="0">
                <a:latin typeface="Microsoft Sans Serif"/>
                <a:cs typeface="Microsoft Sans Serif"/>
              </a:rPr>
              <a:t>+</a:t>
            </a:r>
            <a:r>
              <a:rPr sz="3600" spc="-114" dirty="0">
                <a:latin typeface="Microsoft Sans Serif"/>
                <a:cs typeface="Microsoft Sans Serif"/>
              </a:rPr>
              <a:t> </a:t>
            </a:r>
            <a:r>
              <a:rPr sz="3600" spc="114" dirty="0">
                <a:latin typeface="Microsoft Sans Serif"/>
                <a:cs typeface="Microsoft Sans Serif"/>
              </a:rPr>
              <a:t>inflnitive</a:t>
            </a:r>
            <a:endParaRPr sz="3600">
              <a:latin typeface="Microsoft Sans Serif"/>
              <a:cs typeface="Microsoft Sans Serif"/>
            </a:endParaRP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-10" dirty="0">
                <a:latin typeface="Microsoft Sans Serif"/>
                <a:cs typeface="Microsoft Sans Serif"/>
              </a:rPr>
              <a:t>Examples:</a:t>
            </a:r>
            <a:endParaRPr sz="36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74754" y="5921285"/>
          <a:ext cx="13248640" cy="4511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5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  <a:p>
                      <a:pPr marL="2929890" marR="67945" indent="-2854960">
                        <a:lnSpc>
                          <a:spcPct val="111000"/>
                        </a:lnSpc>
                      </a:pPr>
                      <a:r>
                        <a:rPr sz="2600" b="1" spc="10" dirty="0">
                          <a:latin typeface="Arial"/>
                          <a:cs typeface="Arial"/>
                        </a:rPr>
                        <a:t>Vamos</a:t>
                      </a:r>
                      <a:r>
                        <a:rPr sz="2600" b="1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b="1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70" dirty="0">
                          <a:latin typeface="Arial"/>
                          <a:cs typeface="Arial"/>
                        </a:rPr>
                        <a:t>aprender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el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future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en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la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35" dirty="0">
                          <a:latin typeface="Lucida Sans Unicode"/>
                          <a:cs typeface="Lucida Sans Unicode"/>
                        </a:rPr>
                        <a:t>Lección </a:t>
                      </a:r>
                      <a:r>
                        <a:rPr sz="2600" spc="-8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90" dirty="0">
                          <a:latin typeface="Lucida Sans Unicode"/>
                          <a:cs typeface="Lucida Sans Unicode"/>
                        </a:rPr>
                        <a:t>Diez.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  <a:p>
                      <a:pPr marL="2501265" marR="626110" indent="-1868170">
                        <a:lnSpc>
                          <a:spcPct val="111000"/>
                        </a:lnSpc>
                      </a:pPr>
                      <a:r>
                        <a:rPr sz="2600" spc="80" dirty="0">
                          <a:latin typeface="Lucida Sans Unicode"/>
                          <a:cs typeface="Lucida Sans Unicode"/>
                        </a:rPr>
                        <a:t>We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are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going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learn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future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60" dirty="0">
                          <a:latin typeface="Lucida Sans Unicode"/>
                          <a:cs typeface="Lucida Sans Unicode"/>
                        </a:rPr>
                        <a:t>in </a:t>
                      </a:r>
                      <a:r>
                        <a:rPr sz="2600" spc="-8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Lesson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20" dirty="0">
                          <a:latin typeface="Lucida Sans Unicode"/>
                          <a:cs typeface="Lucida Sans Unicode"/>
                        </a:rPr>
                        <a:t>10.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81940">
                        <a:lnSpc>
                          <a:spcPct val="100000"/>
                        </a:lnSpc>
                      </a:pPr>
                      <a:r>
                        <a:rPr sz="2600" spc="-185" dirty="0"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b="1" spc="-70" dirty="0">
                          <a:latin typeface="Arial"/>
                          <a:cs typeface="Arial"/>
                        </a:rPr>
                        <a:t>vo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600" b="1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00" b="1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hablar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con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mi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mamá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mañana.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am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going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70" dirty="0">
                          <a:latin typeface="Lucida Sans Unicode"/>
                          <a:cs typeface="Lucida Sans Unicode"/>
                        </a:rPr>
                        <a:t>talk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my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mom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5" dirty="0">
                          <a:latin typeface="Lucida Sans Unicode"/>
                          <a:cs typeface="Lucida Sans Unicode"/>
                        </a:rPr>
                        <a:t>tomorrow.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4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5" dirty="0"/>
              <a:t>D</a:t>
            </a:r>
            <a:r>
              <a:rPr spc="-215" dirty="0"/>
              <a:t>i</a:t>
            </a:r>
            <a:r>
              <a:rPr spc="25" dirty="0"/>
              <a:t>r</a:t>
            </a:r>
            <a:r>
              <a:rPr spc="50" dirty="0"/>
              <a:t>e</a:t>
            </a:r>
            <a:r>
              <a:rPr spc="270" dirty="0"/>
              <a:t>c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45" dirty="0"/>
              <a:t>a</a:t>
            </a:r>
            <a:r>
              <a:rPr spc="-90" dirty="0"/>
              <a:t>n</a:t>
            </a:r>
            <a:r>
              <a:rPr spc="20" dirty="0"/>
              <a:t>d</a:t>
            </a:r>
            <a:r>
              <a:rPr spc="-710" dirty="0"/>
              <a:t> </a:t>
            </a:r>
            <a:r>
              <a:rPr spc="-445" dirty="0"/>
              <a:t>I</a:t>
            </a:r>
            <a:r>
              <a:rPr spc="-90" dirty="0"/>
              <a:t>n</a:t>
            </a:r>
            <a:r>
              <a:rPr spc="-50" dirty="0"/>
              <a:t>d</a:t>
            </a:r>
            <a:r>
              <a:rPr spc="-395" dirty="0"/>
              <a:t>i</a:t>
            </a:r>
            <a:r>
              <a:rPr spc="25" dirty="0"/>
              <a:t>r</a:t>
            </a:r>
            <a:r>
              <a:rPr spc="50" dirty="0"/>
              <a:t>e</a:t>
            </a:r>
            <a:r>
              <a:rPr spc="270" dirty="0"/>
              <a:t>c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-45" dirty="0"/>
              <a:t>O</a:t>
            </a:r>
            <a:r>
              <a:rPr spc="-200" dirty="0"/>
              <a:t>b</a:t>
            </a:r>
            <a:r>
              <a:rPr spc="-465" dirty="0"/>
              <a:t>j</a:t>
            </a:r>
            <a:r>
              <a:rPr spc="50" dirty="0"/>
              <a:t>e</a:t>
            </a:r>
            <a:r>
              <a:rPr spc="270" dirty="0"/>
              <a:t>c</a:t>
            </a:r>
            <a:r>
              <a:rPr spc="204" dirty="0"/>
              <a:t>t</a:t>
            </a:r>
            <a:r>
              <a:rPr spc="-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7715865" cy="219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65" dirty="0">
                <a:latin typeface="Microsoft Sans Serif"/>
                <a:cs typeface="Microsoft Sans Serif"/>
              </a:rPr>
              <a:t>Pronouns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85" dirty="0">
                <a:latin typeface="Microsoft Sans Serif"/>
                <a:cs typeface="Microsoft Sans Serif"/>
              </a:rPr>
              <a:t>stand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45" dirty="0">
                <a:latin typeface="Microsoft Sans Serif"/>
                <a:cs typeface="Microsoft Sans Serif"/>
              </a:rPr>
              <a:t>in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25" dirty="0">
                <a:latin typeface="Microsoft Sans Serif"/>
                <a:cs typeface="Microsoft Sans Serif"/>
              </a:rPr>
              <a:t>place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250" dirty="0">
                <a:latin typeface="Microsoft Sans Serif"/>
                <a:cs typeface="Microsoft Sans Serif"/>
              </a:rPr>
              <a:t>of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70" dirty="0">
                <a:latin typeface="Microsoft Sans Serif"/>
                <a:cs typeface="Microsoft Sans Serif"/>
              </a:rPr>
              <a:t>nouns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45" dirty="0">
                <a:latin typeface="Microsoft Sans Serif"/>
                <a:cs typeface="Microsoft Sans Serif"/>
              </a:rPr>
              <a:t>in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35" dirty="0">
                <a:latin typeface="Microsoft Sans Serif"/>
                <a:cs typeface="Microsoft Sans Serif"/>
              </a:rPr>
              <a:t>order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265" dirty="0">
                <a:latin typeface="Microsoft Sans Serif"/>
                <a:cs typeface="Microsoft Sans Serif"/>
              </a:rPr>
              <a:t>to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75" dirty="0">
                <a:latin typeface="Microsoft Sans Serif"/>
                <a:cs typeface="Microsoft Sans Serif"/>
              </a:rPr>
              <a:t>avoid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50" dirty="0">
                <a:latin typeface="Microsoft Sans Serif"/>
                <a:cs typeface="Microsoft Sans Serif"/>
              </a:rPr>
              <a:t>repetition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05" dirty="0">
                <a:latin typeface="Microsoft Sans Serif"/>
                <a:cs typeface="Microsoft Sans Serif"/>
              </a:rPr>
              <a:t>and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265" dirty="0">
                <a:latin typeface="Microsoft Sans Serif"/>
                <a:cs typeface="Microsoft Sans Serif"/>
              </a:rPr>
              <a:t>to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00" dirty="0">
                <a:latin typeface="Microsoft Sans Serif"/>
                <a:cs typeface="Microsoft Sans Serif"/>
              </a:rPr>
              <a:t>lighten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35" dirty="0">
                <a:latin typeface="Microsoft Sans Serif"/>
                <a:cs typeface="Microsoft Sans Serif"/>
              </a:rPr>
              <a:t>up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14" dirty="0">
                <a:latin typeface="Microsoft Sans Serif"/>
                <a:cs typeface="Microsoft Sans Serif"/>
              </a:rPr>
              <a:t>the </a:t>
            </a:r>
            <a:r>
              <a:rPr sz="3600" spc="-940" dirty="0">
                <a:latin typeface="Microsoft Sans Serif"/>
                <a:cs typeface="Microsoft Sans Serif"/>
              </a:rPr>
              <a:t> </a:t>
            </a:r>
            <a:r>
              <a:rPr sz="3600" spc="5" dirty="0">
                <a:latin typeface="Microsoft Sans Serif"/>
                <a:cs typeface="Microsoft Sans Serif"/>
              </a:rPr>
              <a:t>sentence</a:t>
            </a:r>
            <a:endParaRPr sz="3600">
              <a:latin typeface="Microsoft Sans Serif"/>
              <a:cs typeface="Microsoft Sans Serif"/>
            </a:endParaRPr>
          </a:p>
          <a:p>
            <a:pPr marL="462915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15" dirty="0">
                <a:latin typeface="Microsoft Sans Serif"/>
                <a:cs typeface="Microsoft Sans Serif"/>
              </a:rPr>
              <a:t>Example:</a:t>
            </a:r>
            <a:endParaRPr sz="36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128269"/>
              </p:ext>
            </p:extLst>
          </p:nvPr>
        </p:nvGraphicFramePr>
        <p:xfrm>
          <a:off x="4765368" y="5045075"/>
          <a:ext cx="14497050" cy="5475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4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50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70" dirty="0">
                          <a:latin typeface="Lucida Sans Unicode"/>
                          <a:cs typeface="Lucida Sans Unicode"/>
                        </a:rPr>
                        <a:t>José</a:t>
                      </a:r>
                      <a:r>
                        <a:rPr sz="26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35" dirty="0">
                          <a:latin typeface="Lucida Sans Unicode"/>
                          <a:cs typeface="Lucida Sans Unicode"/>
                        </a:rPr>
                        <a:t>ve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al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65" dirty="0">
                          <a:latin typeface="Lucida Sans Unicode"/>
                          <a:cs typeface="Lucida Sans Unicode"/>
                        </a:rPr>
                        <a:t>toro.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9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14" dirty="0">
                          <a:latin typeface="Lucida Sans Unicode"/>
                          <a:cs typeface="Lucida Sans Unicode"/>
                        </a:rPr>
                        <a:t>Joe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sees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5" dirty="0">
                          <a:latin typeface="Lucida Sans Unicode"/>
                          <a:cs typeface="Lucida Sans Unicode"/>
                        </a:rPr>
                        <a:t>bull.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0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70" dirty="0">
                          <a:latin typeface="Lucida Sans Unicode"/>
                          <a:cs typeface="Lucida Sans Unicode"/>
                        </a:rPr>
                        <a:t>José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mata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al</a:t>
                      </a:r>
                      <a:r>
                        <a:rPr sz="26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65" dirty="0">
                          <a:latin typeface="Lucida Sans Unicode"/>
                          <a:cs typeface="Lucida Sans Unicode"/>
                        </a:rPr>
                        <a:t>toro.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Joe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kills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bull.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0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70" dirty="0">
                          <a:latin typeface="Lucida Sans Unicode"/>
                          <a:cs typeface="Lucida Sans Unicode"/>
                        </a:rPr>
                        <a:t>José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35" dirty="0">
                          <a:latin typeface="Lucida Sans Unicode"/>
                          <a:cs typeface="Lucida Sans Unicode"/>
                        </a:rPr>
                        <a:t>ve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al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toro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35" dirty="0"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lo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mata.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9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Joe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se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bull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kills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it.</a:t>
                      </a: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 descr="Torero Cartoon HD Stock Images | Shutterstock">
            <a:extLst>
              <a:ext uri="{FF2B5EF4-FFF2-40B4-BE49-F238E27FC236}">
                <a16:creationId xmlns:a16="http://schemas.microsoft.com/office/drawing/2014/main" id="{04F2FBC3-13C9-8148-9B9B-5113A0B7A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6035675"/>
            <a:ext cx="419236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-355" dirty="0"/>
              <a:t>D</a:t>
            </a:r>
            <a:r>
              <a:rPr spc="-215" dirty="0"/>
              <a:t>i</a:t>
            </a:r>
            <a:r>
              <a:rPr spc="25" dirty="0"/>
              <a:t>r</a:t>
            </a:r>
            <a:r>
              <a:rPr spc="50" dirty="0"/>
              <a:t>e</a:t>
            </a:r>
            <a:r>
              <a:rPr spc="270" dirty="0"/>
              <a:t>c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45" dirty="0"/>
              <a:t>a</a:t>
            </a:r>
            <a:r>
              <a:rPr spc="-90" dirty="0"/>
              <a:t>n</a:t>
            </a:r>
            <a:r>
              <a:rPr spc="20" dirty="0"/>
              <a:t>d</a:t>
            </a:r>
            <a:r>
              <a:rPr spc="-710" dirty="0"/>
              <a:t> </a:t>
            </a:r>
            <a:r>
              <a:rPr spc="-445" dirty="0"/>
              <a:t>I</a:t>
            </a:r>
            <a:r>
              <a:rPr spc="-90" dirty="0"/>
              <a:t>n</a:t>
            </a:r>
            <a:r>
              <a:rPr spc="-50" dirty="0"/>
              <a:t>d</a:t>
            </a:r>
            <a:r>
              <a:rPr spc="-395" dirty="0"/>
              <a:t>i</a:t>
            </a:r>
            <a:r>
              <a:rPr spc="25" dirty="0"/>
              <a:t>r</a:t>
            </a:r>
            <a:r>
              <a:rPr spc="50" dirty="0"/>
              <a:t>e</a:t>
            </a:r>
            <a:r>
              <a:rPr spc="270" dirty="0"/>
              <a:t>c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-45" dirty="0"/>
              <a:t>O</a:t>
            </a:r>
            <a:r>
              <a:rPr spc="-200" dirty="0"/>
              <a:t>b</a:t>
            </a:r>
            <a:r>
              <a:rPr spc="-465" dirty="0"/>
              <a:t>j</a:t>
            </a:r>
            <a:r>
              <a:rPr spc="50" dirty="0"/>
              <a:t>e</a:t>
            </a:r>
            <a:r>
              <a:rPr spc="270" dirty="0"/>
              <a:t>c</a:t>
            </a:r>
            <a:r>
              <a:rPr spc="204" dirty="0"/>
              <a:t>t</a:t>
            </a:r>
            <a:r>
              <a:rPr spc="-95" dirty="0"/>
              <a:t>s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5" dirty="0">
                <a:latin typeface="Arial"/>
                <a:cs typeface="Arial"/>
              </a:rPr>
              <a:t>Di</a:t>
            </a:r>
            <a:r>
              <a:rPr sz="3600" spc="-40" dirty="0">
                <a:latin typeface="Arial"/>
                <a:cs typeface="Arial"/>
              </a:rPr>
              <a:t>r</a:t>
            </a:r>
            <a:r>
              <a:rPr sz="3600" spc="110" dirty="0">
                <a:latin typeface="Arial"/>
                <a:cs typeface="Arial"/>
              </a:rPr>
              <a:t>ec</a:t>
            </a:r>
            <a:r>
              <a:rPr sz="3600" spc="90" dirty="0">
                <a:latin typeface="Arial"/>
                <a:cs typeface="Arial"/>
              </a:rPr>
              <a:t>t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70" dirty="0">
                <a:latin typeface="Arial"/>
                <a:cs typeface="Arial"/>
              </a:rPr>
              <a:t>Object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65179"/>
            <a:ext cx="17324705" cy="363092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0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65" dirty="0">
                <a:latin typeface="Microsoft Sans Serif"/>
                <a:cs typeface="Microsoft Sans Serif"/>
              </a:rPr>
              <a:t>A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35" dirty="0">
                <a:latin typeface="Microsoft Sans Serif"/>
                <a:cs typeface="Microsoft Sans Serif"/>
              </a:rPr>
              <a:t>direct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25" dirty="0">
                <a:latin typeface="Microsoft Sans Serif"/>
                <a:cs typeface="Microsoft Sans Serif"/>
              </a:rPr>
              <a:t>object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-10" dirty="0">
                <a:latin typeface="Microsoft Sans Serif"/>
                <a:cs typeface="Microsoft Sans Serif"/>
              </a:rPr>
              <a:t>is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14" dirty="0">
                <a:latin typeface="Microsoft Sans Serif"/>
                <a:cs typeface="Microsoft Sans Serif"/>
              </a:rPr>
              <a:t>the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85" dirty="0">
                <a:latin typeface="Microsoft Sans Serif"/>
                <a:cs typeface="Microsoft Sans Serif"/>
              </a:rPr>
              <a:t>person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220" dirty="0">
                <a:latin typeface="Microsoft Sans Serif"/>
                <a:cs typeface="Microsoft Sans Serif"/>
              </a:rPr>
              <a:t>or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50" dirty="0">
                <a:latin typeface="Microsoft Sans Serif"/>
                <a:cs typeface="Microsoft Sans Serif"/>
              </a:rPr>
              <a:t>thing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35" dirty="0">
                <a:latin typeface="Microsoft Sans Serif"/>
                <a:cs typeface="Microsoft Sans Serif"/>
              </a:rPr>
              <a:t>receiving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14" dirty="0">
                <a:latin typeface="Microsoft Sans Serif"/>
                <a:cs typeface="Microsoft Sans Serif"/>
              </a:rPr>
              <a:t>the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30" dirty="0">
                <a:latin typeface="Microsoft Sans Serif"/>
                <a:cs typeface="Microsoft Sans Serif"/>
              </a:rPr>
              <a:t>action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250" dirty="0">
                <a:latin typeface="Microsoft Sans Serif"/>
                <a:cs typeface="Microsoft Sans Serif"/>
              </a:rPr>
              <a:t>of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14" dirty="0">
                <a:latin typeface="Microsoft Sans Serif"/>
                <a:cs typeface="Microsoft Sans Serif"/>
              </a:rPr>
              <a:t>the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25" dirty="0">
                <a:latin typeface="Microsoft Sans Serif"/>
                <a:cs typeface="Microsoft Sans Serif"/>
              </a:rPr>
              <a:t>verb.</a:t>
            </a:r>
            <a:endParaRPr sz="3600">
              <a:latin typeface="Microsoft Sans Serif"/>
              <a:cs typeface="Microsoft Sans Serif"/>
            </a:endParaRPr>
          </a:p>
          <a:p>
            <a:pPr marL="462915" marR="5080" indent="-450850">
              <a:lnSpc>
                <a:spcPct val="113399"/>
              </a:lnSpc>
              <a:spcBef>
                <a:spcPts val="198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254" dirty="0">
                <a:latin typeface="Microsoft Sans Serif"/>
                <a:cs typeface="Microsoft Sans Serif"/>
              </a:rPr>
              <a:t>To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55" dirty="0">
                <a:latin typeface="Microsoft Sans Serif"/>
                <a:cs typeface="Microsoft Sans Serif"/>
              </a:rPr>
              <a:t>identify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35" dirty="0">
                <a:latin typeface="Microsoft Sans Serif"/>
                <a:cs typeface="Microsoft Sans Serif"/>
              </a:rPr>
              <a:t>direct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60" dirty="0">
                <a:latin typeface="Microsoft Sans Serif"/>
                <a:cs typeface="Microsoft Sans Serif"/>
              </a:rPr>
              <a:t>objects,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-35" dirty="0">
                <a:latin typeface="Microsoft Sans Serif"/>
                <a:cs typeface="Microsoft Sans Serif"/>
              </a:rPr>
              <a:t>ask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14" dirty="0">
                <a:latin typeface="Microsoft Sans Serif"/>
                <a:cs typeface="Microsoft Sans Serif"/>
              </a:rPr>
              <a:t>the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90" dirty="0">
                <a:latin typeface="Microsoft Sans Serif"/>
                <a:cs typeface="Microsoft Sans Serif"/>
              </a:rPr>
              <a:t>question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0" dirty="0">
                <a:latin typeface="Microsoft Sans Serif"/>
                <a:cs typeface="Microsoft Sans Serif"/>
              </a:rPr>
              <a:t>whom?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220" dirty="0">
                <a:latin typeface="Microsoft Sans Serif"/>
                <a:cs typeface="Microsoft Sans Serif"/>
              </a:rPr>
              <a:t>or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5" dirty="0">
                <a:latin typeface="Microsoft Sans Serif"/>
                <a:cs typeface="Microsoft Sans Serif"/>
              </a:rPr>
              <a:t>what?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40" dirty="0">
                <a:latin typeface="Microsoft Sans Serif"/>
                <a:cs typeface="Microsoft Sans Serif"/>
              </a:rPr>
              <a:t>using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14" dirty="0">
                <a:latin typeface="Microsoft Sans Serif"/>
                <a:cs typeface="Microsoft Sans Serif"/>
              </a:rPr>
              <a:t>the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70" dirty="0">
                <a:latin typeface="Microsoft Sans Serif"/>
                <a:cs typeface="Microsoft Sans Serif"/>
              </a:rPr>
              <a:t>verb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250" dirty="0">
                <a:latin typeface="Microsoft Sans Serif"/>
                <a:cs typeface="Microsoft Sans Serif"/>
              </a:rPr>
              <a:t>of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14" dirty="0">
                <a:latin typeface="Microsoft Sans Serif"/>
                <a:cs typeface="Microsoft Sans Serif"/>
              </a:rPr>
              <a:t>the </a:t>
            </a:r>
            <a:r>
              <a:rPr sz="3600" spc="-94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sentence:</a:t>
            </a:r>
            <a:endParaRPr sz="3600">
              <a:latin typeface="Microsoft Sans Serif"/>
              <a:cs typeface="Microsoft Sans Serif"/>
            </a:endParaRP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5" dirty="0">
                <a:latin typeface="Microsoft Sans Serif"/>
                <a:cs typeface="Microsoft Sans Serif"/>
              </a:rPr>
              <a:t>Joe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-155" dirty="0">
                <a:latin typeface="Microsoft Sans Serif"/>
                <a:cs typeface="Microsoft Sans Serif"/>
              </a:rPr>
              <a:t>sees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14" dirty="0">
                <a:latin typeface="Microsoft Sans Serif"/>
                <a:cs typeface="Microsoft Sans Serif"/>
              </a:rPr>
              <a:t>the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90" dirty="0">
                <a:latin typeface="Microsoft Sans Serif"/>
                <a:cs typeface="Microsoft Sans Serif"/>
              </a:rPr>
              <a:t>bull.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b="1" spc="-145" dirty="0">
                <a:latin typeface="Tahoma"/>
                <a:cs typeface="Tahoma"/>
              </a:rPr>
              <a:t>Sees</a:t>
            </a:r>
            <a:r>
              <a:rPr sz="3600" b="1" spc="-185" dirty="0">
                <a:latin typeface="Tahoma"/>
                <a:cs typeface="Tahoma"/>
              </a:rPr>
              <a:t> </a:t>
            </a:r>
            <a:r>
              <a:rPr sz="3600" b="1" spc="-145" dirty="0">
                <a:latin typeface="Tahoma"/>
                <a:cs typeface="Tahoma"/>
              </a:rPr>
              <a:t>what?</a:t>
            </a:r>
            <a:r>
              <a:rPr sz="3600" b="1" spc="-195" dirty="0">
                <a:latin typeface="Tahoma"/>
                <a:cs typeface="Tahoma"/>
              </a:rPr>
              <a:t> </a:t>
            </a:r>
            <a:r>
              <a:rPr sz="3600" spc="160" dirty="0">
                <a:latin typeface="Microsoft Sans Serif"/>
                <a:cs typeface="Microsoft Sans Serif"/>
              </a:rPr>
              <a:t>The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90" dirty="0">
                <a:latin typeface="Microsoft Sans Serif"/>
                <a:cs typeface="Microsoft Sans Serif"/>
              </a:rPr>
              <a:t>bull,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00" dirty="0">
                <a:latin typeface="Microsoft Sans Serif"/>
                <a:cs typeface="Microsoft Sans Serif"/>
              </a:rPr>
              <a:t>which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-10" dirty="0">
                <a:latin typeface="Microsoft Sans Serif"/>
                <a:cs typeface="Microsoft Sans Serif"/>
              </a:rPr>
              <a:t>is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14" dirty="0">
                <a:latin typeface="Microsoft Sans Serif"/>
                <a:cs typeface="Microsoft Sans Serif"/>
              </a:rPr>
              <a:t>the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35" dirty="0">
                <a:latin typeface="Microsoft Sans Serif"/>
                <a:cs typeface="Microsoft Sans Serif"/>
              </a:rPr>
              <a:t>direct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85" dirty="0">
                <a:latin typeface="Microsoft Sans Serif"/>
                <a:cs typeface="Microsoft Sans Serif"/>
              </a:rPr>
              <a:t>object.</a:t>
            </a:r>
            <a:endParaRPr sz="3600">
              <a:latin typeface="Microsoft Sans Serif"/>
              <a:cs typeface="Microsoft Sans Serif"/>
            </a:endParaRPr>
          </a:p>
          <a:p>
            <a:pPr marL="913130">
              <a:lnSpc>
                <a:spcPct val="100000"/>
              </a:lnSpc>
              <a:spcBef>
                <a:spcPts val="585"/>
              </a:spcBef>
            </a:pPr>
            <a:r>
              <a:rPr sz="3600" b="1" spc="345" dirty="0">
                <a:latin typeface="Tahoma"/>
                <a:cs typeface="Tahoma"/>
              </a:rPr>
              <a:t>W</a:t>
            </a:r>
            <a:r>
              <a:rPr sz="3600" b="1" spc="40" dirty="0">
                <a:latin typeface="Tahoma"/>
                <a:cs typeface="Tahoma"/>
              </a:rPr>
              <a:t>hom</a:t>
            </a:r>
            <a:r>
              <a:rPr sz="3600" b="1" spc="-185" dirty="0">
                <a:latin typeface="Tahoma"/>
                <a:cs typeface="Tahoma"/>
              </a:rPr>
              <a:t> </a:t>
            </a:r>
            <a:r>
              <a:rPr sz="3600" b="1" spc="90" dirty="0">
                <a:latin typeface="Tahoma"/>
                <a:cs typeface="Tahoma"/>
              </a:rPr>
              <a:t>or</a:t>
            </a:r>
            <a:r>
              <a:rPr sz="3600" b="1" spc="-185" dirty="0">
                <a:latin typeface="Tahoma"/>
                <a:cs typeface="Tahoma"/>
              </a:rPr>
              <a:t> </a:t>
            </a:r>
            <a:r>
              <a:rPr sz="3600" b="1" spc="-265" dirty="0">
                <a:latin typeface="Tahoma"/>
                <a:cs typeface="Tahoma"/>
              </a:rPr>
              <a:t>w</a:t>
            </a:r>
            <a:r>
              <a:rPr sz="3600" b="1" spc="-5" dirty="0">
                <a:latin typeface="Tahoma"/>
                <a:cs typeface="Tahoma"/>
              </a:rPr>
              <a:t>h</a:t>
            </a:r>
            <a:r>
              <a:rPr sz="3600" b="1" spc="-80" dirty="0">
                <a:latin typeface="Tahoma"/>
                <a:cs typeface="Tahoma"/>
              </a:rPr>
              <a:t>a</a:t>
            </a:r>
            <a:r>
              <a:rPr sz="3600" b="1" spc="45" dirty="0">
                <a:latin typeface="Tahoma"/>
                <a:cs typeface="Tahoma"/>
              </a:rPr>
              <a:t>t</a:t>
            </a:r>
            <a:r>
              <a:rPr sz="3600" b="1" spc="-185" dirty="0">
                <a:latin typeface="Tahoma"/>
                <a:cs typeface="Tahoma"/>
              </a:rPr>
              <a:t> </a:t>
            </a:r>
            <a:r>
              <a:rPr sz="3600" b="1" spc="80" dirty="0">
                <a:latin typeface="Tahoma"/>
                <a:cs typeface="Tahoma"/>
              </a:rPr>
              <a:t>d</a:t>
            </a:r>
            <a:r>
              <a:rPr sz="3600" b="1" spc="90" dirty="0">
                <a:latin typeface="Tahoma"/>
                <a:cs typeface="Tahoma"/>
              </a:rPr>
              <a:t>o</a:t>
            </a:r>
            <a:r>
              <a:rPr sz="3600" b="1" spc="-185" dirty="0">
                <a:latin typeface="Tahoma"/>
                <a:cs typeface="Tahoma"/>
              </a:rPr>
              <a:t>e</a:t>
            </a:r>
            <a:r>
              <a:rPr sz="3600" b="1" spc="-155" dirty="0">
                <a:latin typeface="Tahoma"/>
                <a:cs typeface="Tahoma"/>
              </a:rPr>
              <a:t>s</a:t>
            </a:r>
            <a:r>
              <a:rPr sz="3600" b="1" spc="-185" dirty="0">
                <a:latin typeface="Tahoma"/>
                <a:cs typeface="Tahoma"/>
              </a:rPr>
              <a:t> </a:t>
            </a:r>
            <a:r>
              <a:rPr sz="3600" b="1" spc="90" dirty="0">
                <a:latin typeface="Tahoma"/>
                <a:cs typeface="Tahoma"/>
              </a:rPr>
              <a:t>J</a:t>
            </a:r>
            <a:r>
              <a:rPr sz="3600" b="1" spc="75" dirty="0">
                <a:latin typeface="Tahoma"/>
                <a:cs typeface="Tahoma"/>
              </a:rPr>
              <a:t>o</a:t>
            </a:r>
            <a:r>
              <a:rPr sz="3600" b="1" spc="-200" dirty="0">
                <a:latin typeface="Tahoma"/>
                <a:cs typeface="Tahoma"/>
              </a:rPr>
              <a:t>e</a:t>
            </a:r>
            <a:r>
              <a:rPr sz="3600" b="1" spc="-185" dirty="0">
                <a:latin typeface="Tahoma"/>
                <a:cs typeface="Tahoma"/>
              </a:rPr>
              <a:t> </a:t>
            </a:r>
            <a:r>
              <a:rPr sz="3600" b="1" spc="65" dirty="0">
                <a:latin typeface="Tahoma"/>
                <a:cs typeface="Tahoma"/>
              </a:rPr>
              <a:t>k</a:t>
            </a:r>
            <a:r>
              <a:rPr sz="3600" b="1" spc="25" dirty="0">
                <a:latin typeface="Tahoma"/>
                <a:cs typeface="Tahoma"/>
              </a:rPr>
              <a:t>i</a:t>
            </a:r>
            <a:r>
              <a:rPr sz="3600" b="1" spc="10" dirty="0">
                <a:latin typeface="Tahoma"/>
                <a:cs typeface="Tahoma"/>
              </a:rPr>
              <a:t>ll</a:t>
            </a:r>
            <a:r>
              <a:rPr sz="3600" b="1" spc="-385" dirty="0">
                <a:latin typeface="Tahoma"/>
                <a:cs typeface="Tahoma"/>
              </a:rPr>
              <a:t>?</a:t>
            </a:r>
            <a:r>
              <a:rPr sz="3600" b="1" spc="-195" dirty="0">
                <a:latin typeface="Tahoma"/>
                <a:cs typeface="Tahoma"/>
              </a:rPr>
              <a:t> </a:t>
            </a:r>
            <a:r>
              <a:rPr sz="3600" spc="170" dirty="0">
                <a:latin typeface="Microsoft Sans Serif"/>
                <a:cs typeface="Microsoft Sans Serif"/>
              </a:rPr>
              <a:t>H</a:t>
            </a:r>
            <a:r>
              <a:rPr sz="3600" spc="-140" dirty="0">
                <a:latin typeface="Microsoft Sans Serif"/>
                <a:cs typeface="Microsoft Sans Serif"/>
              </a:rPr>
              <a:t>e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95" dirty="0">
                <a:latin typeface="Microsoft Sans Serif"/>
                <a:cs typeface="Microsoft Sans Serif"/>
              </a:rPr>
              <a:t>k</a:t>
            </a:r>
            <a:r>
              <a:rPr sz="3600" spc="45" dirty="0">
                <a:latin typeface="Microsoft Sans Serif"/>
                <a:cs typeface="Microsoft Sans Serif"/>
              </a:rPr>
              <a:t>i</a:t>
            </a:r>
            <a:r>
              <a:rPr sz="3600" spc="135" dirty="0">
                <a:latin typeface="Microsoft Sans Serif"/>
                <a:cs typeface="Microsoft Sans Serif"/>
              </a:rPr>
              <a:t>l</a:t>
            </a:r>
            <a:r>
              <a:rPr sz="3600" spc="114" dirty="0">
                <a:latin typeface="Microsoft Sans Serif"/>
                <a:cs typeface="Microsoft Sans Serif"/>
              </a:rPr>
              <a:t>l</a:t>
            </a:r>
            <a:r>
              <a:rPr sz="3600" spc="-190" dirty="0">
                <a:latin typeface="Microsoft Sans Serif"/>
                <a:cs typeface="Microsoft Sans Serif"/>
              </a:rPr>
              <a:t>s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350" dirty="0">
                <a:latin typeface="Microsoft Sans Serif"/>
                <a:cs typeface="Microsoft Sans Serif"/>
              </a:rPr>
              <a:t>t</a:t>
            </a:r>
            <a:r>
              <a:rPr sz="3600" dirty="0">
                <a:latin typeface="Microsoft Sans Serif"/>
                <a:cs typeface="Microsoft Sans Serif"/>
              </a:rPr>
              <a:t>he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95" dirty="0">
                <a:latin typeface="Microsoft Sans Serif"/>
                <a:cs typeface="Microsoft Sans Serif"/>
              </a:rPr>
              <a:t>b</a:t>
            </a:r>
            <a:r>
              <a:rPr sz="3600" spc="25" dirty="0">
                <a:latin typeface="Microsoft Sans Serif"/>
                <a:cs typeface="Microsoft Sans Serif"/>
              </a:rPr>
              <a:t>u</a:t>
            </a:r>
            <a:r>
              <a:rPr sz="3600" spc="135" dirty="0">
                <a:latin typeface="Microsoft Sans Serif"/>
                <a:cs typeface="Microsoft Sans Serif"/>
              </a:rPr>
              <a:t>l</a:t>
            </a:r>
            <a:r>
              <a:rPr sz="3600" spc="40" dirty="0">
                <a:latin typeface="Microsoft Sans Serif"/>
                <a:cs typeface="Microsoft Sans Serif"/>
              </a:rPr>
              <a:t>l.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-355" dirty="0"/>
              <a:t>D</a:t>
            </a:r>
            <a:r>
              <a:rPr spc="-215" dirty="0"/>
              <a:t>i</a:t>
            </a:r>
            <a:r>
              <a:rPr spc="25" dirty="0"/>
              <a:t>r</a:t>
            </a:r>
            <a:r>
              <a:rPr spc="50" dirty="0"/>
              <a:t>e</a:t>
            </a:r>
            <a:r>
              <a:rPr spc="270" dirty="0"/>
              <a:t>c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45" dirty="0"/>
              <a:t>a</a:t>
            </a:r>
            <a:r>
              <a:rPr spc="-90" dirty="0"/>
              <a:t>n</a:t>
            </a:r>
            <a:r>
              <a:rPr spc="20" dirty="0"/>
              <a:t>d</a:t>
            </a:r>
            <a:r>
              <a:rPr spc="-710" dirty="0"/>
              <a:t> </a:t>
            </a:r>
            <a:r>
              <a:rPr spc="-445" dirty="0"/>
              <a:t>I</a:t>
            </a:r>
            <a:r>
              <a:rPr spc="-90" dirty="0"/>
              <a:t>n</a:t>
            </a:r>
            <a:r>
              <a:rPr spc="-50" dirty="0"/>
              <a:t>d</a:t>
            </a:r>
            <a:r>
              <a:rPr spc="-395" dirty="0"/>
              <a:t>i</a:t>
            </a:r>
            <a:r>
              <a:rPr spc="25" dirty="0"/>
              <a:t>r</a:t>
            </a:r>
            <a:r>
              <a:rPr spc="50" dirty="0"/>
              <a:t>e</a:t>
            </a:r>
            <a:r>
              <a:rPr spc="270" dirty="0"/>
              <a:t>c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-45" dirty="0"/>
              <a:t>O</a:t>
            </a:r>
            <a:r>
              <a:rPr spc="-200" dirty="0"/>
              <a:t>b</a:t>
            </a:r>
            <a:r>
              <a:rPr spc="-465" dirty="0"/>
              <a:t>j</a:t>
            </a:r>
            <a:r>
              <a:rPr spc="50" dirty="0"/>
              <a:t>e</a:t>
            </a:r>
            <a:r>
              <a:rPr spc="270" dirty="0"/>
              <a:t>c</a:t>
            </a:r>
            <a:r>
              <a:rPr spc="204" dirty="0"/>
              <a:t>t</a:t>
            </a:r>
            <a:r>
              <a:rPr spc="-95" dirty="0"/>
              <a:t>s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45" dirty="0">
                <a:latin typeface="Arial"/>
                <a:cs typeface="Arial"/>
              </a:rPr>
              <a:t>Indi</a:t>
            </a:r>
            <a:r>
              <a:rPr sz="3600" dirty="0">
                <a:latin typeface="Arial"/>
                <a:cs typeface="Arial"/>
              </a:rPr>
              <a:t>r</a:t>
            </a:r>
            <a:r>
              <a:rPr sz="3600" spc="110" dirty="0">
                <a:latin typeface="Arial"/>
                <a:cs typeface="Arial"/>
              </a:rPr>
              <a:t>ec</a:t>
            </a:r>
            <a:r>
              <a:rPr sz="3600" spc="90" dirty="0">
                <a:latin typeface="Arial"/>
                <a:cs typeface="Arial"/>
              </a:rPr>
              <a:t>t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70" dirty="0">
                <a:latin typeface="Arial"/>
                <a:cs typeface="Arial"/>
              </a:rPr>
              <a:t>Object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425519"/>
            <a:ext cx="1486852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2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130" dirty="0">
                <a:latin typeface="Microsoft Sans Serif"/>
                <a:cs typeface="Microsoft Sans Serif"/>
              </a:rPr>
              <a:t>Indirect</a:t>
            </a:r>
            <a:r>
              <a:rPr sz="3600" spc="-105" dirty="0">
                <a:latin typeface="Microsoft Sans Serif"/>
                <a:cs typeface="Microsoft Sans Serif"/>
              </a:rPr>
              <a:t> </a:t>
            </a:r>
            <a:r>
              <a:rPr sz="3600" spc="80" dirty="0">
                <a:latin typeface="Microsoft Sans Serif"/>
                <a:cs typeface="Microsoft Sans Serif"/>
              </a:rPr>
              <a:t>objects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20" dirty="0">
                <a:latin typeface="Microsoft Sans Serif"/>
                <a:cs typeface="Microsoft Sans Serif"/>
              </a:rPr>
              <a:t>usually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5" dirty="0">
                <a:latin typeface="Microsoft Sans Serif"/>
                <a:cs typeface="Microsoft Sans Serif"/>
              </a:rPr>
              <a:t>answer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14" dirty="0">
                <a:latin typeface="Microsoft Sans Serif"/>
                <a:cs typeface="Microsoft Sans Serif"/>
              </a:rPr>
              <a:t>the</a:t>
            </a:r>
            <a:r>
              <a:rPr sz="3600" spc="-105" dirty="0">
                <a:latin typeface="Microsoft Sans Serif"/>
                <a:cs typeface="Microsoft Sans Serif"/>
              </a:rPr>
              <a:t> </a:t>
            </a:r>
            <a:r>
              <a:rPr sz="3600" spc="60" dirty="0">
                <a:latin typeface="Microsoft Sans Serif"/>
                <a:cs typeface="Microsoft Sans Serif"/>
              </a:rPr>
              <a:t>questions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229" dirty="0">
                <a:latin typeface="Microsoft Sans Serif"/>
                <a:cs typeface="Microsoft Sans Serif"/>
              </a:rPr>
              <a:t>for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0" dirty="0">
                <a:latin typeface="Microsoft Sans Serif"/>
                <a:cs typeface="Microsoft Sans Serif"/>
              </a:rPr>
              <a:t>whom?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220" dirty="0">
                <a:latin typeface="Microsoft Sans Serif"/>
                <a:cs typeface="Microsoft Sans Serif"/>
              </a:rPr>
              <a:t>or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265" dirty="0">
                <a:latin typeface="Microsoft Sans Serif"/>
                <a:cs typeface="Microsoft Sans Serif"/>
              </a:rPr>
              <a:t>to</a:t>
            </a:r>
            <a:r>
              <a:rPr sz="3600" spc="-105" dirty="0">
                <a:latin typeface="Microsoft Sans Serif"/>
                <a:cs typeface="Microsoft Sans Serif"/>
              </a:rPr>
              <a:t> </a:t>
            </a:r>
            <a:r>
              <a:rPr sz="3600" spc="10" dirty="0">
                <a:latin typeface="Microsoft Sans Serif"/>
                <a:cs typeface="Microsoft Sans Serif"/>
              </a:rPr>
              <a:t>whom?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4636" y="6860109"/>
            <a:ext cx="11997055" cy="15589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00"/>
              </a:spcBef>
              <a:buSzPct val="151388"/>
              <a:buChar char="•"/>
              <a:tabLst>
                <a:tab pos="463550" algn="l"/>
              </a:tabLst>
            </a:pPr>
            <a:r>
              <a:rPr sz="3600" b="1" spc="15" dirty="0">
                <a:latin typeface="Microsoft Sans Serif"/>
                <a:cs typeface="Microsoft Sans Serif"/>
              </a:rPr>
              <a:t>He</a:t>
            </a:r>
            <a:r>
              <a:rPr sz="3600" b="1" spc="-105" dirty="0">
                <a:latin typeface="Microsoft Sans Serif"/>
                <a:cs typeface="Microsoft Sans Serif"/>
              </a:rPr>
              <a:t> </a:t>
            </a:r>
            <a:r>
              <a:rPr sz="3600" b="1" spc="-40" dirty="0">
                <a:latin typeface="Microsoft Sans Serif"/>
                <a:cs typeface="Microsoft Sans Serif"/>
              </a:rPr>
              <a:t>gives</a:t>
            </a:r>
            <a:r>
              <a:rPr sz="3600" b="1" spc="-100" dirty="0">
                <a:latin typeface="Microsoft Sans Serif"/>
                <a:cs typeface="Microsoft Sans Serif"/>
              </a:rPr>
              <a:t> </a:t>
            </a:r>
            <a:r>
              <a:rPr sz="3600" b="1" spc="15" dirty="0">
                <a:latin typeface="Microsoft Sans Serif"/>
                <a:cs typeface="Microsoft Sans Serif"/>
              </a:rPr>
              <a:t>what?</a:t>
            </a:r>
            <a:r>
              <a:rPr sz="3600" b="1" spc="-105" dirty="0">
                <a:latin typeface="Microsoft Sans Serif"/>
                <a:cs typeface="Microsoft Sans Serif"/>
              </a:rPr>
              <a:t> </a:t>
            </a:r>
            <a:r>
              <a:rPr sz="3600" spc="140" dirty="0">
                <a:latin typeface="Microsoft Sans Serif"/>
                <a:cs typeface="Microsoft Sans Serif"/>
              </a:rPr>
              <a:t>La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70" dirty="0">
                <a:latin typeface="Microsoft Sans Serif"/>
                <a:cs typeface="Microsoft Sans Serif"/>
              </a:rPr>
              <a:t>manta,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14" dirty="0">
                <a:latin typeface="Microsoft Sans Serif"/>
                <a:cs typeface="Microsoft Sans Serif"/>
              </a:rPr>
              <a:t>the</a:t>
            </a:r>
            <a:r>
              <a:rPr sz="3600" spc="-105" dirty="0">
                <a:latin typeface="Microsoft Sans Serif"/>
                <a:cs typeface="Microsoft Sans Serif"/>
              </a:rPr>
              <a:t> </a:t>
            </a:r>
            <a:r>
              <a:rPr sz="3600" spc="135" dirty="0">
                <a:latin typeface="Microsoft Sans Serif"/>
                <a:cs typeface="Microsoft Sans Serif"/>
              </a:rPr>
              <a:t>direct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85" dirty="0">
                <a:latin typeface="Microsoft Sans Serif"/>
                <a:cs typeface="Microsoft Sans Serif"/>
              </a:rPr>
              <a:t>object.</a:t>
            </a:r>
            <a:endParaRPr sz="3600" dirty="0">
              <a:latin typeface="Microsoft Sans Serif"/>
              <a:cs typeface="Microsoft Sans Serif"/>
            </a:endParaRPr>
          </a:p>
          <a:p>
            <a:pPr marL="462915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463550" algn="l"/>
              </a:tabLst>
            </a:pPr>
            <a:r>
              <a:rPr sz="3600" b="1" spc="15" dirty="0">
                <a:latin typeface="Microsoft Sans Serif"/>
                <a:cs typeface="Microsoft Sans Serif"/>
              </a:rPr>
              <a:t>He</a:t>
            </a:r>
            <a:r>
              <a:rPr sz="3600" b="1" spc="-100" dirty="0">
                <a:latin typeface="Microsoft Sans Serif"/>
                <a:cs typeface="Microsoft Sans Serif"/>
              </a:rPr>
              <a:t> </a:t>
            </a:r>
            <a:r>
              <a:rPr sz="3600" b="1" spc="-40" dirty="0">
                <a:latin typeface="Microsoft Sans Serif"/>
                <a:cs typeface="Microsoft Sans Serif"/>
              </a:rPr>
              <a:t>gives</a:t>
            </a:r>
            <a:r>
              <a:rPr sz="3600" b="1" spc="-100" dirty="0">
                <a:latin typeface="Microsoft Sans Serif"/>
                <a:cs typeface="Microsoft Sans Serif"/>
              </a:rPr>
              <a:t> </a:t>
            </a:r>
            <a:r>
              <a:rPr sz="3600" b="1" spc="250" dirty="0">
                <a:latin typeface="Microsoft Sans Serif"/>
                <a:cs typeface="Microsoft Sans Serif"/>
              </a:rPr>
              <a:t>it</a:t>
            </a:r>
            <a:r>
              <a:rPr sz="3600" b="1" spc="-100" dirty="0">
                <a:latin typeface="Microsoft Sans Serif"/>
                <a:cs typeface="Microsoft Sans Serif"/>
              </a:rPr>
              <a:t> </a:t>
            </a:r>
            <a:r>
              <a:rPr sz="3600" b="1" spc="265" dirty="0">
                <a:latin typeface="Microsoft Sans Serif"/>
                <a:cs typeface="Microsoft Sans Serif"/>
              </a:rPr>
              <a:t>to</a:t>
            </a:r>
            <a:r>
              <a:rPr sz="3600" b="1" spc="-95" dirty="0">
                <a:latin typeface="Microsoft Sans Serif"/>
                <a:cs typeface="Microsoft Sans Serif"/>
              </a:rPr>
              <a:t> </a:t>
            </a:r>
            <a:r>
              <a:rPr sz="3600" b="1" spc="10" dirty="0">
                <a:latin typeface="Microsoft Sans Serif"/>
                <a:cs typeface="Microsoft Sans Serif"/>
              </a:rPr>
              <a:t>whom?</a:t>
            </a:r>
            <a:r>
              <a:rPr sz="3600" b="1" spc="-100" dirty="0">
                <a:latin typeface="Microsoft Sans Serif"/>
                <a:cs typeface="Microsoft Sans Serif"/>
              </a:rPr>
              <a:t> </a:t>
            </a:r>
            <a:r>
              <a:rPr sz="3600" spc="254" dirty="0">
                <a:latin typeface="Microsoft Sans Serif"/>
                <a:cs typeface="Microsoft Sans Serif"/>
              </a:rPr>
              <a:t>To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14" dirty="0">
                <a:latin typeface="Microsoft Sans Serif"/>
                <a:cs typeface="Microsoft Sans Serif"/>
              </a:rPr>
              <a:t>the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85" dirty="0">
                <a:latin typeface="Microsoft Sans Serif"/>
                <a:cs typeface="Microsoft Sans Serif"/>
              </a:rPr>
              <a:t>bishop,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14" dirty="0">
                <a:latin typeface="Microsoft Sans Serif"/>
                <a:cs typeface="Microsoft Sans Serif"/>
              </a:rPr>
              <a:t>the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35" dirty="0">
                <a:latin typeface="Microsoft Sans Serif"/>
                <a:cs typeface="Microsoft Sans Serif"/>
              </a:rPr>
              <a:t>indirect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85" dirty="0">
                <a:latin typeface="Microsoft Sans Serif"/>
                <a:cs typeface="Microsoft Sans Serif"/>
              </a:rPr>
              <a:t>object.</a:t>
            </a:r>
            <a:endParaRPr sz="36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6085" y="4942258"/>
            <a:ext cx="7030084" cy="1358064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600" spc="50" dirty="0">
                <a:latin typeface="Lucida Sans Unicode"/>
                <a:cs typeface="Lucida Sans Unicode"/>
              </a:rPr>
              <a:t>Juan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-25" dirty="0">
                <a:latin typeface="Lucida Sans Unicode"/>
                <a:cs typeface="Lucida Sans Unicode"/>
              </a:rPr>
              <a:t>Diego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30" dirty="0">
                <a:latin typeface="Lucida Sans Unicode"/>
                <a:cs typeface="Lucida Sans Unicode"/>
              </a:rPr>
              <a:t>d</a:t>
            </a:r>
            <a:r>
              <a:rPr lang="en-US" sz="2600" spc="30" dirty="0">
                <a:latin typeface="Lucida Sans Unicode"/>
                <a:cs typeface="Lucida Sans Unicode"/>
              </a:rPr>
              <a:t>a</a:t>
            </a:r>
            <a:r>
              <a:rPr lang="en-US" sz="2600" spc="-130" dirty="0">
                <a:latin typeface="Lucida Sans Unicode"/>
                <a:cs typeface="Lucida Sans Unicode"/>
              </a:rPr>
              <a:t> la </a:t>
            </a:r>
            <a:r>
              <a:rPr sz="2600" spc="-25" dirty="0">
                <a:latin typeface="Lucida Sans Unicode"/>
                <a:cs typeface="Lucida Sans Unicode"/>
              </a:rPr>
              <a:t>manta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-45" dirty="0">
                <a:latin typeface="Lucida Sans Unicode"/>
                <a:cs typeface="Lucida Sans Unicode"/>
              </a:rPr>
              <a:t>al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-40" dirty="0">
                <a:latin typeface="Lucida Sans Unicode"/>
                <a:cs typeface="Lucida Sans Unicode"/>
              </a:rPr>
              <a:t>obispo.</a:t>
            </a:r>
            <a:endParaRPr lang="en-US" sz="2600" spc="-40" dirty="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</a:pPr>
            <a:endParaRPr sz="2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55571" y="4942258"/>
            <a:ext cx="7030084" cy="1358064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19380">
              <a:lnSpc>
                <a:spcPct val="100000"/>
              </a:lnSpc>
            </a:pPr>
            <a:r>
              <a:rPr sz="2600" spc="50" dirty="0">
                <a:latin typeface="Lucida Sans Unicode"/>
                <a:cs typeface="Lucida Sans Unicode"/>
              </a:rPr>
              <a:t>Juan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-25" dirty="0">
                <a:latin typeface="Lucida Sans Unicode"/>
                <a:cs typeface="Lucida Sans Unicode"/>
              </a:rPr>
              <a:t>Diego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-5" dirty="0">
                <a:latin typeface="Lucida Sans Unicode"/>
                <a:cs typeface="Lucida Sans Unicode"/>
              </a:rPr>
              <a:t>gives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-10" dirty="0">
                <a:latin typeface="Lucida Sans Unicode"/>
                <a:cs typeface="Lucida Sans Unicode"/>
              </a:rPr>
              <a:t>the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lang="en-US" sz="2600" spc="15" dirty="0">
                <a:latin typeface="Lucida Sans Unicode"/>
                <a:cs typeface="Lucida Sans Unicode"/>
              </a:rPr>
              <a:t>blanket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-20" dirty="0">
                <a:latin typeface="Lucida Sans Unicode"/>
                <a:cs typeface="Lucida Sans Unicode"/>
              </a:rPr>
              <a:t>to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-10" dirty="0">
                <a:latin typeface="Lucida Sans Unicode"/>
                <a:cs typeface="Lucida Sans Unicode"/>
              </a:rPr>
              <a:t>the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-40" dirty="0">
                <a:latin typeface="Lucida Sans Unicode"/>
                <a:cs typeface="Lucida Sans Unicode"/>
              </a:rPr>
              <a:t>bishop</a:t>
            </a:r>
            <a:endParaRPr lang="en-US" sz="2600" spc="-40" dirty="0">
              <a:latin typeface="Lucida Sans Unicode"/>
              <a:cs typeface="Lucida Sans Unicode"/>
            </a:endParaRPr>
          </a:p>
          <a:p>
            <a:pPr marL="119380">
              <a:lnSpc>
                <a:spcPct val="100000"/>
              </a:lnSpc>
            </a:pPr>
            <a:r>
              <a:rPr sz="2600" spc="-40" dirty="0">
                <a:latin typeface="Lucida Sans Unicode"/>
                <a:cs typeface="Lucida Sans Unicode"/>
              </a:rPr>
              <a:t>.</a:t>
            </a:r>
            <a:endParaRPr sz="2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-355" dirty="0"/>
              <a:t>D</a:t>
            </a:r>
            <a:r>
              <a:rPr spc="-215" dirty="0"/>
              <a:t>i</a:t>
            </a:r>
            <a:r>
              <a:rPr spc="25" dirty="0"/>
              <a:t>r</a:t>
            </a:r>
            <a:r>
              <a:rPr spc="50" dirty="0"/>
              <a:t>e</a:t>
            </a:r>
            <a:r>
              <a:rPr spc="270" dirty="0"/>
              <a:t>c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45" dirty="0"/>
              <a:t>a</a:t>
            </a:r>
            <a:r>
              <a:rPr spc="-90" dirty="0"/>
              <a:t>n</a:t>
            </a:r>
            <a:r>
              <a:rPr spc="20" dirty="0"/>
              <a:t>d</a:t>
            </a:r>
            <a:r>
              <a:rPr spc="-710" dirty="0"/>
              <a:t> </a:t>
            </a:r>
            <a:r>
              <a:rPr spc="-445" dirty="0"/>
              <a:t>I</a:t>
            </a:r>
            <a:r>
              <a:rPr spc="-90" dirty="0"/>
              <a:t>n</a:t>
            </a:r>
            <a:r>
              <a:rPr spc="-50" dirty="0"/>
              <a:t>d</a:t>
            </a:r>
            <a:r>
              <a:rPr spc="-395" dirty="0"/>
              <a:t>i</a:t>
            </a:r>
            <a:r>
              <a:rPr spc="25" dirty="0"/>
              <a:t>r</a:t>
            </a:r>
            <a:r>
              <a:rPr spc="50" dirty="0"/>
              <a:t>e</a:t>
            </a:r>
            <a:r>
              <a:rPr spc="270" dirty="0"/>
              <a:t>c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-45" dirty="0"/>
              <a:t>O</a:t>
            </a:r>
            <a:r>
              <a:rPr spc="-200" dirty="0"/>
              <a:t>b</a:t>
            </a:r>
            <a:r>
              <a:rPr spc="-465" dirty="0"/>
              <a:t>j</a:t>
            </a:r>
            <a:r>
              <a:rPr spc="50" dirty="0"/>
              <a:t>e</a:t>
            </a:r>
            <a:r>
              <a:rPr spc="270" dirty="0"/>
              <a:t>c</a:t>
            </a:r>
            <a:r>
              <a:rPr spc="204" dirty="0"/>
              <a:t>t</a:t>
            </a:r>
            <a:r>
              <a:rPr spc="-95" dirty="0"/>
              <a:t>s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45" dirty="0">
                <a:latin typeface="Arial"/>
                <a:cs typeface="Arial"/>
              </a:rPr>
              <a:t>Indi</a:t>
            </a:r>
            <a:r>
              <a:rPr sz="3600" dirty="0">
                <a:latin typeface="Arial"/>
                <a:cs typeface="Arial"/>
              </a:rPr>
              <a:t>r</a:t>
            </a:r>
            <a:r>
              <a:rPr sz="3600" spc="110" dirty="0">
                <a:latin typeface="Arial"/>
                <a:cs typeface="Arial"/>
              </a:rPr>
              <a:t>ec</a:t>
            </a:r>
            <a:r>
              <a:rPr sz="3600" spc="90" dirty="0">
                <a:latin typeface="Arial"/>
                <a:cs typeface="Arial"/>
              </a:rPr>
              <a:t>t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70" dirty="0">
                <a:latin typeface="Arial"/>
                <a:cs typeface="Arial"/>
              </a:rPr>
              <a:t>Object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7418685" cy="1270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110" dirty="0">
                <a:latin typeface="Microsoft Sans Serif"/>
                <a:cs typeface="Microsoft Sans Serif"/>
              </a:rPr>
              <a:t>When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40" dirty="0">
                <a:latin typeface="Microsoft Sans Serif"/>
                <a:cs typeface="Microsoft Sans Serif"/>
              </a:rPr>
              <a:t>an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35" dirty="0">
                <a:latin typeface="Microsoft Sans Serif"/>
                <a:cs typeface="Microsoft Sans Serif"/>
              </a:rPr>
              <a:t>indirect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25" dirty="0">
                <a:latin typeface="Microsoft Sans Serif"/>
                <a:cs typeface="Microsoft Sans Serif"/>
              </a:rPr>
              <a:t>object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25" dirty="0">
                <a:latin typeface="Microsoft Sans Serif"/>
                <a:cs typeface="Microsoft Sans Serif"/>
              </a:rPr>
              <a:t>appears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45" dirty="0">
                <a:latin typeface="Microsoft Sans Serif"/>
                <a:cs typeface="Microsoft Sans Serif"/>
              </a:rPr>
              <a:t>in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30" dirty="0">
                <a:latin typeface="Microsoft Sans Serif"/>
                <a:cs typeface="Microsoft Sans Serif"/>
              </a:rPr>
              <a:t>a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sentence,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14" dirty="0">
                <a:latin typeface="Microsoft Sans Serif"/>
                <a:cs typeface="Microsoft Sans Serif"/>
              </a:rPr>
              <a:t>the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14" dirty="0">
                <a:latin typeface="Microsoft Sans Serif"/>
                <a:cs typeface="Microsoft Sans Serif"/>
              </a:rPr>
              <a:t>corresponding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35" dirty="0">
                <a:latin typeface="Microsoft Sans Serif"/>
                <a:cs typeface="Microsoft Sans Serif"/>
              </a:rPr>
              <a:t>indirect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25" dirty="0">
                <a:latin typeface="Microsoft Sans Serif"/>
                <a:cs typeface="Microsoft Sans Serif"/>
              </a:rPr>
              <a:t>object </a:t>
            </a:r>
            <a:r>
              <a:rPr sz="3600" spc="-940" dirty="0">
                <a:latin typeface="Microsoft Sans Serif"/>
                <a:cs typeface="Microsoft Sans Serif"/>
              </a:rPr>
              <a:t> </a:t>
            </a:r>
            <a:r>
              <a:rPr sz="3600" spc="170" dirty="0">
                <a:latin typeface="Microsoft Sans Serif"/>
                <a:cs typeface="Microsoft Sans Serif"/>
              </a:rPr>
              <a:t>pronoun</a:t>
            </a:r>
            <a:r>
              <a:rPr sz="3600" spc="-105" dirty="0">
                <a:latin typeface="Microsoft Sans Serif"/>
                <a:cs typeface="Microsoft Sans Serif"/>
              </a:rPr>
              <a:t> </a:t>
            </a:r>
            <a:r>
              <a:rPr sz="3600" spc="-10" dirty="0">
                <a:latin typeface="Microsoft Sans Serif"/>
                <a:cs typeface="Microsoft Sans Serif"/>
              </a:rPr>
              <a:t>is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20" dirty="0">
                <a:latin typeface="Microsoft Sans Serif"/>
                <a:cs typeface="Microsoft Sans Serif"/>
              </a:rPr>
              <a:t>usually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-20" dirty="0">
                <a:latin typeface="Microsoft Sans Serif"/>
                <a:cs typeface="Microsoft Sans Serif"/>
              </a:rPr>
              <a:t>expressed.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4636" y="6537676"/>
            <a:ext cx="761492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-75" dirty="0">
                <a:latin typeface="Microsoft Sans Serif"/>
                <a:cs typeface="Microsoft Sans Serif"/>
              </a:rPr>
              <a:t>J</a:t>
            </a:r>
            <a:r>
              <a:rPr sz="3600" spc="45" dirty="0">
                <a:latin typeface="Microsoft Sans Serif"/>
                <a:cs typeface="Microsoft Sans Serif"/>
              </a:rPr>
              <a:t>u</a:t>
            </a:r>
            <a:r>
              <a:rPr sz="3600" spc="-65" dirty="0">
                <a:latin typeface="Microsoft Sans Serif"/>
                <a:cs typeface="Microsoft Sans Serif"/>
              </a:rPr>
              <a:t>a</a:t>
            </a:r>
            <a:r>
              <a:rPr sz="3600" spc="145" dirty="0">
                <a:latin typeface="Microsoft Sans Serif"/>
                <a:cs typeface="Microsoft Sans Serif"/>
              </a:rPr>
              <a:t>n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70" dirty="0">
                <a:latin typeface="Microsoft Sans Serif"/>
                <a:cs typeface="Microsoft Sans Serif"/>
              </a:rPr>
              <a:t>D</a:t>
            </a:r>
            <a:r>
              <a:rPr sz="3600" spc="110" dirty="0">
                <a:latin typeface="Microsoft Sans Serif"/>
                <a:cs typeface="Microsoft Sans Serif"/>
              </a:rPr>
              <a:t>i</a:t>
            </a:r>
            <a:r>
              <a:rPr sz="3600" spc="-180" dirty="0">
                <a:latin typeface="Microsoft Sans Serif"/>
                <a:cs typeface="Microsoft Sans Serif"/>
              </a:rPr>
              <a:t>e</a:t>
            </a:r>
            <a:r>
              <a:rPr sz="3600" spc="-35" dirty="0">
                <a:latin typeface="Microsoft Sans Serif"/>
                <a:cs typeface="Microsoft Sans Serif"/>
              </a:rPr>
              <a:t>g</a:t>
            </a:r>
            <a:r>
              <a:rPr sz="3600" spc="240" dirty="0">
                <a:latin typeface="Microsoft Sans Serif"/>
                <a:cs typeface="Microsoft Sans Serif"/>
              </a:rPr>
              <a:t>o</a:t>
            </a:r>
            <a:r>
              <a:rPr sz="3600" spc="-90" dirty="0">
                <a:latin typeface="Microsoft Sans Serif"/>
                <a:cs typeface="Microsoft Sans Serif"/>
              </a:rPr>
              <a:t> </a:t>
            </a:r>
            <a:r>
              <a:rPr sz="3600" b="1" spc="-10" dirty="0">
                <a:latin typeface="Tahoma"/>
                <a:cs typeface="Tahoma"/>
              </a:rPr>
              <a:t>l</a:t>
            </a:r>
            <a:r>
              <a:rPr sz="3600" b="1" spc="-200" dirty="0">
                <a:latin typeface="Tahoma"/>
                <a:cs typeface="Tahoma"/>
              </a:rPr>
              <a:t>e</a:t>
            </a:r>
            <a:r>
              <a:rPr sz="3600" b="1" spc="-195" dirty="0">
                <a:latin typeface="Tahoma"/>
                <a:cs typeface="Tahoma"/>
              </a:rPr>
              <a:t> </a:t>
            </a:r>
            <a:r>
              <a:rPr sz="3600" spc="250" dirty="0">
                <a:latin typeface="Microsoft Sans Serif"/>
                <a:cs typeface="Microsoft Sans Serif"/>
              </a:rPr>
              <a:t>d</a:t>
            </a:r>
            <a:r>
              <a:rPr sz="3600" spc="30" dirty="0">
                <a:latin typeface="Microsoft Sans Serif"/>
                <a:cs typeface="Microsoft Sans Serif"/>
              </a:rPr>
              <a:t>a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14" dirty="0">
                <a:latin typeface="Microsoft Sans Serif"/>
                <a:cs typeface="Microsoft Sans Serif"/>
              </a:rPr>
              <a:t>l</a:t>
            </a:r>
            <a:r>
              <a:rPr sz="3600" spc="30" dirty="0">
                <a:latin typeface="Microsoft Sans Serif"/>
                <a:cs typeface="Microsoft Sans Serif"/>
              </a:rPr>
              <a:t>a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75" dirty="0">
                <a:latin typeface="Microsoft Sans Serif"/>
                <a:cs typeface="Microsoft Sans Serif"/>
              </a:rPr>
              <a:t>m</a:t>
            </a:r>
            <a:r>
              <a:rPr sz="3600" spc="-45" dirty="0">
                <a:latin typeface="Microsoft Sans Serif"/>
                <a:cs typeface="Microsoft Sans Serif"/>
              </a:rPr>
              <a:t>a</a:t>
            </a:r>
            <a:r>
              <a:rPr sz="3600" spc="340" dirty="0">
                <a:latin typeface="Microsoft Sans Serif"/>
                <a:cs typeface="Microsoft Sans Serif"/>
              </a:rPr>
              <a:t>n</a:t>
            </a:r>
            <a:r>
              <a:rPr sz="3600" spc="95" dirty="0">
                <a:latin typeface="Microsoft Sans Serif"/>
                <a:cs typeface="Microsoft Sans Serif"/>
              </a:rPr>
              <a:t>t</a:t>
            </a:r>
            <a:r>
              <a:rPr sz="3600" spc="30" dirty="0">
                <a:latin typeface="Microsoft Sans Serif"/>
                <a:cs typeface="Microsoft Sans Serif"/>
              </a:rPr>
              <a:t>a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-65" dirty="0">
                <a:latin typeface="Microsoft Sans Serif"/>
                <a:cs typeface="Microsoft Sans Serif"/>
              </a:rPr>
              <a:t>a</a:t>
            </a:r>
            <a:r>
              <a:rPr sz="3600" spc="155" dirty="0">
                <a:latin typeface="Microsoft Sans Serif"/>
                <a:cs typeface="Microsoft Sans Serif"/>
              </a:rPr>
              <a:t>l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220" dirty="0">
                <a:latin typeface="Microsoft Sans Serif"/>
                <a:cs typeface="Microsoft Sans Serif"/>
              </a:rPr>
              <a:t>o</a:t>
            </a:r>
            <a:r>
              <a:rPr sz="3600" spc="175" dirty="0">
                <a:latin typeface="Microsoft Sans Serif"/>
                <a:cs typeface="Microsoft Sans Serif"/>
              </a:rPr>
              <a:t>b</a:t>
            </a:r>
            <a:r>
              <a:rPr sz="3600" spc="105" dirty="0">
                <a:latin typeface="Microsoft Sans Serif"/>
                <a:cs typeface="Microsoft Sans Serif"/>
              </a:rPr>
              <a:t>isp</a:t>
            </a:r>
            <a:r>
              <a:rPr sz="3600" spc="60" dirty="0">
                <a:latin typeface="Microsoft Sans Serif"/>
                <a:cs typeface="Microsoft Sans Serif"/>
              </a:rPr>
              <a:t>o</a:t>
            </a:r>
            <a:r>
              <a:rPr sz="3600" spc="-75" dirty="0">
                <a:latin typeface="Microsoft Sans Serif"/>
                <a:cs typeface="Microsoft Sans Serif"/>
              </a:rPr>
              <a:t>.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48677" y="6537676"/>
            <a:ext cx="69488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10" dirty="0">
                <a:latin typeface="Microsoft Sans Serif"/>
                <a:cs typeface="Microsoft Sans Serif"/>
              </a:rPr>
              <a:t>Juan</a:t>
            </a:r>
            <a:r>
              <a:rPr sz="3600" spc="-105" dirty="0">
                <a:latin typeface="Microsoft Sans Serif"/>
                <a:cs typeface="Microsoft Sans Serif"/>
              </a:rPr>
              <a:t> </a:t>
            </a:r>
            <a:r>
              <a:rPr sz="3600" spc="60" dirty="0">
                <a:latin typeface="Microsoft Sans Serif"/>
                <a:cs typeface="Microsoft Sans Serif"/>
              </a:rPr>
              <a:t>Diego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-40" dirty="0">
                <a:latin typeface="Microsoft Sans Serif"/>
                <a:cs typeface="Microsoft Sans Serif"/>
              </a:rPr>
              <a:t>gives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250" dirty="0">
                <a:latin typeface="Microsoft Sans Serif"/>
                <a:cs typeface="Microsoft Sans Serif"/>
              </a:rPr>
              <a:t>it</a:t>
            </a:r>
            <a:r>
              <a:rPr sz="3600" spc="-105" dirty="0">
                <a:latin typeface="Microsoft Sans Serif"/>
                <a:cs typeface="Microsoft Sans Serif"/>
              </a:rPr>
              <a:t> </a:t>
            </a:r>
            <a:r>
              <a:rPr sz="3600" spc="265" dirty="0">
                <a:latin typeface="Microsoft Sans Serif"/>
                <a:cs typeface="Microsoft Sans Serif"/>
              </a:rPr>
              <a:t>to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114" dirty="0">
                <a:latin typeface="Microsoft Sans Serif"/>
                <a:cs typeface="Microsoft Sans Serif"/>
              </a:rPr>
              <a:t>the</a:t>
            </a:r>
            <a:r>
              <a:rPr sz="3600" spc="-100" dirty="0">
                <a:latin typeface="Microsoft Sans Serif"/>
                <a:cs typeface="Microsoft Sans Serif"/>
              </a:rPr>
              <a:t> </a:t>
            </a:r>
            <a:r>
              <a:rPr sz="3600" spc="85" dirty="0">
                <a:latin typeface="Microsoft Sans Serif"/>
                <a:cs typeface="Microsoft Sans Serif"/>
              </a:rPr>
              <a:t>bishop.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4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5" dirty="0"/>
              <a:t>D</a:t>
            </a:r>
            <a:r>
              <a:rPr spc="-215" dirty="0"/>
              <a:t>i</a:t>
            </a:r>
            <a:r>
              <a:rPr spc="25" dirty="0"/>
              <a:t>r</a:t>
            </a:r>
            <a:r>
              <a:rPr spc="50" dirty="0"/>
              <a:t>e</a:t>
            </a:r>
            <a:r>
              <a:rPr spc="270" dirty="0"/>
              <a:t>c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45" dirty="0"/>
              <a:t>a</a:t>
            </a:r>
            <a:r>
              <a:rPr spc="-90" dirty="0"/>
              <a:t>n</a:t>
            </a:r>
            <a:r>
              <a:rPr spc="20" dirty="0"/>
              <a:t>d</a:t>
            </a:r>
            <a:r>
              <a:rPr spc="-710" dirty="0"/>
              <a:t> </a:t>
            </a:r>
            <a:r>
              <a:rPr spc="-445" dirty="0"/>
              <a:t>I</a:t>
            </a:r>
            <a:r>
              <a:rPr spc="-90" dirty="0"/>
              <a:t>n</a:t>
            </a:r>
            <a:r>
              <a:rPr spc="-50" dirty="0"/>
              <a:t>d</a:t>
            </a:r>
            <a:r>
              <a:rPr spc="-395" dirty="0"/>
              <a:t>i</a:t>
            </a:r>
            <a:r>
              <a:rPr spc="25" dirty="0"/>
              <a:t>r</a:t>
            </a:r>
            <a:r>
              <a:rPr spc="50" dirty="0"/>
              <a:t>e</a:t>
            </a:r>
            <a:r>
              <a:rPr spc="270" dirty="0"/>
              <a:t>c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-45" dirty="0"/>
              <a:t>O</a:t>
            </a:r>
            <a:r>
              <a:rPr spc="-200" dirty="0"/>
              <a:t>b</a:t>
            </a:r>
            <a:r>
              <a:rPr spc="-465" dirty="0"/>
              <a:t>j</a:t>
            </a:r>
            <a:r>
              <a:rPr spc="50" dirty="0"/>
              <a:t>e</a:t>
            </a:r>
            <a:r>
              <a:rPr spc="270" dirty="0"/>
              <a:t>c</a:t>
            </a:r>
            <a:r>
              <a:rPr spc="204" dirty="0"/>
              <a:t>t</a:t>
            </a:r>
            <a:r>
              <a:rPr spc="-9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7854930" cy="1270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160" dirty="0">
                <a:latin typeface="Microsoft Sans Serif"/>
                <a:cs typeface="Microsoft Sans Serif"/>
              </a:rPr>
              <a:t>The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35" dirty="0">
                <a:latin typeface="Microsoft Sans Serif"/>
                <a:cs typeface="Microsoft Sans Serif"/>
              </a:rPr>
              <a:t>direct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05" dirty="0">
                <a:latin typeface="Microsoft Sans Serif"/>
                <a:cs typeface="Microsoft Sans Serif"/>
              </a:rPr>
              <a:t>and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35" dirty="0">
                <a:latin typeface="Microsoft Sans Serif"/>
                <a:cs typeface="Microsoft Sans Serif"/>
              </a:rPr>
              <a:t>indirect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25" dirty="0">
                <a:latin typeface="Microsoft Sans Serif"/>
                <a:cs typeface="Microsoft Sans Serif"/>
              </a:rPr>
              <a:t>object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20" dirty="0">
                <a:latin typeface="Microsoft Sans Serif"/>
                <a:cs typeface="Microsoft Sans Serif"/>
              </a:rPr>
              <a:t>pronouns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65" dirty="0">
                <a:latin typeface="Microsoft Sans Serif"/>
                <a:cs typeface="Microsoft Sans Serif"/>
              </a:rPr>
              <a:t>refer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265" dirty="0">
                <a:latin typeface="Microsoft Sans Serif"/>
                <a:cs typeface="Microsoft Sans Serif"/>
              </a:rPr>
              <a:t>to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60" dirty="0">
                <a:latin typeface="Microsoft Sans Serif"/>
                <a:cs typeface="Microsoft Sans Serif"/>
              </a:rPr>
              <a:t>previously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20" dirty="0">
                <a:latin typeface="Microsoft Sans Serif"/>
                <a:cs typeface="Microsoft Sans Serif"/>
              </a:rPr>
              <a:t>mentioned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40" dirty="0">
                <a:latin typeface="Microsoft Sans Serif"/>
                <a:cs typeface="Microsoft Sans Serif"/>
              </a:rPr>
              <a:t>persons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105" dirty="0">
                <a:latin typeface="Microsoft Sans Serif"/>
                <a:cs typeface="Microsoft Sans Serif"/>
              </a:rPr>
              <a:t>and </a:t>
            </a:r>
            <a:r>
              <a:rPr sz="3600" spc="-940" dirty="0">
                <a:latin typeface="Microsoft Sans Serif"/>
                <a:cs typeface="Microsoft Sans Serif"/>
              </a:rPr>
              <a:t> </a:t>
            </a:r>
            <a:r>
              <a:rPr sz="3600" spc="55" dirty="0">
                <a:latin typeface="Microsoft Sans Serif"/>
                <a:cs typeface="Microsoft Sans Serif"/>
              </a:rPr>
              <a:t>things:</a:t>
            </a:r>
            <a:endParaRPr sz="36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41792" y="4769488"/>
          <a:ext cx="14618969" cy="5801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2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2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2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88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b="1" spc="55" dirty="0">
                          <a:latin typeface="Arial"/>
                          <a:cs typeface="Arial"/>
                        </a:rPr>
                        <a:t>Subject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b="1" spc="65" dirty="0">
                          <a:latin typeface="Arial"/>
                          <a:cs typeface="Arial"/>
                        </a:rPr>
                        <a:t>Direct</a:t>
                      </a:r>
                      <a:r>
                        <a:rPr sz="2600" b="1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90" dirty="0">
                          <a:latin typeface="Arial"/>
                          <a:cs typeface="Arial"/>
                        </a:rPr>
                        <a:t>Object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b="1" spc="75" dirty="0">
                          <a:latin typeface="Arial"/>
                          <a:cs typeface="Arial"/>
                        </a:rPr>
                        <a:t>Indirect</a:t>
                      </a:r>
                      <a:r>
                        <a:rPr sz="2600" b="1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90" dirty="0">
                          <a:latin typeface="Arial"/>
                          <a:cs typeface="Arial"/>
                        </a:rPr>
                        <a:t>Object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8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yo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me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me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8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tú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te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te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8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nosotros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nos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nos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8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vosotros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os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os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88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90" dirty="0">
                          <a:latin typeface="Lucida Sans Unicode"/>
                          <a:cs typeface="Lucida Sans Unicode"/>
                        </a:rPr>
                        <a:t>él/ella/Ud.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sz="2600" spc="-7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la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le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88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80" dirty="0">
                          <a:latin typeface="Lucida Sans Unicode"/>
                          <a:cs typeface="Lucida Sans Unicode"/>
                        </a:rPr>
                        <a:t>ellos/ellos/Uds.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dirty="0">
                          <a:latin typeface="Lucida Sans Unicode"/>
                          <a:cs typeface="Lucida Sans Unicode"/>
                        </a:rPr>
                        <a:t>los,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las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les</a:t>
                      </a:r>
                      <a:endParaRPr sz="26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715</Words>
  <Application>Microsoft Macintosh PowerPoint</Application>
  <PresentationFormat>Custom</PresentationFormat>
  <Paragraphs>160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Black</vt:lpstr>
      <vt:lpstr>Calibri</vt:lpstr>
      <vt:lpstr>Corbel</vt:lpstr>
      <vt:lpstr>Georgia</vt:lpstr>
      <vt:lpstr>Lucida Sans Unicode</vt:lpstr>
      <vt:lpstr>Microsoft Sans Serif</vt:lpstr>
      <vt:lpstr>Palatino Linotype</vt:lpstr>
      <vt:lpstr>Tahoma</vt:lpstr>
      <vt:lpstr>Times New Roman</vt:lpstr>
      <vt:lpstr>Office Theme</vt:lpstr>
      <vt:lpstr>PowerPoint Presentation</vt:lpstr>
      <vt:lpstr>Objectives</vt:lpstr>
      <vt:lpstr>The Verb “ir" to go</vt:lpstr>
      <vt:lpstr>The Verb “ir" ir + a + infinitive</vt:lpstr>
      <vt:lpstr>Direct and Indirect Objects</vt:lpstr>
      <vt:lpstr>Direct and Indirect Objects Direct Object</vt:lpstr>
      <vt:lpstr>Direct and Indirect Objects Indirect Object</vt:lpstr>
      <vt:lpstr>Direct and Indirect Objects Indirect Object</vt:lpstr>
      <vt:lpstr>Direct and Indirect Objects</vt:lpstr>
      <vt:lpstr>Direct and Indirect Objects</vt:lpstr>
      <vt:lpstr>Direct and Indirect Objects</vt:lpstr>
      <vt:lpstr>Practice</vt:lpstr>
      <vt:lpstr>The Personal “a”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ch5part2</dc:title>
  <cp:lastModifiedBy>Juan Jose Garrido Garrido Pozu</cp:lastModifiedBy>
  <cp:revision>7</cp:revision>
  <dcterms:created xsi:type="dcterms:W3CDTF">2021-05-05T20:19:54Z</dcterms:created>
  <dcterms:modified xsi:type="dcterms:W3CDTF">2021-06-21T16:40:30Z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2020-05-12T00:00:00Z</vt:filetime>
  </property>
  <property fmtid="{D5CDD505-2E9C-101B-9397-08002B2CF9AE}" pid="3" name="Creator">
    <vt:lpwstr>Keynote</vt:lpwstr>
  </property>
  <property fmtid="{D5CDD505-2E9C-101B-9397-08002B2CF9AE}" pid="4" name="LastSaved">
    <vt:filetime>2021-05-05T00:00:00Z</vt:filetime>
  </property>
</Properties>
</file>