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71" r:id="rId1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>
      <p:cViewPr varScale="1">
        <p:scale>
          <a:sx n="63" d="100"/>
          <a:sy n="63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9733" y="587869"/>
            <a:ext cx="11224633" cy="202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96069" y="4717133"/>
            <a:ext cx="9052560" cy="573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ngvist.com/course/learn-spanish-online/resources/spanish-present-perfec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spanish.com/grammar/test/relproque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panish.kwiziq.com/revision/grammar/adjectives-with-the-form-of-the-past-participle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069" y="9943984"/>
            <a:ext cx="9862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55" dirty="0">
                <a:latin typeface="Arial Black"/>
                <a:cs typeface="Arial Black"/>
              </a:rPr>
              <a:t>S</a:t>
            </a:r>
            <a:r>
              <a:rPr lang="en-US" sz="2450" spc="-155" dirty="0">
                <a:latin typeface="Arial Black"/>
                <a:cs typeface="Arial Black"/>
              </a:rPr>
              <a:t>pan</a:t>
            </a:r>
            <a:r>
              <a:rPr sz="2450" spc="-155" dirty="0">
                <a:latin typeface="Arial Black"/>
                <a:cs typeface="Arial Black"/>
              </a:rPr>
              <a:t>ish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130" dirty="0">
                <a:latin typeface="Arial Black"/>
                <a:cs typeface="Arial Black"/>
              </a:rPr>
              <a:t>for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55" dirty="0">
                <a:latin typeface="Arial Black"/>
                <a:cs typeface="Arial Black"/>
              </a:rPr>
              <a:t>R</a:t>
            </a:r>
            <a:r>
              <a:rPr lang="en-US" sz="2450" spc="-155" dirty="0">
                <a:latin typeface="Arial Black"/>
                <a:cs typeface="Arial Black"/>
              </a:rPr>
              <a:t>ead</a:t>
            </a:r>
            <a:r>
              <a:rPr sz="2450" spc="-155" dirty="0">
                <a:latin typeface="Arial Black"/>
                <a:cs typeface="Arial Black"/>
              </a:rPr>
              <a:t>ing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215" dirty="0">
                <a:latin typeface="Arial Black"/>
                <a:cs typeface="Arial Black"/>
              </a:rPr>
              <a:t>Knowledge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55" dirty="0">
                <a:latin typeface="Arial Black"/>
                <a:cs typeface="Arial Black"/>
              </a:rPr>
              <a:t>-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90" dirty="0">
                <a:latin typeface="Arial Black"/>
                <a:cs typeface="Arial Black"/>
              </a:rPr>
              <a:t>Summer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80" dirty="0">
                <a:latin typeface="Arial Black"/>
                <a:cs typeface="Arial Black"/>
              </a:rPr>
              <a:t>202</a:t>
            </a:r>
            <a:r>
              <a:rPr lang="en-US" sz="2450" spc="-80" dirty="0">
                <a:latin typeface="Arial Black"/>
                <a:cs typeface="Arial Black"/>
              </a:rPr>
              <a:t>1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lang="en-US" sz="2450" spc="55" dirty="0">
                <a:latin typeface="Arial Black"/>
                <a:cs typeface="Arial Black"/>
              </a:rPr>
              <a:t>–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lang="en-US" sz="2450" spc="-195" dirty="0">
                <a:latin typeface="Arial Black"/>
                <a:cs typeface="Arial Black"/>
              </a:rPr>
              <a:t>Juan Garrido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27755" y="4639722"/>
            <a:ext cx="6049010" cy="163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50" spc="500" dirty="0"/>
              <a:t>C</a:t>
            </a:r>
            <a:r>
              <a:rPr sz="10550" spc="315" dirty="0"/>
              <a:t>h</a:t>
            </a:r>
            <a:r>
              <a:rPr sz="10550" spc="50" dirty="0"/>
              <a:t>a</a:t>
            </a:r>
            <a:r>
              <a:rPr sz="10550" spc="345" dirty="0"/>
              <a:t>p</a:t>
            </a:r>
            <a:r>
              <a:rPr sz="10550" spc="145" dirty="0"/>
              <a:t>t</a:t>
            </a:r>
            <a:r>
              <a:rPr sz="10550" spc="155" dirty="0"/>
              <a:t>e</a:t>
            </a:r>
            <a:r>
              <a:rPr sz="10550" spc="210" dirty="0"/>
              <a:t>r</a:t>
            </a:r>
            <a:r>
              <a:rPr sz="10550" spc="-1090" dirty="0"/>
              <a:t> </a:t>
            </a:r>
            <a:r>
              <a:rPr sz="10550" spc="1340" dirty="0"/>
              <a:t>6</a:t>
            </a:r>
            <a:endParaRPr sz="105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285" dirty="0"/>
              <a:t>s</a:t>
            </a:r>
            <a:r>
              <a:rPr spc="335" dirty="0"/>
              <a:t>e</a:t>
            </a:r>
            <a:r>
              <a:rPr spc="390" dirty="0"/>
              <a:t>n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135" dirty="0"/>
              <a:t>P</a:t>
            </a:r>
            <a:r>
              <a:rPr spc="114" dirty="0"/>
              <a:t>e</a:t>
            </a:r>
            <a:r>
              <a:rPr spc="80" dirty="0"/>
              <a:t>r</a:t>
            </a:r>
            <a:r>
              <a:rPr spc="5" dirty="0"/>
              <a:t>f</a:t>
            </a:r>
            <a:r>
              <a:rPr spc="390" dirty="0"/>
              <a:t>e</a:t>
            </a:r>
            <a:r>
              <a:rPr spc="32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1" spc="-105" dirty="0">
                <a:latin typeface="Lucida Sans"/>
                <a:cs typeface="Lucida Sans"/>
              </a:rPr>
              <a:t>h</a:t>
            </a:r>
            <a:r>
              <a:rPr sz="3600" spc="-105" dirty="0">
                <a:latin typeface="Berlin Sans FB"/>
                <a:cs typeface="Berlin Sans FB"/>
              </a:rPr>
              <a:t>a</a:t>
            </a:r>
            <a:r>
              <a:rPr sz="3600" b="1" spc="-105" dirty="0">
                <a:latin typeface="Lucida Sans"/>
                <a:cs typeface="Lucida Sans"/>
              </a:rPr>
              <a:t>ber</a:t>
            </a:r>
            <a:endParaRPr sz="36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388" y="3355950"/>
            <a:ext cx="16735425" cy="4718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present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perfect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lang="en-US" sz="3600" spc="75" dirty="0">
                <a:latin typeface="Georgia"/>
                <a:cs typeface="Georgia"/>
              </a:rPr>
              <a:t>is used to talk about actions that started or happened in the past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555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5550" dirty="0">
                <a:latin typeface="Georgia"/>
                <a:cs typeface="Georgia"/>
                <a:hlinkClick r:id="rId2"/>
              </a:rPr>
              <a:t>https://lingvist.com/course/learn-spanish-online/resources/spanish-present-perfect/</a:t>
            </a:r>
            <a:endParaRPr lang="en-US" sz="555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555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1034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65" dirty="0"/>
              <a:t>R</a:t>
            </a:r>
            <a:r>
              <a:rPr spc="85" dirty="0"/>
              <a:t>e</a:t>
            </a:r>
            <a:r>
              <a:rPr spc="-25" dirty="0"/>
              <a:t>l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180" dirty="0"/>
              <a:t>P</a:t>
            </a:r>
            <a:r>
              <a:rPr spc="-350" dirty="0"/>
              <a:t>r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585" dirty="0"/>
              <a:t>o</a:t>
            </a:r>
            <a:r>
              <a:rPr spc="114" dirty="0"/>
              <a:t>u</a:t>
            </a:r>
            <a:r>
              <a:rPr spc="250" dirty="0"/>
              <a:t>n</a:t>
            </a:r>
            <a:r>
              <a:rPr spc="285" dirty="0"/>
              <a:t>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1" spc="-110" dirty="0">
                <a:latin typeface="Lucida Sans"/>
                <a:cs typeface="Lucida Sans"/>
              </a:rPr>
              <a:t>qu</a:t>
            </a:r>
            <a:r>
              <a:rPr sz="3600" b="1" spc="-120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45" dirty="0">
                <a:latin typeface="Lucida Sans"/>
                <a:cs typeface="Lucida Sans"/>
              </a:rPr>
              <a:t>cu</a:t>
            </a:r>
            <a:r>
              <a:rPr sz="3600" b="1" spc="-135" dirty="0">
                <a:latin typeface="Lucida Sans"/>
                <a:cs typeface="Lucida Sans"/>
              </a:rPr>
              <a:t>y</a:t>
            </a:r>
            <a:r>
              <a:rPr sz="3600" b="1" spc="-195" dirty="0">
                <a:latin typeface="Lucida Sans"/>
                <a:cs typeface="Lucida Sans"/>
              </a:rPr>
              <a:t>o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110" dirty="0">
                <a:latin typeface="Lucida Sans"/>
                <a:cs typeface="Lucida Sans"/>
              </a:rPr>
              <a:t>dond</a:t>
            </a:r>
            <a:r>
              <a:rPr sz="3600" b="1" spc="-114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lang="en-US" sz="3600" b="1" spc="-420" dirty="0">
                <a:latin typeface="Lucida Sans"/>
                <a:cs typeface="Lucida Sans"/>
              </a:rPr>
              <a:t>a </a:t>
            </a:r>
            <a:r>
              <a:rPr sz="3600" b="1" spc="-110" dirty="0" err="1">
                <a:latin typeface="Lucida Sans"/>
                <a:cs typeface="Lucida Sans"/>
              </a:rPr>
              <a:t>dond</a:t>
            </a:r>
            <a:r>
              <a:rPr sz="3600" b="1" spc="-114" dirty="0" err="1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95" dirty="0">
                <a:latin typeface="Lucida Sans"/>
                <a:cs typeface="Lucida Sans"/>
              </a:rPr>
              <a:t>quien</a:t>
            </a:r>
            <a:r>
              <a:rPr sz="3600" b="1" spc="-25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lang="en-US" sz="3600" b="1" spc="-140" dirty="0">
                <a:latin typeface="Lucida Sans"/>
                <a:cs typeface="Lucida Sans"/>
              </a:rPr>
              <a:t>a </a:t>
            </a:r>
            <a:r>
              <a:rPr lang="en-US" sz="3600" b="1" spc="-140" dirty="0" err="1">
                <a:latin typeface="Lucida Sans"/>
                <a:cs typeface="Lucida Sans"/>
              </a:rPr>
              <a:t>q</a:t>
            </a:r>
            <a:r>
              <a:rPr sz="3600" b="1" spc="-140" dirty="0" err="1">
                <a:latin typeface="Lucida Sans"/>
                <a:cs typeface="Lucida Sans"/>
              </a:rPr>
              <a:t>uien</a:t>
            </a:r>
            <a:endParaRPr sz="36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4494510" cy="33064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Font typeface="Georgia"/>
              <a:buChar char="•"/>
              <a:tabLst>
                <a:tab pos="463550" algn="l"/>
              </a:tabLst>
            </a:pPr>
            <a:r>
              <a:rPr sz="3600" b="1" spc="-80" dirty="0">
                <a:latin typeface="Georgia"/>
                <a:cs typeface="Georgia"/>
              </a:rPr>
              <a:t>Que</a:t>
            </a:r>
            <a:r>
              <a:rPr sz="3600" b="1" spc="-5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can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function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relative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pronoun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join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70" dirty="0">
                <a:latin typeface="Georgia"/>
                <a:cs typeface="Georgia"/>
              </a:rPr>
              <a:t>two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statements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-95" dirty="0">
                <a:latin typeface="Georgia"/>
                <a:cs typeface="Georgia"/>
              </a:rPr>
              <a:t>It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is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invariable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(only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has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0" dirty="0">
                <a:latin typeface="Georgia"/>
                <a:cs typeface="Georgia"/>
              </a:rPr>
              <a:t>one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form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for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65" dirty="0">
                <a:latin typeface="Georgia"/>
                <a:cs typeface="Georgia"/>
              </a:rPr>
              <a:t>both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genders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numbers)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190" dirty="0">
                <a:latin typeface="Georgia"/>
                <a:cs typeface="Georgia"/>
              </a:rPr>
              <a:t>Can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refer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persons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things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" dirty="0">
                <a:latin typeface="Georgia"/>
                <a:cs typeface="Georgia"/>
              </a:rPr>
              <a:t>Example: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4835" y="6931726"/>
            <a:ext cx="5916930" cy="177482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1426210" marR="97155" indent="-1321435">
              <a:lnSpc>
                <a:spcPct val="111000"/>
              </a:lnSpc>
              <a:spcBef>
                <a:spcPts val="5"/>
              </a:spcBef>
            </a:pPr>
            <a:r>
              <a:rPr sz="2600" spc="-25" dirty="0">
                <a:latin typeface="Lucida Sans"/>
                <a:cs typeface="Lucida Sans"/>
              </a:rPr>
              <a:t>Los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5" dirty="0">
                <a:latin typeface="Lucida Sans"/>
                <a:cs typeface="Lucida Sans"/>
              </a:rPr>
              <a:t>campesinos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b="1" spc="-40" dirty="0">
                <a:latin typeface="Lucida Sans"/>
                <a:cs typeface="Lucida Sans"/>
              </a:rPr>
              <a:t>que</a:t>
            </a:r>
            <a:r>
              <a:rPr sz="2600" b="1" spc="-140" dirty="0">
                <a:latin typeface="Lucida Sans"/>
                <a:cs typeface="Lucida Sans"/>
              </a:rPr>
              <a:t> </a:t>
            </a:r>
            <a:r>
              <a:rPr sz="2600" spc="-20" dirty="0">
                <a:latin typeface="Lucida Sans"/>
                <a:cs typeface="Lucida Sans"/>
              </a:rPr>
              <a:t>llevan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50" dirty="0">
                <a:latin typeface="Lucida Sans"/>
                <a:cs typeface="Lucida Sans"/>
              </a:rPr>
              <a:t>las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35" dirty="0">
                <a:latin typeface="Palatino Linotype"/>
                <a:cs typeface="Palatino Linotype"/>
              </a:rPr>
              <a:t>f</a:t>
            </a:r>
            <a:r>
              <a:rPr sz="2600" spc="-35" dirty="0">
                <a:latin typeface="Lucida Sans"/>
                <a:cs typeface="Lucida Sans"/>
              </a:rPr>
              <a:t>lores </a:t>
            </a:r>
            <a:r>
              <a:rPr sz="2600" spc="-805" dirty="0">
                <a:latin typeface="Lucida Sans"/>
                <a:cs typeface="Lucida Sans"/>
              </a:rPr>
              <a:t> </a:t>
            </a:r>
            <a:r>
              <a:rPr sz="2600" spc="-5" dirty="0">
                <a:latin typeface="Lucida Sans"/>
                <a:cs typeface="Lucida Sans"/>
              </a:rPr>
              <a:t>se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40" dirty="0">
                <a:latin typeface="Lucida Sans"/>
                <a:cs typeface="Lucida Sans"/>
              </a:rPr>
              <a:t>llaman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45" dirty="0">
                <a:latin typeface="Lucida Sans"/>
                <a:cs typeface="Lucida Sans"/>
              </a:rPr>
              <a:t>silleteros.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71746" y="6931726"/>
            <a:ext cx="5916930" cy="177482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960119" marR="289560" indent="-662940">
              <a:lnSpc>
                <a:spcPct val="111000"/>
              </a:lnSpc>
              <a:spcBef>
                <a:spcPts val="5"/>
              </a:spcBef>
            </a:pPr>
            <a:r>
              <a:rPr sz="2600" spc="-50" dirty="0">
                <a:latin typeface="Lucida Sans"/>
                <a:cs typeface="Lucida Sans"/>
              </a:rPr>
              <a:t>The</a:t>
            </a:r>
            <a:r>
              <a:rPr sz="2600" spc="-140" dirty="0">
                <a:latin typeface="Lucida Sans"/>
                <a:cs typeface="Lucida Sans"/>
              </a:rPr>
              <a:t> </a:t>
            </a:r>
            <a:r>
              <a:rPr sz="2600" spc="-40" dirty="0">
                <a:latin typeface="Lucida Sans"/>
                <a:cs typeface="Lucida Sans"/>
              </a:rPr>
              <a:t>farmers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i="1" spc="120" dirty="0">
                <a:latin typeface="Arial"/>
                <a:cs typeface="Arial"/>
              </a:rPr>
              <a:t>who</a:t>
            </a:r>
            <a:r>
              <a:rPr sz="2600" i="1" spc="-40" dirty="0">
                <a:latin typeface="Arial"/>
                <a:cs typeface="Arial"/>
              </a:rPr>
              <a:t> </a:t>
            </a:r>
            <a:r>
              <a:rPr sz="2600" spc="10" dirty="0">
                <a:latin typeface="Lucida Sans"/>
                <a:cs typeface="Lucida Sans"/>
              </a:rPr>
              <a:t>carry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-10" dirty="0">
                <a:latin typeface="Lucida Sans"/>
                <a:cs typeface="Lucida Sans"/>
              </a:rPr>
              <a:t>the</a:t>
            </a:r>
            <a:r>
              <a:rPr sz="2600" spc="-140" dirty="0">
                <a:latin typeface="Lucida Sans"/>
                <a:cs typeface="Lucida Sans"/>
              </a:rPr>
              <a:t> </a:t>
            </a:r>
            <a:r>
              <a:rPr sz="2600" spc="-20" dirty="0">
                <a:latin typeface="Palatino Linotype"/>
                <a:cs typeface="Palatino Linotype"/>
              </a:rPr>
              <a:t>f</a:t>
            </a:r>
            <a:r>
              <a:rPr sz="2600" spc="-20" dirty="0">
                <a:latin typeface="Lucida Sans"/>
                <a:cs typeface="Lucida Sans"/>
              </a:rPr>
              <a:t>lowers </a:t>
            </a:r>
            <a:r>
              <a:rPr sz="2600" spc="-805" dirty="0">
                <a:latin typeface="Lucida Sans"/>
                <a:cs typeface="Lucida Sans"/>
              </a:rPr>
              <a:t> </a:t>
            </a:r>
            <a:r>
              <a:rPr sz="2600" spc="-25" dirty="0">
                <a:latin typeface="Lucida Sans"/>
                <a:cs typeface="Lucida Sans"/>
              </a:rPr>
              <a:t>are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10" dirty="0">
                <a:latin typeface="Lucida Sans"/>
                <a:cs typeface="Lucida Sans"/>
              </a:rPr>
              <a:t>called</a:t>
            </a:r>
            <a:r>
              <a:rPr sz="2600" spc="-125" dirty="0">
                <a:latin typeface="Lucida Sans"/>
                <a:cs typeface="Lucida Sans"/>
              </a:rPr>
              <a:t> </a:t>
            </a:r>
            <a:r>
              <a:rPr sz="2600" spc="-35" dirty="0">
                <a:latin typeface="Lucida Sans"/>
                <a:cs typeface="Lucida Sans"/>
              </a:rPr>
              <a:t>“chair-bearers.”</a:t>
            </a:r>
            <a:endParaRPr sz="2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65" dirty="0"/>
              <a:t>R</a:t>
            </a:r>
            <a:r>
              <a:rPr spc="85" dirty="0"/>
              <a:t>e</a:t>
            </a:r>
            <a:r>
              <a:rPr spc="-25" dirty="0"/>
              <a:t>l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180" dirty="0"/>
              <a:t>P</a:t>
            </a:r>
            <a:r>
              <a:rPr spc="-350" dirty="0"/>
              <a:t>r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585" dirty="0"/>
              <a:t>o</a:t>
            </a:r>
            <a:r>
              <a:rPr spc="114" dirty="0"/>
              <a:t>u</a:t>
            </a:r>
            <a:r>
              <a:rPr spc="250" dirty="0"/>
              <a:t>n</a:t>
            </a:r>
            <a:r>
              <a:rPr spc="285" dirty="0"/>
              <a:t>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1" spc="-110" dirty="0">
                <a:latin typeface="Lucida Sans"/>
                <a:cs typeface="Lucida Sans"/>
              </a:rPr>
              <a:t>qu</a:t>
            </a:r>
            <a:r>
              <a:rPr sz="3600" b="1" spc="-120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45" dirty="0">
                <a:latin typeface="Lucida Sans"/>
                <a:cs typeface="Lucida Sans"/>
              </a:rPr>
              <a:t>cu</a:t>
            </a:r>
            <a:r>
              <a:rPr sz="3600" b="1" spc="-135" dirty="0">
                <a:latin typeface="Lucida Sans"/>
                <a:cs typeface="Lucida Sans"/>
              </a:rPr>
              <a:t>y</a:t>
            </a:r>
            <a:r>
              <a:rPr sz="3600" b="1" spc="-195" dirty="0">
                <a:latin typeface="Lucida Sans"/>
                <a:cs typeface="Lucida Sans"/>
              </a:rPr>
              <a:t>o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110" dirty="0">
                <a:latin typeface="Lucida Sans"/>
                <a:cs typeface="Lucida Sans"/>
              </a:rPr>
              <a:t>dond</a:t>
            </a:r>
            <a:r>
              <a:rPr sz="3600" b="1" spc="-114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spc="30" dirty="0">
                <a:latin typeface="Berlin Sans FB"/>
                <a:cs typeface="Berlin Sans FB"/>
              </a:rPr>
              <a:t>a</a:t>
            </a:r>
            <a:r>
              <a:rPr sz="3600" spc="-170" dirty="0">
                <a:latin typeface="Berlin Sans FB"/>
                <a:cs typeface="Berlin Sans FB"/>
              </a:rPr>
              <a:t> </a:t>
            </a:r>
            <a:r>
              <a:rPr sz="3600" b="1" spc="-110" dirty="0">
                <a:latin typeface="Lucida Sans"/>
                <a:cs typeface="Lucida Sans"/>
              </a:rPr>
              <a:t>dond</a:t>
            </a:r>
            <a:r>
              <a:rPr sz="3600" b="1" spc="-114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95" dirty="0">
                <a:latin typeface="Lucida Sans"/>
                <a:cs typeface="Lucida Sans"/>
              </a:rPr>
              <a:t>quien</a:t>
            </a:r>
            <a:r>
              <a:rPr sz="3600" b="1" spc="-25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spc="30" dirty="0">
                <a:latin typeface="Berlin Sans FB"/>
                <a:cs typeface="Berlin Sans FB"/>
              </a:rPr>
              <a:t>a</a:t>
            </a:r>
            <a:r>
              <a:rPr sz="3600" spc="-170" dirty="0">
                <a:latin typeface="Berlin Sans FB"/>
                <a:cs typeface="Berlin Sans FB"/>
              </a:rPr>
              <a:t> </a:t>
            </a:r>
            <a:r>
              <a:rPr sz="3600" b="1" spc="-140" dirty="0">
                <a:latin typeface="Lucida Sans"/>
                <a:cs typeface="Lucida Sans"/>
              </a:rPr>
              <a:t>quien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5361285" cy="33064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Font typeface="Georgia"/>
              <a:buChar char="•"/>
              <a:tabLst>
                <a:tab pos="463550" algn="l"/>
                <a:tab pos="3647440" algn="l"/>
              </a:tabLst>
            </a:pPr>
            <a:r>
              <a:rPr sz="3600" b="1" spc="-40" dirty="0">
                <a:latin typeface="Georgia"/>
                <a:cs typeface="Georgia"/>
              </a:rPr>
              <a:t>Cuyo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is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i="1" spc="-50" dirty="0">
                <a:latin typeface="Calibri"/>
                <a:cs typeface="Calibri"/>
              </a:rPr>
              <a:t>whose,	</a:t>
            </a:r>
            <a:r>
              <a:rPr sz="3600" spc="10" dirty="0">
                <a:latin typeface="Georgia"/>
                <a:cs typeface="Georgia"/>
              </a:rPr>
              <a:t>it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agrees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gender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number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with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i="1" spc="90" dirty="0">
                <a:latin typeface="Calibri"/>
                <a:cs typeface="Calibri"/>
              </a:rPr>
              <a:t>noun</a:t>
            </a:r>
            <a:r>
              <a:rPr sz="3600" i="1" spc="50" dirty="0">
                <a:latin typeface="Calibri"/>
                <a:cs typeface="Calibri"/>
              </a:rPr>
              <a:t> </a:t>
            </a:r>
            <a:r>
              <a:rPr sz="3600" spc="10" dirty="0">
                <a:latin typeface="Georgia"/>
                <a:cs typeface="Georgia"/>
              </a:rPr>
              <a:t>it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modi</a:t>
            </a:r>
            <a:r>
              <a:rPr sz="3600" spc="100" dirty="0">
                <a:latin typeface="Arial"/>
                <a:cs typeface="Arial"/>
              </a:rPr>
              <a:t>fl</a:t>
            </a:r>
            <a:r>
              <a:rPr sz="3600" spc="100" dirty="0">
                <a:latin typeface="Georgia"/>
                <a:cs typeface="Georgia"/>
              </a:rPr>
              <a:t>es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65" dirty="0">
                <a:latin typeface="Georgia"/>
                <a:cs typeface="Georgia"/>
              </a:rPr>
              <a:t>cuyo,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-a,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-as,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-os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-95" dirty="0">
                <a:latin typeface="Georgia"/>
                <a:cs typeface="Georgia"/>
              </a:rPr>
              <a:t>It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replaces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possessive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phrase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" dirty="0">
                <a:latin typeface="Georgia"/>
                <a:cs typeface="Georgia"/>
              </a:rPr>
              <a:t>Example: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4835" y="6931726"/>
            <a:ext cx="5916930" cy="177482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2186940" marR="40640" indent="-2138680">
              <a:lnSpc>
                <a:spcPct val="111000"/>
              </a:lnSpc>
              <a:spcBef>
                <a:spcPts val="5"/>
              </a:spcBef>
            </a:pPr>
            <a:r>
              <a:rPr sz="2600" spc="-20" dirty="0">
                <a:latin typeface="Lucida Sans"/>
                <a:cs typeface="Lucida Sans"/>
              </a:rPr>
              <a:t>Medellín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dirty="0">
                <a:latin typeface="Lucida Sans"/>
                <a:cs typeface="Lucida Sans"/>
              </a:rPr>
              <a:t>es</a:t>
            </a:r>
            <a:r>
              <a:rPr sz="2600" spc="-125" dirty="0">
                <a:latin typeface="Lucida Sans"/>
                <a:cs typeface="Lucida Sans"/>
              </a:rPr>
              <a:t> </a:t>
            </a:r>
            <a:r>
              <a:rPr sz="2600" spc="-45" dirty="0">
                <a:latin typeface="Lucida Sans"/>
                <a:cs typeface="Lucida Sans"/>
              </a:rPr>
              <a:t>la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10" dirty="0">
                <a:latin typeface="Lucida Sans"/>
                <a:cs typeface="Lucida Sans"/>
              </a:rPr>
              <a:t>ciudad</a:t>
            </a:r>
            <a:r>
              <a:rPr sz="2600" spc="-125" dirty="0">
                <a:latin typeface="Lucida Sans"/>
                <a:cs typeface="Lucida Sans"/>
              </a:rPr>
              <a:t> </a:t>
            </a:r>
            <a:r>
              <a:rPr sz="2600" b="1" spc="-15" dirty="0">
                <a:latin typeface="Lucida Sans"/>
                <a:cs typeface="Lucida Sans"/>
              </a:rPr>
              <a:t>cuya</a:t>
            </a:r>
            <a:r>
              <a:rPr sz="2600" b="1" spc="-140" dirty="0">
                <a:latin typeface="Lucida Sans"/>
                <a:cs typeface="Lucida Sans"/>
              </a:rPr>
              <a:t> </a:t>
            </a:r>
            <a:r>
              <a:rPr sz="2600" spc="-30" dirty="0">
                <a:latin typeface="Lucida Sans"/>
                <a:cs typeface="Lucida Sans"/>
              </a:rPr>
              <a:t>primavera </a:t>
            </a:r>
            <a:r>
              <a:rPr sz="2600" spc="-805" dirty="0">
                <a:latin typeface="Lucida Sans"/>
                <a:cs typeface="Lucida Sans"/>
              </a:rPr>
              <a:t> </a:t>
            </a:r>
            <a:r>
              <a:rPr sz="2600" dirty="0">
                <a:latin typeface="Lucida Sans"/>
                <a:cs typeface="Lucida Sans"/>
              </a:rPr>
              <a:t>es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20" dirty="0">
                <a:latin typeface="Lucida Sans"/>
                <a:cs typeface="Lucida Sans"/>
              </a:rPr>
              <a:t>eterna.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71746" y="6931726"/>
            <a:ext cx="5916930" cy="177482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2364740" marR="234315" indent="-2122805">
              <a:lnSpc>
                <a:spcPct val="111000"/>
              </a:lnSpc>
              <a:spcBef>
                <a:spcPts val="5"/>
              </a:spcBef>
            </a:pPr>
            <a:r>
              <a:rPr sz="2600" spc="-20" dirty="0">
                <a:latin typeface="Lucida Sans"/>
                <a:cs typeface="Lucida Sans"/>
              </a:rPr>
              <a:t>Medellin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70" dirty="0">
                <a:latin typeface="Lucida Sans"/>
                <a:cs typeface="Lucida Sans"/>
              </a:rPr>
              <a:t>is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10" dirty="0">
                <a:latin typeface="Lucida Sans"/>
                <a:cs typeface="Lucida Sans"/>
              </a:rPr>
              <a:t>the</a:t>
            </a:r>
            <a:r>
              <a:rPr sz="2600" spc="-125" dirty="0">
                <a:latin typeface="Lucida Sans"/>
                <a:cs typeface="Lucida Sans"/>
              </a:rPr>
              <a:t> </a:t>
            </a:r>
            <a:r>
              <a:rPr sz="2600" spc="20" dirty="0">
                <a:latin typeface="Lucida Sans"/>
                <a:cs typeface="Lucida Sans"/>
              </a:rPr>
              <a:t>city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i="1" spc="65" dirty="0">
                <a:latin typeface="Arial"/>
                <a:cs typeface="Arial"/>
              </a:rPr>
              <a:t>whose</a:t>
            </a:r>
            <a:r>
              <a:rPr sz="2600" i="1" spc="-25" dirty="0">
                <a:latin typeface="Arial"/>
                <a:cs typeface="Arial"/>
              </a:rPr>
              <a:t> </a:t>
            </a:r>
            <a:r>
              <a:rPr sz="2600" spc="-35" dirty="0">
                <a:latin typeface="Lucida Sans"/>
                <a:cs typeface="Lucida Sans"/>
              </a:rPr>
              <a:t>spring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70" dirty="0">
                <a:latin typeface="Lucida Sans"/>
                <a:cs typeface="Lucida Sans"/>
              </a:rPr>
              <a:t>is </a:t>
            </a:r>
            <a:r>
              <a:rPr sz="2600" spc="-810" dirty="0">
                <a:latin typeface="Lucida Sans"/>
                <a:cs typeface="Lucida Sans"/>
              </a:rPr>
              <a:t> </a:t>
            </a:r>
            <a:r>
              <a:rPr sz="2600" spc="-30" dirty="0">
                <a:latin typeface="Lucida Sans"/>
                <a:cs typeface="Lucida Sans"/>
              </a:rPr>
              <a:t>eternal.</a:t>
            </a:r>
            <a:endParaRPr sz="2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65" dirty="0"/>
              <a:t>R</a:t>
            </a:r>
            <a:r>
              <a:rPr spc="85" dirty="0"/>
              <a:t>e</a:t>
            </a:r>
            <a:r>
              <a:rPr spc="-25" dirty="0"/>
              <a:t>l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180" dirty="0"/>
              <a:t>P</a:t>
            </a:r>
            <a:r>
              <a:rPr spc="-350" dirty="0"/>
              <a:t>r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585" dirty="0"/>
              <a:t>o</a:t>
            </a:r>
            <a:r>
              <a:rPr spc="114" dirty="0"/>
              <a:t>u</a:t>
            </a:r>
            <a:r>
              <a:rPr spc="250" dirty="0"/>
              <a:t>n</a:t>
            </a:r>
            <a:r>
              <a:rPr spc="285" dirty="0"/>
              <a:t>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1" spc="-110" dirty="0">
                <a:latin typeface="Lucida Sans"/>
                <a:cs typeface="Lucida Sans"/>
              </a:rPr>
              <a:t>qu</a:t>
            </a:r>
            <a:r>
              <a:rPr sz="3600" b="1" spc="-120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45" dirty="0">
                <a:latin typeface="Lucida Sans"/>
                <a:cs typeface="Lucida Sans"/>
              </a:rPr>
              <a:t>cu</a:t>
            </a:r>
            <a:r>
              <a:rPr sz="3600" b="1" spc="-135" dirty="0">
                <a:latin typeface="Lucida Sans"/>
                <a:cs typeface="Lucida Sans"/>
              </a:rPr>
              <a:t>y</a:t>
            </a:r>
            <a:r>
              <a:rPr sz="3600" b="1" spc="-195" dirty="0">
                <a:latin typeface="Lucida Sans"/>
                <a:cs typeface="Lucida Sans"/>
              </a:rPr>
              <a:t>o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110" dirty="0">
                <a:latin typeface="Lucida Sans"/>
                <a:cs typeface="Lucida Sans"/>
              </a:rPr>
              <a:t>dond</a:t>
            </a:r>
            <a:r>
              <a:rPr sz="3600" b="1" spc="-114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spc="30" dirty="0">
                <a:latin typeface="Berlin Sans FB"/>
                <a:cs typeface="Berlin Sans FB"/>
              </a:rPr>
              <a:t>a</a:t>
            </a:r>
            <a:r>
              <a:rPr sz="3600" spc="-170" dirty="0">
                <a:latin typeface="Berlin Sans FB"/>
                <a:cs typeface="Berlin Sans FB"/>
              </a:rPr>
              <a:t> </a:t>
            </a:r>
            <a:r>
              <a:rPr sz="3600" b="1" spc="-110" dirty="0">
                <a:latin typeface="Lucida Sans"/>
                <a:cs typeface="Lucida Sans"/>
              </a:rPr>
              <a:t>dond</a:t>
            </a:r>
            <a:r>
              <a:rPr sz="3600" b="1" spc="-114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95" dirty="0">
                <a:latin typeface="Lucida Sans"/>
                <a:cs typeface="Lucida Sans"/>
              </a:rPr>
              <a:t>quien</a:t>
            </a:r>
            <a:r>
              <a:rPr sz="3600" b="1" spc="-25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spc="30" dirty="0">
                <a:latin typeface="Berlin Sans FB"/>
                <a:cs typeface="Berlin Sans FB"/>
              </a:rPr>
              <a:t>a</a:t>
            </a:r>
            <a:r>
              <a:rPr sz="3600" spc="-170" dirty="0">
                <a:latin typeface="Berlin Sans FB"/>
                <a:cs typeface="Berlin Sans FB"/>
              </a:rPr>
              <a:t> </a:t>
            </a:r>
            <a:r>
              <a:rPr sz="3600" b="1" spc="-140" dirty="0">
                <a:latin typeface="Lucida Sans"/>
                <a:cs typeface="Lucida Sans"/>
              </a:rPr>
              <a:t>quien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934305" cy="219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Font typeface="Georgia"/>
              <a:buChar char="•"/>
              <a:tabLst>
                <a:tab pos="463550" algn="l"/>
              </a:tabLst>
            </a:pPr>
            <a:r>
              <a:rPr sz="3600" b="1" spc="-60" dirty="0">
                <a:latin typeface="Georgia"/>
                <a:cs typeface="Georgia"/>
              </a:rPr>
              <a:t>Donde</a:t>
            </a:r>
            <a:r>
              <a:rPr sz="3600" b="1" spc="-4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45" dirty="0">
                <a:latin typeface="Georgia"/>
                <a:cs typeface="Georgia"/>
              </a:rPr>
              <a:t>a</a:t>
            </a:r>
            <a:r>
              <a:rPr sz="3600" b="1" spc="-40" dirty="0">
                <a:latin typeface="Georgia"/>
                <a:cs typeface="Georgia"/>
              </a:rPr>
              <a:t> </a:t>
            </a:r>
            <a:r>
              <a:rPr sz="3600" b="1" spc="-60" dirty="0">
                <a:latin typeface="Georgia"/>
                <a:cs typeface="Georgia"/>
              </a:rPr>
              <a:t>donde</a:t>
            </a:r>
            <a:r>
              <a:rPr sz="3600" b="1" spc="-4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(also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written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80" dirty="0">
                <a:latin typeface="Georgia"/>
                <a:cs typeface="Georgia"/>
              </a:rPr>
              <a:t>adonde</a:t>
            </a:r>
            <a:r>
              <a:rPr sz="3600" spc="-80" dirty="0">
                <a:latin typeface="Georgia"/>
                <a:cs typeface="Georgia"/>
              </a:rPr>
              <a:t>)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replace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an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antecedent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that</a:t>
            </a:r>
            <a:r>
              <a:rPr sz="3600" spc="-5" dirty="0">
                <a:latin typeface="Georgia"/>
                <a:cs typeface="Georgia"/>
              </a:rPr>
              <a:t> is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place.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They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all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correctly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translated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i="1" spc="-30" dirty="0">
                <a:latin typeface="Calibri"/>
                <a:cs typeface="Calibri"/>
              </a:rPr>
              <a:t>where</a:t>
            </a:r>
            <a:r>
              <a:rPr sz="3600" spc="-30" dirty="0">
                <a:latin typeface="Georgia"/>
                <a:cs typeface="Georgia"/>
              </a:rPr>
              <a:t>.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" dirty="0">
                <a:latin typeface="Georgia"/>
                <a:cs typeface="Georgia"/>
              </a:rPr>
              <a:t>Example: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4835" y="6931726"/>
            <a:ext cx="5916930" cy="177482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158115" marR="150495" algn="ctr">
              <a:lnSpc>
                <a:spcPct val="111000"/>
              </a:lnSpc>
              <a:spcBef>
                <a:spcPts val="1685"/>
              </a:spcBef>
            </a:pPr>
            <a:r>
              <a:rPr sz="2600" spc="5" dirty="0">
                <a:latin typeface="Lucida Sans"/>
                <a:cs typeface="Lucida Sans"/>
              </a:rPr>
              <a:t>La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5" dirty="0">
                <a:latin typeface="Lucida Sans"/>
                <a:cs typeface="Lucida Sans"/>
              </a:rPr>
              <a:t>Placita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30" dirty="0">
                <a:latin typeface="Lucida Sans"/>
                <a:cs typeface="Lucida Sans"/>
              </a:rPr>
              <a:t>de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50" dirty="0">
                <a:latin typeface="Lucida Sans"/>
                <a:cs typeface="Lucida Sans"/>
              </a:rPr>
              <a:t>las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25" dirty="0">
                <a:latin typeface="Lucida Sans"/>
                <a:cs typeface="Lucida Sans"/>
              </a:rPr>
              <a:t>Flores</a:t>
            </a:r>
            <a:r>
              <a:rPr sz="2600" spc="-125" dirty="0">
                <a:latin typeface="Lucida Sans"/>
                <a:cs typeface="Lucida Sans"/>
              </a:rPr>
              <a:t> </a:t>
            </a:r>
            <a:r>
              <a:rPr sz="2600" dirty="0">
                <a:latin typeface="Lucida Sans"/>
                <a:cs typeface="Lucida Sans"/>
              </a:rPr>
              <a:t>es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15" dirty="0">
                <a:latin typeface="Lucida Sans"/>
                <a:cs typeface="Lucida Sans"/>
              </a:rPr>
              <a:t>el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35" dirty="0">
                <a:latin typeface="Lucida Sans"/>
                <a:cs typeface="Lucida Sans"/>
              </a:rPr>
              <a:t>lugar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b="1" spc="-45" dirty="0">
                <a:latin typeface="Lucida Sans"/>
                <a:cs typeface="Lucida Sans"/>
              </a:rPr>
              <a:t>a </a:t>
            </a:r>
            <a:r>
              <a:rPr sz="2600" b="1" spc="-40" dirty="0">
                <a:latin typeface="Lucida Sans"/>
                <a:cs typeface="Lucida Sans"/>
              </a:rPr>
              <a:t> donde</a:t>
            </a:r>
            <a:r>
              <a:rPr sz="2600" b="1" spc="-145" dirty="0">
                <a:latin typeface="Lucida Sans"/>
                <a:cs typeface="Lucida Sans"/>
              </a:rPr>
              <a:t> </a:t>
            </a:r>
            <a:r>
              <a:rPr sz="2600" spc="-20" dirty="0">
                <a:latin typeface="Lucida Sans"/>
                <a:cs typeface="Lucida Sans"/>
              </a:rPr>
              <a:t>llegan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5" dirty="0">
                <a:latin typeface="Lucida Sans"/>
                <a:cs typeface="Lucida Sans"/>
              </a:rPr>
              <a:t>después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30" dirty="0">
                <a:latin typeface="Lucida Sans"/>
                <a:cs typeface="Lucida Sans"/>
              </a:rPr>
              <a:t>de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15" dirty="0">
                <a:latin typeface="Lucida Sans"/>
                <a:cs typeface="Lucida Sans"/>
              </a:rPr>
              <a:t>dos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-40" dirty="0">
                <a:latin typeface="Lucida Sans"/>
                <a:cs typeface="Lucida Sans"/>
              </a:rPr>
              <a:t>horas </a:t>
            </a:r>
            <a:r>
              <a:rPr sz="2600" spc="-805" dirty="0">
                <a:latin typeface="Lucida Sans"/>
                <a:cs typeface="Lucida Sans"/>
              </a:rPr>
              <a:t> </a:t>
            </a:r>
            <a:r>
              <a:rPr sz="2600" spc="30" dirty="0">
                <a:latin typeface="Lucida Sans"/>
                <a:cs typeface="Lucida Sans"/>
              </a:rPr>
              <a:t>de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40" dirty="0">
                <a:latin typeface="Lucida Sans"/>
                <a:cs typeface="Lucida Sans"/>
              </a:rPr>
              <a:t>jornada.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71746" y="6931726"/>
            <a:ext cx="5916930" cy="177482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spc="-5" dirty="0">
                <a:latin typeface="Lucida Sans"/>
                <a:cs typeface="Lucida Sans"/>
              </a:rPr>
              <a:t>Flower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25" dirty="0">
                <a:latin typeface="Lucida Sans"/>
                <a:cs typeface="Lucida Sans"/>
              </a:rPr>
              <a:t>Square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-70" dirty="0">
                <a:latin typeface="Lucida Sans"/>
                <a:cs typeface="Lucida Sans"/>
              </a:rPr>
              <a:t>is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-10" dirty="0">
                <a:latin typeface="Lucida Sans"/>
                <a:cs typeface="Lucida Sans"/>
              </a:rPr>
              <a:t>the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30" dirty="0">
                <a:latin typeface="Lucida Sans"/>
                <a:cs typeface="Lucida Sans"/>
              </a:rPr>
              <a:t>place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i="1" spc="75" dirty="0">
                <a:latin typeface="Arial"/>
                <a:cs typeface="Arial"/>
              </a:rPr>
              <a:t>where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600" dirty="0">
                <a:latin typeface="Lucida Sans"/>
                <a:cs typeface="Lucida Sans"/>
              </a:rPr>
              <a:t>they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30" dirty="0">
                <a:latin typeface="Lucida Sans"/>
                <a:cs typeface="Lucida Sans"/>
              </a:rPr>
              <a:t>arrive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25" dirty="0">
                <a:latin typeface="Lucida Sans"/>
                <a:cs typeface="Lucida Sans"/>
              </a:rPr>
              <a:t>after</a:t>
            </a:r>
            <a:r>
              <a:rPr sz="2600" spc="-125" dirty="0">
                <a:latin typeface="Lucida Sans"/>
                <a:cs typeface="Lucida Sans"/>
              </a:rPr>
              <a:t> </a:t>
            </a:r>
            <a:r>
              <a:rPr sz="2600" spc="-15" dirty="0">
                <a:latin typeface="Lucida Sans"/>
                <a:cs typeface="Lucida Sans"/>
              </a:rPr>
              <a:t>a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15" dirty="0">
                <a:latin typeface="Lucida Sans"/>
                <a:cs typeface="Lucida Sans"/>
              </a:rPr>
              <a:t>two-hour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60" dirty="0">
                <a:latin typeface="Lucida Sans"/>
                <a:cs typeface="Lucida Sans"/>
              </a:rPr>
              <a:t>journey.</a:t>
            </a:r>
            <a:endParaRPr sz="2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65" dirty="0"/>
              <a:t>R</a:t>
            </a:r>
            <a:r>
              <a:rPr spc="85" dirty="0"/>
              <a:t>e</a:t>
            </a:r>
            <a:r>
              <a:rPr spc="-25" dirty="0"/>
              <a:t>l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180" dirty="0"/>
              <a:t>P</a:t>
            </a:r>
            <a:r>
              <a:rPr spc="-350" dirty="0"/>
              <a:t>r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585" dirty="0"/>
              <a:t>o</a:t>
            </a:r>
            <a:r>
              <a:rPr spc="114" dirty="0"/>
              <a:t>u</a:t>
            </a:r>
            <a:r>
              <a:rPr spc="250" dirty="0"/>
              <a:t>n</a:t>
            </a:r>
            <a:r>
              <a:rPr spc="285" dirty="0"/>
              <a:t>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1" spc="-110" dirty="0">
                <a:latin typeface="Lucida Sans"/>
                <a:cs typeface="Lucida Sans"/>
              </a:rPr>
              <a:t>qu</a:t>
            </a:r>
            <a:r>
              <a:rPr sz="3600" b="1" spc="-120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45" dirty="0">
                <a:latin typeface="Lucida Sans"/>
                <a:cs typeface="Lucida Sans"/>
              </a:rPr>
              <a:t>cu</a:t>
            </a:r>
            <a:r>
              <a:rPr sz="3600" b="1" spc="-135" dirty="0">
                <a:latin typeface="Lucida Sans"/>
                <a:cs typeface="Lucida Sans"/>
              </a:rPr>
              <a:t>y</a:t>
            </a:r>
            <a:r>
              <a:rPr sz="3600" b="1" spc="-195" dirty="0">
                <a:latin typeface="Lucida Sans"/>
                <a:cs typeface="Lucida Sans"/>
              </a:rPr>
              <a:t>o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110" dirty="0">
                <a:latin typeface="Lucida Sans"/>
                <a:cs typeface="Lucida Sans"/>
              </a:rPr>
              <a:t>dond</a:t>
            </a:r>
            <a:r>
              <a:rPr sz="3600" b="1" spc="-114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spc="30" dirty="0">
                <a:latin typeface="Berlin Sans FB"/>
                <a:cs typeface="Berlin Sans FB"/>
              </a:rPr>
              <a:t>a</a:t>
            </a:r>
            <a:r>
              <a:rPr sz="3600" spc="-170" dirty="0">
                <a:latin typeface="Berlin Sans FB"/>
                <a:cs typeface="Berlin Sans FB"/>
              </a:rPr>
              <a:t> </a:t>
            </a:r>
            <a:r>
              <a:rPr sz="3600" b="1" spc="-110" dirty="0">
                <a:latin typeface="Lucida Sans"/>
                <a:cs typeface="Lucida Sans"/>
              </a:rPr>
              <a:t>dond</a:t>
            </a:r>
            <a:r>
              <a:rPr sz="3600" b="1" spc="-114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95" dirty="0">
                <a:latin typeface="Lucida Sans"/>
                <a:cs typeface="Lucida Sans"/>
              </a:rPr>
              <a:t>quien</a:t>
            </a:r>
            <a:r>
              <a:rPr sz="3600" b="1" spc="-25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spc="30" dirty="0">
                <a:latin typeface="Berlin Sans FB"/>
                <a:cs typeface="Berlin Sans FB"/>
              </a:rPr>
              <a:t>a</a:t>
            </a:r>
            <a:r>
              <a:rPr sz="3600" spc="-170" dirty="0">
                <a:latin typeface="Berlin Sans FB"/>
                <a:cs typeface="Berlin Sans FB"/>
              </a:rPr>
              <a:t> </a:t>
            </a:r>
            <a:r>
              <a:rPr sz="3600" b="1" spc="-140" dirty="0">
                <a:latin typeface="Lucida Sans"/>
                <a:cs typeface="Lucida Sans"/>
              </a:rPr>
              <a:t>quien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7350105" cy="24326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50850" marR="5080" indent="-450850" algn="r">
              <a:lnSpc>
                <a:spcPct val="100000"/>
              </a:lnSpc>
              <a:spcBef>
                <a:spcPts val="600"/>
              </a:spcBef>
              <a:buSzPct val="151388"/>
              <a:buFont typeface="Georgia"/>
              <a:buChar char="•"/>
              <a:tabLst>
                <a:tab pos="450850" algn="l"/>
              </a:tabLst>
            </a:pPr>
            <a:r>
              <a:rPr sz="3600" b="1" spc="-105" dirty="0">
                <a:latin typeface="Georgia"/>
                <a:cs typeface="Georgia"/>
              </a:rPr>
              <a:t>Quien</a:t>
            </a:r>
            <a:r>
              <a:rPr sz="3600" b="1" spc="-40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has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25" dirty="0">
                <a:latin typeface="Georgia"/>
                <a:cs typeface="Georgia"/>
              </a:rPr>
              <a:t>plural: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135" dirty="0">
                <a:latin typeface="Georgia"/>
                <a:cs typeface="Georgia"/>
              </a:rPr>
              <a:t>quienes.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They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65" dirty="0">
                <a:latin typeface="Georgia"/>
                <a:cs typeface="Georgia"/>
              </a:rPr>
              <a:t>both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refer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persons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things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personi</a:t>
            </a:r>
            <a:r>
              <a:rPr sz="3600" spc="114" dirty="0">
                <a:latin typeface="Arial"/>
                <a:cs typeface="Arial"/>
              </a:rPr>
              <a:t>fl</a:t>
            </a:r>
            <a:r>
              <a:rPr sz="3600" spc="114" dirty="0">
                <a:latin typeface="Georgia"/>
                <a:cs typeface="Georgia"/>
              </a:rPr>
              <a:t>ed.</a:t>
            </a:r>
            <a:endParaRPr sz="3600">
              <a:latin typeface="Georgia"/>
              <a:cs typeface="Georgia"/>
            </a:endParaRPr>
          </a:p>
          <a:p>
            <a:pPr marL="450850" marR="151130" lvl="1" indent="-450850" algn="r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50850" algn="l"/>
              </a:tabLst>
            </a:pPr>
            <a:r>
              <a:rPr sz="3600" spc="90" dirty="0">
                <a:latin typeface="Georgia"/>
                <a:cs typeface="Georgia"/>
              </a:rPr>
              <a:t>When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they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direct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objects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verb,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they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25" dirty="0">
                <a:latin typeface="Georgia"/>
                <a:cs typeface="Georgia"/>
              </a:rPr>
              <a:t>preceded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by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preposition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45" dirty="0">
                <a:latin typeface="Georgia"/>
                <a:cs typeface="Georgia"/>
              </a:rPr>
              <a:t>a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" dirty="0">
                <a:latin typeface="Georgia"/>
                <a:cs typeface="Georgia"/>
              </a:rPr>
              <a:t>Example: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4835" y="6931726"/>
            <a:ext cx="5916930" cy="177482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2121535" marR="499745" indent="-1614805">
              <a:lnSpc>
                <a:spcPct val="111000"/>
              </a:lnSpc>
              <a:spcBef>
                <a:spcPts val="5"/>
              </a:spcBef>
            </a:pPr>
            <a:r>
              <a:rPr sz="2600" spc="-30" dirty="0">
                <a:latin typeface="Lucida Sans"/>
                <a:cs typeface="Lucida Sans"/>
              </a:rPr>
              <a:t>Mi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-55" dirty="0">
                <a:latin typeface="Lucida Sans"/>
                <a:cs typeface="Lucida Sans"/>
              </a:rPr>
              <a:t>tía,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b="1" spc="-60" dirty="0">
                <a:latin typeface="Lucida Sans"/>
                <a:cs typeface="Lucida Sans"/>
              </a:rPr>
              <a:t>quien</a:t>
            </a:r>
            <a:r>
              <a:rPr sz="2600" b="1" spc="-140" dirty="0">
                <a:latin typeface="Lucida Sans"/>
                <a:cs typeface="Lucida Sans"/>
              </a:rPr>
              <a:t> </a:t>
            </a:r>
            <a:r>
              <a:rPr sz="2600" dirty="0">
                <a:latin typeface="Lucida Sans"/>
                <a:cs typeface="Lucida Sans"/>
              </a:rPr>
              <a:t>es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-25" dirty="0">
                <a:latin typeface="Lucida Sans"/>
                <a:cs typeface="Lucida Sans"/>
              </a:rPr>
              <a:t>doctor,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10" dirty="0">
                <a:latin typeface="Lucida Sans"/>
                <a:cs typeface="Lucida Sans"/>
              </a:rPr>
              <a:t>me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15" dirty="0">
                <a:latin typeface="Lucida Sans"/>
                <a:cs typeface="Lucida Sans"/>
              </a:rPr>
              <a:t>va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-15" dirty="0">
                <a:latin typeface="Lucida Sans"/>
                <a:cs typeface="Lucida Sans"/>
              </a:rPr>
              <a:t>a </a:t>
            </a:r>
            <a:r>
              <a:rPr sz="2600" spc="-805" dirty="0">
                <a:latin typeface="Lucida Sans"/>
                <a:cs typeface="Lucida Sans"/>
              </a:rPr>
              <a:t> </a:t>
            </a:r>
            <a:r>
              <a:rPr sz="2600" spc="-40" dirty="0">
                <a:latin typeface="Lucida Sans"/>
                <a:cs typeface="Lucida Sans"/>
              </a:rPr>
              <a:t>visitar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80" dirty="0">
                <a:latin typeface="Lucida Sans"/>
                <a:cs typeface="Lucida Sans"/>
              </a:rPr>
              <a:t>hoy.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71746" y="6931726"/>
            <a:ext cx="5916930" cy="177482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1829435" marR="118110" indent="-1703705">
              <a:lnSpc>
                <a:spcPct val="111000"/>
              </a:lnSpc>
              <a:spcBef>
                <a:spcPts val="5"/>
              </a:spcBef>
            </a:pPr>
            <a:r>
              <a:rPr sz="2600" spc="25" dirty="0">
                <a:latin typeface="Lucida Sans"/>
                <a:cs typeface="Lucida Sans"/>
              </a:rPr>
              <a:t>My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45" dirty="0">
                <a:latin typeface="Lucida Sans"/>
                <a:cs typeface="Lucida Sans"/>
              </a:rPr>
              <a:t>aunt,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15" dirty="0">
                <a:latin typeface="Lucida Sans"/>
                <a:cs typeface="Lucida Sans"/>
              </a:rPr>
              <a:t>who</a:t>
            </a:r>
            <a:r>
              <a:rPr sz="2600" spc="-125" dirty="0">
                <a:latin typeface="Lucida Sans"/>
                <a:cs typeface="Lucida Sans"/>
              </a:rPr>
              <a:t> </a:t>
            </a:r>
            <a:r>
              <a:rPr sz="2600" spc="-70" dirty="0">
                <a:latin typeface="Lucida Sans"/>
                <a:cs typeface="Lucida Sans"/>
              </a:rPr>
              <a:t>is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15" dirty="0">
                <a:latin typeface="Lucida Sans"/>
                <a:cs typeface="Lucida Sans"/>
              </a:rPr>
              <a:t>a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25" dirty="0">
                <a:latin typeface="Lucida Sans"/>
                <a:cs typeface="Lucida Sans"/>
              </a:rPr>
              <a:t>doctor,</a:t>
            </a:r>
            <a:r>
              <a:rPr sz="2600" spc="-125" dirty="0">
                <a:latin typeface="Lucida Sans"/>
                <a:cs typeface="Lucida Sans"/>
              </a:rPr>
              <a:t> </a:t>
            </a:r>
            <a:r>
              <a:rPr sz="2600" spc="-70" dirty="0">
                <a:latin typeface="Lucida Sans"/>
                <a:cs typeface="Lucida Sans"/>
              </a:rPr>
              <a:t>is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15" dirty="0">
                <a:latin typeface="Lucida Sans"/>
                <a:cs typeface="Lucida Sans"/>
              </a:rPr>
              <a:t>going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20" dirty="0">
                <a:latin typeface="Lucida Sans"/>
                <a:cs typeface="Lucida Sans"/>
              </a:rPr>
              <a:t>to </a:t>
            </a:r>
            <a:r>
              <a:rPr sz="2600" spc="-805" dirty="0">
                <a:latin typeface="Lucida Sans"/>
                <a:cs typeface="Lucida Sans"/>
              </a:rPr>
              <a:t> </a:t>
            </a:r>
            <a:r>
              <a:rPr sz="2600" spc="-40" dirty="0">
                <a:latin typeface="Lucida Sans"/>
                <a:cs typeface="Lucida Sans"/>
              </a:rPr>
              <a:t>visit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10" dirty="0">
                <a:latin typeface="Lucida Sans"/>
                <a:cs typeface="Lucida Sans"/>
              </a:rPr>
              <a:t>me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50" dirty="0">
                <a:latin typeface="Lucida Sans"/>
                <a:cs typeface="Lucida Sans"/>
              </a:rPr>
              <a:t>today.</a:t>
            </a:r>
            <a:endParaRPr sz="2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65" dirty="0"/>
              <a:t>R</a:t>
            </a:r>
            <a:r>
              <a:rPr spc="85" dirty="0"/>
              <a:t>e</a:t>
            </a:r>
            <a:r>
              <a:rPr spc="-25" dirty="0"/>
              <a:t>l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180" dirty="0"/>
              <a:t>P</a:t>
            </a:r>
            <a:r>
              <a:rPr spc="-350" dirty="0"/>
              <a:t>r</a:t>
            </a:r>
            <a:r>
              <a:rPr spc="550" dirty="0"/>
              <a:t>o</a:t>
            </a:r>
            <a:r>
              <a:rPr spc="285" dirty="0"/>
              <a:t>n</a:t>
            </a:r>
            <a:r>
              <a:rPr spc="585" dirty="0"/>
              <a:t>o</a:t>
            </a:r>
            <a:r>
              <a:rPr spc="114" dirty="0"/>
              <a:t>u</a:t>
            </a:r>
            <a:r>
              <a:rPr spc="250" dirty="0"/>
              <a:t>n</a:t>
            </a:r>
            <a:r>
              <a:rPr spc="285" dirty="0"/>
              <a:t>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1" spc="-110" dirty="0">
                <a:latin typeface="Lucida Sans"/>
                <a:cs typeface="Lucida Sans"/>
              </a:rPr>
              <a:t>qu</a:t>
            </a:r>
            <a:r>
              <a:rPr sz="3600" b="1" spc="-120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45" dirty="0">
                <a:latin typeface="Lucida Sans"/>
                <a:cs typeface="Lucida Sans"/>
              </a:rPr>
              <a:t>cu</a:t>
            </a:r>
            <a:r>
              <a:rPr sz="3600" b="1" spc="-135" dirty="0">
                <a:latin typeface="Lucida Sans"/>
                <a:cs typeface="Lucida Sans"/>
              </a:rPr>
              <a:t>y</a:t>
            </a:r>
            <a:r>
              <a:rPr sz="3600" b="1" spc="-195" dirty="0">
                <a:latin typeface="Lucida Sans"/>
                <a:cs typeface="Lucida Sans"/>
              </a:rPr>
              <a:t>o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110" dirty="0">
                <a:latin typeface="Lucida Sans"/>
                <a:cs typeface="Lucida Sans"/>
              </a:rPr>
              <a:t>dond</a:t>
            </a:r>
            <a:r>
              <a:rPr sz="3600" b="1" spc="-114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spc="30" dirty="0">
                <a:latin typeface="Berlin Sans FB"/>
                <a:cs typeface="Berlin Sans FB"/>
              </a:rPr>
              <a:t>a</a:t>
            </a:r>
            <a:r>
              <a:rPr sz="3600" spc="-170" dirty="0">
                <a:latin typeface="Berlin Sans FB"/>
                <a:cs typeface="Berlin Sans FB"/>
              </a:rPr>
              <a:t> </a:t>
            </a:r>
            <a:r>
              <a:rPr sz="3600" b="1" spc="-110" dirty="0">
                <a:latin typeface="Lucida Sans"/>
                <a:cs typeface="Lucida Sans"/>
              </a:rPr>
              <a:t>dond</a:t>
            </a:r>
            <a:r>
              <a:rPr sz="3600" b="1" spc="-114" dirty="0">
                <a:latin typeface="Lucida Sans"/>
                <a:cs typeface="Lucida Sans"/>
              </a:rPr>
              <a:t>e</a:t>
            </a:r>
            <a:r>
              <a:rPr sz="3600" b="1" spc="190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95" dirty="0">
                <a:latin typeface="Lucida Sans"/>
                <a:cs typeface="Lucida Sans"/>
              </a:rPr>
              <a:t>quien</a:t>
            </a:r>
            <a:r>
              <a:rPr sz="3600" b="1" spc="-25" dirty="0">
                <a:latin typeface="Lucida Sans"/>
                <a:cs typeface="Lucida Sans"/>
              </a:rPr>
              <a:t>,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spc="30" dirty="0">
                <a:latin typeface="Berlin Sans FB"/>
                <a:cs typeface="Berlin Sans FB"/>
              </a:rPr>
              <a:t>a</a:t>
            </a:r>
            <a:r>
              <a:rPr sz="3600" spc="-170" dirty="0">
                <a:latin typeface="Berlin Sans FB"/>
                <a:cs typeface="Berlin Sans FB"/>
              </a:rPr>
              <a:t> </a:t>
            </a:r>
            <a:r>
              <a:rPr sz="3600" b="1" spc="-140" dirty="0">
                <a:latin typeface="Lucida Sans"/>
                <a:cs typeface="Lucida Sans"/>
              </a:rPr>
              <a:t>quien</a:t>
            </a:r>
            <a:endParaRPr sz="36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1931650" cy="1558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Font typeface="Georgia"/>
              <a:buChar char="•"/>
              <a:tabLst>
                <a:tab pos="463550" algn="l"/>
              </a:tabLst>
            </a:pPr>
            <a:r>
              <a:rPr sz="3600" b="1" spc="-55" dirty="0">
                <a:latin typeface="Georgia"/>
                <a:cs typeface="Georgia"/>
              </a:rPr>
              <a:t>A</a:t>
            </a:r>
            <a:r>
              <a:rPr sz="3600" b="1" spc="-45" dirty="0">
                <a:latin typeface="Georgia"/>
                <a:cs typeface="Georgia"/>
              </a:rPr>
              <a:t> </a:t>
            </a:r>
            <a:r>
              <a:rPr sz="3600" b="1" spc="-140" dirty="0">
                <a:latin typeface="Georgia"/>
                <a:cs typeface="Georgia"/>
              </a:rPr>
              <a:t>quien</a:t>
            </a:r>
            <a:r>
              <a:rPr sz="3600" b="1" spc="-40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45" dirty="0">
                <a:latin typeface="Georgia"/>
                <a:cs typeface="Georgia"/>
              </a:rPr>
              <a:t>a</a:t>
            </a:r>
            <a:r>
              <a:rPr sz="3600" b="1" spc="-40" dirty="0">
                <a:latin typeface="Georgia"/>
                <a:cs typeface="Georgia"/>
              </a:rPr>
              <a:t> </a:t>
            </a:r>
            <a:r>
              <a:rPr sz="3600" b="1" spc="-135" dirty="0">
                <a:latin typeface="Georgia"/>
                <a:cs typeface="Georgia"/>
              </a:rPr>
              <a:t>quienes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may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also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refer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indirect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objects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" dirty="0">
                <a:latin typeface="Georgia"/>
                <a:cs typeface="Georgia"/>
              </a:rPr>
              <a:t>Example: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2592" y="5916050"/>
            <a:ext cx="5916930" cy="177482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2357755" marR="596265" indent="-1754505">
              <a:lnSpc>
                <a:spcPct val="111000"/>
              </a:lnSpc>
              <a:spcBef>
                <a:spcPts val="5"/>
              </a:spcBef>
            </a:pPr>
            <a:r>
              <a:rPr sz="2600" spc="-5" dirty="0">
                <a:latin typeface="Lucida Sans"/>
                <a:cs typeface="Lucida Sans"/>
              </a:rPr>
              <a:t>L</a:t>
            </a:r>
            <a:r>
              <a:rPr sz="2600" spc="-35" dirty="0">
                <a:latin typeface="Lucida Sans"/>
                <a:cs typeface="Lucida Sans"/>
              </a:rPr>
              <a:t>os</a:t>
            </a:r>
            <a:r>
              <a:rPr sz="2600" spc="-125" dirty="0">
                <a:latin typeface="Lucida Sans"/>
                <a:cs typeface="Lucida Sans"/>
              </a:rPr>
              <a:t> </a:t>
            </a:r>
            <a:r>
              <a:rPr sz="2600" spc="-40" dirty="0">
                <a:latin typeface="Lucida Sans"/>
                <a:cs typeface="Lucida Sans"/>
              </a:rPr>
              <a:t>sillete</a:t>
            </a:r>
            <a:r>
              <a:rPr sz="2600" spc="-80" dirty="0">
                <a:latin typeface="Lucida Sans"/>
                <a:cs typeface="Lucida Sans"/>
              </a:rPr>
              <a:t>r</a:t>
            </a:r>
            <a:r>
              <a:rPr sz="2600" spc="-35" dirty="0">
                <a:latin typeface="Lucida Sans"/>
                <a:cs typeface="Lucida Sans"/>
              </a:rPr>
              <a:t>os</a:t>
            </a:r>
            <a:r>
              <a:rPr sz="2600" spc="-125" dirty="0">
                <a:latin typeface="Lucida Sans"/>
                <a:cs typeface="Lucida Sans"/>
              </a:rPr>
              <a:t> </a:t>
            </a:r>
            <a:r>
              <a:rPr sz="2600" b="1" spc="-45" dirty="0">
                <a:latin typeface="Lucida Sans"/>
                <a:cs typeface="Lucida Sans"/>
              </a:rPr>
              <a:t>a</a:t>
            </a:r>
            <a:r>
              <a:rPr sz="2600" b="1" spc="-245" dirty="0">
                <a:latin typeface="Lucida Sans"/>
                <a:cs typeface="Lucida Sans"/>
              </a:rPr>
              <a:t> </a:t>
            </a:r>
            <a:r>
              <a:rPr sz="2600" b="1" spc="-50" dirty="0">
                <a:latin typeface="Lucida Sans"/>
                <a:cs typeface="Lucida Sans"/>
              </a:rPr>
              <a:t>quien</a:t>
            </a:r>
            <a:r>
              <a:rPr sz="2600" b="1" spc="-40" dirty="0">
                <a:latin typeface="Lucida Sans"/>
                <a:cs typeface="Lucida Sans"/>
              </a:rPr>
              <a:t>e</a:t>
            </a:r>
            <a:r>
              <a:rPr sz="2600" b="1" spc="-150" dirty="0">
                <a:latin typeface="Lucida Sans"/>
                <a:cs typeface="Lucida Sans"/>
              </a:rPr>
              <a:t>s</a:t>
            </a:r>
            <a:r>
              <a:rPr sz="2600" b="1" spc="-135" dirty="0">
                <a:latin typeface="Lucida Sans"/>
                <a:cs typeface="Lucida Sans"/>
              </a:rPr>
              <a:t> </a:t>
            </a:r>
            <a:r>
              <a:rPr sz="2600" spc="-10" dirty="0">
                <a:latin typeface="Lucida Sans"/>
                <a:cs typeface="Lucida Sans"/>
              </a:rPr>
              <a:t>dan</a:t>
            </a:r>
            <a:r>
              <a:rPr sz="2600" spc="-125" dirty="0">
                <a:latin typeface="Lucida Sans"/>
                <a:cs typeface="Lucida Sans"/>
              </a:rPr>
              <a:t> </a:t>
            </a:r>
            <a:r>
              <a:rPr sz="2600" spc="-15" dirty="0">
                <a:latin typeface="Lucida Sans"/>
                <a:cs typeface="Lucida Sans"/>
              </a:rPr>
              <a:t>el  </a:t>
            </a:r>
            <a:r>
              <a:rPr sz="2600" spc="-45" dirty="0">
                <a:latin typeface="Lucida Sans"/>
                <a:cs typeface="Lucida Sans"/>
              </a:rPr>
              <a:t>premio.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99503" y="5916050"/>
            <a:ext cx="5916930" cy="1774825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107314" marR="99695" algn="ctr">
              <a:lnSpc>
                <a:spcPct val="111000"/>
              </a:lnSpc>
              <a:spcBef>
                <a:spcPts val="1685"/>
              </a:spcBef>
            </a:pPr>
            <a:r>
              <a:rPr sz="2600" spc="-50" dirty="0">
                <a:latin typeface="Lucida Sans"/>
                <a:cs typeface="Lucida Sans"/>
              </a:rPr>
              <a:t>The</a:t>
            </a:r>
            <a:r>
              <a:rPr sz="2600" spc="-140" dirty="0">
                <a:latin typeface="Lucida Sans"/>
                <a:cs typeface="Lucida Sans"/>
              </a:rPr>
              <a:t> </a:t>
            </a:r>
            <a:r>
              <a:rPr sz="2600" spc="-15" dirty="0">
                <a:latin typeface="Lucida Sans"/>
                <a:cs typeface="Lucida Sans"/>
              </a:rPr>
              <a:t>chair-bearers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i="1" spc="135" dirty="0">
                <a:latin typeface="Arial"/>
                <a:cs typeface="Arial"/>
              </a:rPr>
              <a:t>to</a:t>
            </a:r>
            <a:r>
              <a:rPr sz="2600" i="1" spc="-35" dirty="0">
                <a:latin typeface="Arial"/>
                <a:cs typeface="Arial"/>
              </a:rPr>
              <a:t> </a:t>
            </a:r>
            <a:r>
              <a:rPr sz="2600" i="1" spc="140" dirty="0">
                <a:latin typeface="Arial"/>
                <a:cs typeface="Arial"/>
              </a:rPr>
              <a:t>whom</a:t>
            </a:r>
            <a:r>
              <a:rPr sz="2600" i="1" spc="-35" dirty="0">
                <a:latin typeface="Arial"/>
                <a:cs typeface="Arial"/>
              </a:rPr>
              <a:t> </a:t>
            </a:r>
            <a:r>
              <a:rPr sz="2600" dirty="0">
                <a:latin typeface="Lucida Sans"/>
                <a:cs typeface="Lucida Sans"/>
              </a:rPr>
              <a:t>they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5" dirty="0">
                <a:latin typeface="Lucida Sans"/>
                <a:cs typeface="Lucida Sans"/>
              </a:rPr>
              <a:t>give </a:t>
            </a:r>
            <a:r>
              <a:rPr sz="2600" spc="-805" dirty="0">
                <a:latin typeface="Lucida Sans"/>
                <a:cs typeface="Lucida Sans"/>
              </a:rPr>
              <a:t> </a:t>
            </a:r>
            <a:r>
              <a:rPr sz="2600" spc="-10" dirty="0">
                <a:latin typeface="Lucida Sans"/>
                <a:cs typeface="Lucida Sans"/>
              </a:rPr>
              <a:t>the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-70" dirty="0">
                <a:latin typeface="Lucida Sans"/>
                <a:cs typeface="Lucida Sans"/>
              </a:rPr>
              <a:t>prize,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-40" dirty="0">
                <a:latin typeface="Lucida Sans"/>
                <a:cs typeface="Lucida Sans"/>
              </a:rPr>
              <a:t>or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-50" dirty="0">
                <a:latin typeface="Lucida Sans"/>
                <a:cs typeface="Lucida Sans"/>
              </a:rPr>
              <a:t>The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15" dirty="0">
                <a:latin typeface="Lucida Sans"/>
                <a:cs typeface="Lucida Sans"/>
              </a:rPr>
              <a:t>chair-bearers</a:t>
            </a:r>
            <a:r>
              <a:rPr sz="2600" spc="-135" dirty="0">
                <a:latin typeface="Lucida Sans"/>
                <a:cs typeface="Lucida Sans"/>
              </a:rPr>
              <a:t> </a:t>
            </a:r>
            <a:r>
              <a:rPr sz="2600" spc="75" dirty="0">
                <a:latin typeface="Lucida Sans"/>
                <a:cs typeface="Lucida Sans"/>
              </a:rPr>
              <a:t>(</a:t>
            </a:r>
            <a:r>
              <a:rPr sz="2600" i="1" spc="75" dirty="0">
                <a:latin typeface="Arial"/>
                <a:cs typeface="Arial"/>
              </a:rPr>
              <a:t>who</a:t>
            </a:r>
            <a:r>
              <a:rPr sz="2600" spc="75" dirty="0">
                <a:latin typeface="Lucida Sans"/>
                <a:cs typeface="Lucida Sans"/>
              </a:rPr>
              <a:t>) </a:t>
            </a:r>
            <a:r>
              <a:rPr sz="2600" spc="-810" dirty="0">
                <a:latin typeface="Lucida Sans"/>
                <a:cs typeface="Lucida Sans"/>
              </a:rPr>
              <a:t> </a:t>
            </a:r>
            <a:r>
              <a:rPr sz="2600" dirty="0">
                <a:latin typeface="Lucida Sans"/>
                <a:cs typeface="Lucida Sans"/>
              </a:rPr>
              <a:t>they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10" dirty="0">
                <a:latin typeface="Lucida Sans"/>
                <a:cs typeface="Lucida Sans"/>
              </a:rPr>
              <a:t>gave</a:t>
            </a:r>
            <a:r>
              <a:rPr sz="2600" spc="-125" dirty="0">
                <a:latin typeface="Lucida Sans"/>
                <a:cs typeface="Lucida Sans"/>
              </a:rPr>
              <a:t> </a:t>
            </a:r>
            <a:r>
              <a:rPr sz="2600" spc="-10" dirty="0">
                <a:latin typeface="Lucida Sans"/>
                <a:cs typeface="Lucida Sans"/>
              </a:rPr>
              <a:t>the</a:t>
            </a:r>
            <a:r>
              <a:rPr sz="2600" spc="-130" dirty="0">
                <a:latin typeface="Lucida Sans"/>
                <a:cs typeface="Lucida Sans"/>
              </a:rPr>
              <a:t> </a:t>
            </a:r>
            <a:r>
              <a:rPr sz="2600" spc="-65" dirty="0">
                <a:latin typeface="Lucida Sans"/>
                <a:cs typeface="Lucida Sans"/>
              </a:rPr>
              <a:t>prize</a:t>
            </a:r>
            <a:r>
              <a:rPr sz="2600" spc="-125" dirty="0">
                <a:latin typeface="Lucida Sans"/>
                <a:cs typeface="Lucida Sans"/>
              </a:rPr>
              <a:t> </a:t>
            </a:r>
            <a:r>
              <a:rPr sz="2600" spc="-65" dirty="0">
                <a:latin typeface="Lucida Sans"/>
                <a:cs typeface="Lucida Sans"/>
              </a:rPr>
              <a:t>to.</a:t>
            </a:r>
            <a:endParaRPr sz="2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9A3386-2B2F-1C44-86FA-4536EF1AAB72}"/>
              </a:ext>
            </a:extLst>
          </p:cNvPr>
          <p:cNvSpPr txBox="1"/>
          <p:nvPr/>
        </p:nvSpPr>
        <p:spPr>
          <a:xfrm>
            <a:off x="3011517" y="5331509"/>
            <a:ext cx="129647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hlinkClick r:id="rId2"/>
              </a:rPr>
              <a:t>https://studyspanish.com/grammar/test/relproque</a:t>
            </a:r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7D24170-B674-F64A-8226-8243278D7E43}"/>
              </a:ext>
            </a:extLst>
          </p:cNvPr>
          <p:cNvSpPr txBox="1">
            <a:spLocks/>
          </p:cNvSpPr>
          <p:nvPr/>
        </p:nvSpPr>
        <p:spPr>
          <a:xfrm>
            <a:off x="4439733" y="587869"/>
            <a:ext cx="11224633" cy="2325637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155"/>
              </a:spcBef>
            </a:pPr>
            <a:r>
              <a:rPr lang="en-US" sz="8000" b="1" kern="0" spc="6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8000" b="1" kern="0" spc="8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8000" b="1" kern="0" spc="-2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8000" b="1" kern="0" spc="114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0" b="1" kern="0" spc="13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8000" b="1" kern="0" spc="-1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0" b="1" kern="0" spc="-43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0" b="1" kern="0" spc="47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8000" b="1" kern="0" spc="-7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kern="0" spc="18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8000" b="1" kern="0" spc="-3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8000" b="1" kern="0" spc="5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8000" b="1" kern="0" spc="28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0" b="1" kern="0" spc="58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8000" b="1" kern="0" spc="114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8000" b="1" kern="0" spc="2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0" b="1" kern="0" spc="28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>
              <a:spcBef>
                <a:spcPts val="1095"/>
              </a:spcBef>
            </a:pPr>
            <a:r>
              <a:rPr lang="en-US" sz="4400" b="1" kern="0" spc="-1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en-US" sz="4400" b="1" kern="0" spc="-12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b="1" kern="0" spc="19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400" b="1" kern="0" spc="-42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kern="0" spc="-45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sz="4400" b="1" kern="0" spc="-135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400" b="1" kern="0" spc="-195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b="1" kern="0" spc="19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400" b="1" kern="0" spc="-42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kern="0" spc="-11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dond</a:t>
            </a:r>
            <a:r>
              <a:rPr lang="en-US" sz="4400" b="1" kern="0" spc="-114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b="1" kern="0" spc="19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400" b="1" kern="0" spc="-42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kern="0" spc="3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="1" kern="0" spc="-17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kern="0" spc="-11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dond</a:t>
            </a:r>
            <a:r>
              <a:rPr lang="en-US" sz="4400" b="1" kern="0" spc="-114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b="1" kern="0" spc="19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400" b="1" kern="0" spc="-42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kern="0" spc="-95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quien</a:t>
            </a:r>
            <a:r>
              <a:rPr lang="en-US" sz="4400" b="1" kern="0" spc="-2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400" b="1" kern="0" spc="-42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kern="0" spc="3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="1" kern="0" spc="-17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kern="0" spc="-14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quien</a:t>
            </a:r>
            <a:endParaRPr lang="en-US" sz="4400" b="1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7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1747" y="845493"/>
            <a:ext cx="41211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008360"/>
            <a:ext cx="13313410" cy="6674484"/>
          </a:xfrm>
          <a:prstGeom prst="rect">
            <a:avLst/>
          </a:prstGeom>
        </p:spPr>
        <p:txBody>
          <a:bodyPr vert="horz" wrap="square" lIns="0" tIns="488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0"/>
              </a:spcBef>
            </a:pPr>
            <a:r>
              <a:rPr sz="5600" spc="-200" dirty="0">
                <a:latin typeface="Georgia"/>
                <a:cs typeface="Georgia"/>
              </a:rPr>
              <a:t>P</a:t>
            </a:r>
            <a:r>
              <a:rPr sz="5600" spc="-145" dirty="0">
                <a:latin typeface="Georgia"/>
                <a:cs typeface="Georgia"/>
              </a:rPr>
              <a:t>a</a:t>
            </a:r>
            <a:r>
              <a:rPr sz="5600" spc="-160" dirty="0">
                <a:latin typeface="Georgia"/>
                <a:cs typeface="Georgia"/>
              </a:rPr>
              <a:t>s</a:t>
            </a:r>
            <a:r>
              <a:rPr sz="5600" spc="60" dirty="0">
                <a:latin typeface="Georgia"/>
                <a:cs typeface="Georgia"/>
              </a:rPr>
              <a:t>t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200" dirty="0">
                <a:latin typeface="Georgia"/>
                <a:cs typeface="Georgia"/>
              </a:rPr>
              <a:t>P</a:t>
            </a:r>
            <a:r>
              <a:rPr sz="5600" spc="-225" dirty="0">
                <a:latin typeface="Georgia"/>
                <a:cs typeface="Georgia"/>
              </a:rPr>
              <a:t>a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-55" dirty="0">
                <a:latin typeface="Georgia"/>
                <a:cs typeface="Georgia"/>
              </a:rPr>
              <a:t>t</a:t>
            </a:r>
            <a:r>
              <a:rPr sz="5600" spc="-345" dirty="0">
                <a:latin typeface="Georgia"/>
                <a:cs typeface="Georgia"/>
              </a:rPr>
              <a:t>i</a:t>
            </a:r>
            <a:r>
              <a:rPr sz="5600" spc="60" dirty="0">
                <a:latin typeface="Georgia"/>
                <a:cs typeface="Georgia"/>
              </a:rPr>
              <a:t>c</a:t>
            </a:r>
            <a:r>
              <a:rPr sz="5600" spc="-320" dirty="0">
                <a:latin typeface="Georgia"/>
                <a:cs typeface="Georgia"/>
              </a:rPr>
              <a:t>i</a:t>
            </a:r>
            <a:r>
              <a:rPr sz="5600" spc="-10" dirty="0">
                <a:latin typeface="Georgia"/>
                <a:cs typeface="Georgia"/>
              </a:rPr>
              <a:t>p</a:t>
            </a:r>
            <a:r>
              <a:rPr sz="5600" spc="-235" dirty="0">
                <a:latin typeface="Georgia"/>
                <a:cs typeface="Georgia"/>
              </a:rPr>
              <a:t>l</a:t>
            </a:r>
            <a:r>
              <a:rPr sz="5600" spc="-175" dirty="0">
                <a:latin typeface="Georgia"/>
                <a:cs typeface="Georgia"/>
              </a:rPr>
              <a:t>e</a:t>
            </a:r>
            <a:r>
              <a:rPr sz="5600" spc="-45" dirty="0">
                <a:latin typeface="Georgia"/>
                <a:cs typeface="Georgia"/>
              </a:rPr>
              <a:t>s</a:t>
            </a:r>
            <a:endParaRPr sz="5600">
              <a:latin typeface="Georgia"/>
              <a:cs typeface="Georgia"/>
            </a:endParaRPr>
          </a:p>
          <a:p>
            <a:pPr marL="12700" marR="5080">
              <a:lnSpc>
                <a:spcPct val="155800"/>
              </a:lnSpc>
            </a:pPr>
            <a:r>
              <a:rPr sz="5600" spc="-265" dirty="0">
                <a:latin typeface="Georgia"/>
                <a:cs typeface="Georgia"/>
              </a:rPr>
              <a:t>P</a:t>
            </a:r>
            <a:r>
              <a:rPr sz="5600" spc="-290" dirty="0">
                <a:latin typeface="Georgia"/>
                <a:cs typeface="Georgia"/>
              </a:rPr>
              <a:t>r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75" dirty="0">
                <a:latin typeface="Georgia"/>
                <a:cs typeface="Georgia"/>
              </a:rPr>
              <a:t>s</a:t>
            </a:r>
            <a:r>
              <a:rPr sz="5600" spc="-105" dirty="0">
                <a:latin typeface="Georgia"/>
                <a:cs typeface="Georgia"/>
              </a:rPr>
              <a:t>e</a:t>
            </a:r>
            <a:r>
              <a:rPr sz="5600" spc="-220" dirty="0">
                <a:latin typeface="Georgia"/>
                <a:cs typeface="Georgia"/>
              </a:rPr>
              <a:t>n</a:t>
            </a:r>
            <a:r>
              <a:rPr sz="5600" spc="60" dirty="0">
                <a:latin typeface="Georgia"/>
                <a:cs typeface="Georgia"/>
              </a:rPr>
              <a:t>t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195" dirty="0">
                <a:latin typeface="Georgia"/>
                <a:cs typeface="Georgia"/>
              </a:rPr>
              <a:t>T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250" dirty="0">
                <a:latin typeface="Georgia"/>
                <a:cs typeface="Georgia"/>
              </a:rPr>
              <a:t>n</a:t>
            </a:r>
            <a:r>
              <a:rPr sz="5600" spc="-75" dirty="0">
                <a:latin typeface="Georgia"/>
                <a:cs typeface="Georgia"/>
              </a:rPr>
              <a:t>s</a:t>
            </a:r>
            <a:r>
              <a:rPr sz="5600" spc="10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400" dirty="0">
                <a:latin typeface="Georgia"/>
                <a:cs typeface="Georgia"/>
              </a:rPr>
              <a:t>-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110" dirty="0">
                <a:latin typeface="Georgia"/>
                <a:cs typeface="Georgia"/>
              </a:rPr>
              <a:t>S</a:t>
            </a:r>
            <a:r>
              <a:rPr sz="5600" spc="-140" dirty="0">
                <a:latin typeface="Georgia"/>
                <a:cs typeface="Georgia"/>
              </a:rPr>
              <a:t>t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409" dirty="0">
                <a:latin typeface="Georgia"/>
                <a:cs typeface="Georgia"/>
              </a:rPr>
              <a:t>m</a:t>
            </a:r>
            <a:r>
              <a:rPr sz="5600" spc="-320" dirty="0">
                <a:latin typeface="Georgia"/>
                <a:cs typeface="Georgia"/>
              </a:rPr>
              <a:t>-</a:t>
            </a:r>
            <a:r>
              <a:rPr sz="5600" spc="550" dirty="0">
                <a:latin typeface="Georgia"/>
                <a:cs typeface="Georgia"/>
              </a:rPr>
              <a:t>C</a:t>
            </a:r>
            <a:r>
              <a:rPr sz="5600" spc="-180" dirty="0">
                <a:latin typeface="Georgia"/>
                <a:cs typeface="Georgia"/>
              </a:rPr>
              <a:t>h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275" dirty="0">
                <a:latin typeface="Georgia"/>
                <a:cs typeface="Georgia"/>
              </a:rPr>
              <a:t>n</a:t>
            </a:r>
            <a:r>
              <a:rPr sz="5600" spc="30" dirty="0">
                <a:latin typeface="Georgia"/>
                <a:cs typeface="Georgia"/>
              </a:rPr>
              <a:t>g</a:t>
            </a:r>
            <a:r>
              <a:rPr sz="5600" spc="-320" dirty="0">
                <a:latin typeface="Georgia"/>
                <a:cs typeface="Georgia"/>
              </a:rPr>
              <a:t>i</a:t>
            </a:r>
            <a:r>
              <a:rPr sz="5600" spc="-275" dirty="0">
                <a:latin typeface="Georgia"/>
                <a:cs typeface="Georgia"/>
              </a:rPr>
              <a:t>n</a:t>
            </a:r>
            <a:r>
              <a:rPr sz="5600" spc="229" dirty="0">
                <a:latin typeface="Georgia"/>
                <a:cs typeface="Georgia"/>
              </a:rPr>
              <a:t>g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610" dirty="0">
                <a:latin typeface="Georgia"/>
                <a:cs typeface="Georgia"/>
              </a:rPr>
              <a:t>V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35" dirty="0">
                <a:latin typeface="Georgia"/>
                <a:cs typeface="Georgia"/>
              </a:rPr>
              <a:t>b</a:t>
            </a:r>
            <a:r>
              <a:rPr sz="5600" spc="-215" dirty="0">
                <a:latin typeface="Georgia"/>
                <a:cs typeface="Georgia"/>
              </a:rPr>
              <a:t>s</a:t>
            </a:r>
            <a:r>
              <a:rPr sz="5600" spc="-305" dirty="0">
                <a:latin typeface="Georgia"/>
                <a:cs typeface="Georgia"/>
              </a:rPr>
              <a:t>: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35" dirty="0">
                <a:latin typeface="Georgia"/>
                <a:cs typeface="Georgia"/>
              </a:rPr>
              <a:t>e</a:t>
            </a:r>
            <a:r>
              <a:rPr sz="5600" spc="-360" dirty="0">
                <a:latin typeface="Georgia"/>
                <a:cs typeface="Georgia"/>
              </a:rPr>
              <a:t>—</a:t>
            </a:r>
            <a:r>
              <a:rPr sz="5600" spc="-775" dirty="0">
                <a:latin typeface="Georgia"/>
                <a:cs typeface="Georgia"/>
              </a:rPr>
              <a:t>&gt;</a:t>
            </a:r>
            <a:r>
              <a:rPr sz="5600" spc="-345" dirty="0">
                <a:latin typeface="Georgia"/>
                <a:cs typeface="Georgia"/>
              </a:rPr>
              <a:t>i</a:t>
            </a:r>
            <a:r>
              <a:rPr sz="5600" spc="45" dirty="0">
                <a:latin typeface="Georgia"/>
                <a:cs typeface="Georgia"/>
              </a:rPr>
              <a:t>e  </a:t>
            </a:r>
            <a:r>
              <a:rPr sz="5600" spc="-400" dirty="0">
                <a:latin typeface="Georgia"/>
                <a:cs typeface="Georgia"/>
              </a:rPr>
              <a:t>W</a:t>
            </a:r>
            <a:r>
              <a:rPr sz="5600" spc="-20" dirty="0">
                <a:latin typeface="Georgia"/>
                <a:cs typeface="Georgia"/>
              </a:rPr>
              <a:t>e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85" dirty="0">
                <a:latin typeface="Georgia"/>
                <a:cs typeface="Georgia"/>
              </a:rPr>
              <a:t>t</a:t>
            </a:r>
            <a:r>
              <a:rPr sz="5600" spc="-180" dirty="0">
                <a:latin typeface="Georgia"/>
                <a:cs typeface="Georgia"/>
              </a:rPr>
              <a:t>h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190" dirty="0">
                <a:latin typeface="Georgia"/>
                <a:cs typeface="Georgia"/>
              </a:rPr>
              <a:t>r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220" dirty="0">
                <a:latin typeface="Georgia"/>
                <a:cs typeface="Georgia"/>
              </a:rPr>
              <a:t>E</a:t>
            </a:r>
            <a:r>
              <a:rPr sz="5600" spc="-95" dirty="0">
                <a:latin typeface="Georgia"/>
                <a:cs typeface="Georgia"/>
              </a:rPr>
              <a:t>x</a:t>
            </a:r>
            <a:r>
              <a:rPr sz="5600" spc="20" dirty="0">
                <a:latin typeface="Georgia"/>
                <a:cs typeface="Georgia"/>
              </a:rPr>
              <a:t>p</a:t>
            </a:r>
            <a:r>
              <a:rPr sz="5600" spc="-360" dirty="0">
                <a:latin typeface="Georgia"/>
                <a:cs typeface="Georgia"/>
              </a:rPr>
              <a:t>r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160" dirty="0">
                <a:latin typeface="Georgia"/>
                <a:cs typeface="Georgia"/>
              </a:rPr>
              <a:t>ss</a:t>
            </a:r>
            <a:r>
              <a:rPr sz="5600" spc="-345" dirty="0">
                <a:latin typeface="Georgia"/>
                <a:cs typeface="Georgia"/>
              </a:rPr>
              <a:t>i</a:t>
            </a:r>
            <a:r>
              <a:rPr sz="5600" spc="195" dirty="0">
                <a:latin typeface="Georgia"/>
                <a:cs typeface="Georgia"/>
              </a:rPr>
              <a:t>o</a:t>
            </a:r>
            <a:r>
              <a:rPr sz="5600" spc="-250" dirty="0">
                <a:latin typeface="Georgia"/>
                <a:cs typeface="Georgia"/>
              </a:rPr>
              <a:t>n</a:t>
            </a:r>
            <a:r>
              <a:rPr sz="5600" spc="-45" dirty="0">
                <a:latin typeface="Georgia"/>
                <a:cs typeface="Georgia"/>
              </a:rPr>
              <a:t>s</a:t>
            </a:r>
            <a:endParaRPr sz="5600">
              <a:latin typeface="Georgia"/>
              <a:cs typeface="Georgia"/>
            </a:endParaRPr>
          </a:p>
          <a:p>
            <a:pPr marL="12700" marR="6837045">
              <a:lnSpc>
                <a:spcPct val="155800"/>
              </a:lnSpc>
            </a:pPr>
            <a:r>
              <a:rPr sz="5600" spc="-265" dirty="0">
                <a:latin typeface="Georgia"/>
                <a:cs typeface="Georgia"/>
              </a:rPr>
              <a:t>P</a:t>
            </a:r>
            <a:r>
              <a:rPr sz="5600" spc="-290" dirty="0">
                <a:latin typeface="Georgia"/>
                <a:cs typeface="Georgia"/>
              </a:rPr>
              <a:t>r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75" dirty="0">
                <a:latin typeface="Georgia"/>
                <a:cs typeface="Georgia"/>
              </a:rPr>
              <a:t>s</a:t>
            </a:r>
            <a:r>
              <a:rPr sz="5600" spc="-105" dirty="0">
                <a:latin typeface="Georgia"/>
                <a:cs typeface="Georgia"/>
              </a:rPr>
              <a:t>e</a:t>
            </a:r>
            <a:r>
              <a:rPr sz="5600" spc="-220" dirty="0">
                <a:latin typeface="Georgia"/>
                <a:cs typeface="Georgia"/>
              </a:rPr>
              <a:t>n</a:t>
            </a:r>
            <a:r>
              <a:rPr sz="5600" spc="60" dirty="0">
                <a:latin typeface="Georgia"/>
                <a:cs typeface="Georgia"/>
              </a:rPr>
              <a:t>t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365" dirty="0">
                <a:latin typeface="Georgia"/>
                <a:cs typeface="Georgia"/>
              </a:rPr>
              <a:t>P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-100" dirty="0">
                <a:latin typeface="Georgia"/>
                <a:cs typeface="Georgia"/>
              </a:rPr>
              <a:t>f</a:t>
            </a:r>
            <a:r>
              <a:rPr sz="5600" spc="-20" dirty="0">
                <a:latin typeface="Georgia"/>
                <a:cs typeface="Georgia"/>
              </a:rPr>
              <a:t>e</a:t>
            </a:r>
            <a:r>
              <a:rPr sz="5600" spc="5" dirty="0">
                <a:latin typeface="Georgia"/>
                <a:cs typeface="Georgia"/>
              </a:rPr>
              <a:t>c</a:t>
            </a:r>
            <a:r>
              <a:rPr sz="5600" spc="60" dirty="0">
                <a:latin typeface="Georgia"/>
                <a:cs typeface="Georgia"/>
              </a:rPr>
              <a:t>t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195" dirty="0">
                <a:latin typeface="Georgia"/>
                <a:cs typeface="Georgia"/>
              </a:rPr>
              <a:t>T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250" dirty="0">
                <a:latin typeface="Georgia"/>
                <a:cs typeface="Georgia"/>
              </a:rPr>
              <a:t>n</a:t>
            </a:r>
            <a:r>
              <a:rPr sz="5600" spc="-80" dirty="0">
                <a:latin typeface="Georgia"/>
                <a:cs typeface="Georgia"/>
              </a:rPr>
              <a:t>se  </a:t>
            </a:r>
            <a:r>
              <a:rPr sz="5600" spc="-380" dirty="0">
                <a:latin typeface="Georgia"/>
                <a:cs typeface="Georgia"/>
              </a:rPr>
              <a:t>R</a:t>
            </a:r>
            <a:r>
              <a:rPr sz="5600" spc="-265" dirty="0">
                <a:latin typeface="Georgia"/>
                <a:cs typeface="Georgia"/>
              </a:rPr>
              <a:t>e</a:t>
            </a:r>
            <a:r>
              <a:rPr sz="5600" spc="-305" dirty="0">
                <a:latin typeface="Georgia"/>
                <a:cs typeface="Georgia"/>
              </a:rPr>
              <a:t>l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55" dirty="0">
                <a:latin typeface="Georgia"/>
                <a:cs typeface="Georgia"/>
              </a:rPr>
              <a:t>t</a:t>
            </a:r>
            <a:r>
              <a:rPr sz="5600" spc="-375" dirty="0">
                <a:latin typeface="Georgia"/>
                <a:cs typeface="Georgia"/>
              </a:rPr>
              <a:t>i</a:t>
            </a:r>
            <a:r>
              <a:rPr sz="5600" spc="-280" dirty="0">
                <a:latin typeface="Georgia"/>
                <a:cs typeface="Georgia"/>
              </a:rPr>
              <a:t>v</a:t>
            </a:r>
            <a:r>
              <a:rPr sz="5600" spc="65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195" dirty="0">
                <a:latin typeface="Georgia"/>
                <a:cs typeface="Georgia"/>
              </a:rPr>
              <a:t>P</a:t>
            </a:r>
            <a:r>
              <a:rPr sz="5600" spc="-360" dirty="0">
                <a:latin typeface="Georgia"/>
                <a:cs typeface="Georgia"/>
              </a:rPr>
              <a:t>r</a:t>
            </a:r>
            <a:r>
              <a:rPr sz="5600" spc="195" dirty="0">
                <a:latin typeface="Georgia"/>
                <a:cs typeface="Georgia"/>
              </a:rPr>
              <a:t>o</a:t>
            </a:r>
            <a:r>
              <a:rPr sz="5600" spc="-220" dirty="0">
                <a:latin typeface="Georgia"/>
                <a:cs typeface="Georgia"/>
              </a:rPr>
              <a:t>n</a:t>
            </a:r>
            <a:r>
              <a:rPr sz="5600" spc="165" dirty="0">
                <a:latin typeface="Georgia"/>
                <a:cs typeface="Georgia"/>
              </a:rPr>
              <a:t>o</a:t>
            </a:r>
            <a:r>
              <a:rPr sz="5600" spc="-275" dirty="0">
                <a:latin typeface="Georgia"/>
                <a:cs typeface="Georgia"/>
              </a:rPr>
              <a:t>u</a:t>
            </a:r>
            <a:r>
              <a:rPr sz="5600" spc="-250" dirty="0">
                <a:latin typeface="Georgia"/>
                <a:cs typeface="Georgia"/>
              </a:rPr>
              <a:t>n</a:t>
            </a:r>
            <a:r>
              <a:rPr sz="5600" spc="-45" dirty="0">
                <a:latin typeface="Georgia"/>
                <a:cs typeface="Georgia"/>
              </a:rPr>
              <a:t>s</a:t>
            </a:r>
            <a:endParaRPr sz="5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720" y="845493"/>
            <a:ext cx="130149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P</a:t>
            </a:r>
            <a:r>
              <a:rPr spc="145" dirty="0"/>
              <a:t>a</a:t>
            </a:r>
            <a:r>
              <a:rPr spc="215" dirty="0"/>
              <a:t>s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60" dirty="0"/>
              <a:t>P</a:t>
            </a:r>
            <a:r>
              <a:rPr spc="40" dirty="0"/>
              <a:t>a</a:t>
            </a:r>
            <a:r>
              <a:rPr spc="-210" dirty="0"/>
              <a:t>r</a:t>
            </a:r>
            <a:r>
              <a:rPr spc="135" dirty="0"/>
              <a:t>t</a:t>
            </a:r>
            <a:r>
              <a:rPr spc="-50" dirty="0"/>
              <a:t>i</a:t>
            </a:r>
            <a:r>
              <a:rPr spc="305" dirty="0"/>
              <a:t>c</a:t>
            </a:r>
            <a:r>
              <a:rPr spc="-15" dirty="0"/>
              <a:t>i</a:t>
            </a:r>
            <a:r>
              <a:rPr spc="204" dirty="0"/>
              <a:t>p</a:t>
            </a:r>
            <a:r>
              <a:rPr spc="-95" dirty="0"/>
              <a:t>l</a:t>
            </a:r>
            <a:r>
              <a:rPr spc="440" dirty="0"/>
              <a:t>e</a:t>
            </a:r>
            <a:r>
              <a:rPr spc="285" dirty="0"/>
              <a:t>s</a:t>
            </a:r>
            <a:r>
              <a:rPr spc="-710" dirty="0"/>
              <a:t> </a:t>
            </a:r>
            <a:r>
              <a:rPr spc="80" dirty="0"/>
              <a:t>u</a:t>
            </a:r>
            <a:r>
              <a:rPr spc="215" dirty="0"/>
              <a:t>s</a:t>
            </a:r>
            <a:r>
              <a:rPr spc="440" dirty="0"/>
              <a:t>e</a:t>
            </a:r>
            <a:r>
              <a:rPr spc="400" dirty="0"/>
              <a:t>d</a:t>
            </a:r>
            <a:r>
              <a:rPr spc="-710" dirty="0"/>
              <a:t> </a:t>
            </a:r>
            <a:r>
              <a:rPr spc="150" dirty="0"/>
              <a:t>a</a:t>
            </a:r>
            <a:r>
              <a:rPr spc="285" dirty="0"/>
              <a:t>s</a:t>
            </a:r>
            <a:r>
              <a:rPr spc="-710" dirty="0"/>
              <a:t> </a:t>
            </a:r>
            <a:r>
              <a:rPr spc="-250" dirty="0"/>
              <a:t>A</a:t>
            </a:r>
            <a:r>
              <a:rPr spc="260" dirty="0"/>
              <a:t>d</a:t>
            </a:r>
            <a:r>
              <a:rPr spc="-465" dirty="0"/>
              <a:t>j</a:t>
            </a:r>
            <a:r>
              <a:rPr spc="440" dirty="0"/>
              <a:t>e</a:t>
            </a:r>
            <a:r>
              <a:rPr spc="270" dirty="0"/>
              <a:t>c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40" dirty="0"/>
              <a:t>e</a:t>
            </a:r>
            <a:r>
              <a:rPr spc="28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762855" cy="2766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7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70" dirty="0">
                <a:latin typeface="Georgia"/>
                <a:cs typeface="Georgia"/>
              </a:rPr>
              <a:t>Past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participles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regular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formed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by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adding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75" dirty="0">
                <a:latin typeface="Georgia"/>
                <a:cs typeface="Georgia"/>
              </a:rPr>
              <a:t>-</a:t>
            </a:r>
            <a:r>
              <a:rPr sz="3600" b="1" spc="-75" dirty="0">
                <a:latin typeface="Georgia"/>
                <a:cs typeface="Georgia"/>
              </a:rPr>
              <a:t>ado</a:t>
            </a:r>
            <a:r>
              <a:rPr sz="3600" b="1" spc="-5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50" dirty="0">
                <a:latin typeface="Georgia"/>
                <a:cs typeface="Georgia"/>
              </a:rPr>
              <a:t>-</a:t>
            </a:r>
            <a:r>
              <a:rPr sz="3600" b="1" spc="-150" dirty="0">
                <a:latin typeface="Georgia"/>
                <a:cs typeface="Georgia"/>
              </a:rPr>
              <a:t>ar</a:t>
            </a:r>
            <a:r>
              <a:rPr sz="3600" b="1" spc="-5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95" dirty="0">
                <a:latin typeface="Georgia"/>
                <a:cs typeface="Georgia"/>
              </a:rPr>
              <a:t>-</a:t>
            </a:r>
            <a:r>
              <a:rPr sz="3600" b="1" spc="-95" dirty="0">
                <a:latin typeface="Georgia"/>
                <a:cs typeface="Georgia"/>
              </a:rPr>
              <a:t>ido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endParaRPr sz="3600">
              <a:latin typeface="Georgia"/>
              <a:cs typeface="Georgia"/>
            </a:endParaRPr>
          </a:p>
          <a:p>
            <a:pPr marL="462915">
              <a:lnSpc>
                <a:spcPct val="100000"/>
              </a:lnSpc>
              <a:spcBef>
                <a:spcPts val="580"/>
              </a:spcBef>
            </a:pPr>
            <a:r>
              <a:rPr sz="3600" spc="-170" dirty="0">
                <a:latin typeface="Georgia"/>
                <a:cs typeface="Georgia"/>
              </a:rPr>
              <a:t>-</a:t>
            </a:r>
            <a:r>
              <a:rPr sz="3600" b="1" spc="-150" dirty="0">
                <a:latin typeface="Georgia"/>
                <a:cs typeface="Georgia"/>
              </a:rPr>
              <a:t>er</a:t>
            </a:r>
            <a:r>
              <a:rPr sz="3600" b="1" spc="-55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v</a:t>
            </a:r>
            <a:r>
              <a:rPr sz="3600" spc="75" dirty="0">
                <a:latin typeface="Georgia"/>
                <a:cs typeface="Georgia"/>
              </a:rPr>
              <a:t>erbs</a:t>
            </a:r>
            <a:endParaRPr sz="3600">
              <a:latin typeface="Georgia"/>
              <a:cs typeface="Georgia"/>
            </a:endParaRPr>
          </a:p>
          <a:p>
            <a:pPr marL="462915" marR="110489" indent="-450850">
              <a:lnSpc>
                <a:spcPct val="113399"/>
              </a:lnSpc>
              <a:spcBef>
                <a:spcPts val="198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90" dirty="0">
                <a:latin typeface="Georgia"/>
                <a:cs typeface="Georgia"/>
              </a:rPr>
              <a:t>When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past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participle</a:t>
            </a:r>
            <a:r>
              <a:rPr sz="3600" spc="-5" dirty="0">
                <a:latin typeface="Georgia"/>
                <a:cs typeface="Georgia"/>
              </a:rPr>
              <a:t> is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used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an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adjective,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it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agrees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gender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number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with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noun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it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modi</a:t>
            </a:r>
            <a:r>
              <a:rPr sz="3600" spc="100" dirty="0">
                <a:latin typeface="Arial"/>
                <a:cs typeface="Arial"/>
              </a:rPr>
              <a:t>fl</a:t>
            </a:r>
            <a:r>
              <a:rPr sz="3600" spc="100" dirty="0">
                <a:latin typeface="Georgia"/>
                <a:cs typeface="Georgia"/>
              </a:rPr>
              <a:t>es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17194" y="6518126"/>
          <a:ext cx="14653260" cy="4031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7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10" dirty="0">
                          <a:latin typeface="Lucida Sans"/>
                          <a:cs typeface="Lucida Sans"/>
                        </a:rPr>
                        <a:t>Una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" dirty="0">
                          <a:latin typeface="Lucida Sans"/>
                          <a:cs typeface="Lucida Sans"/>
                        </a:rPr>
                        <a:t>idea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20" dirty="0">
                          <a:latin typeface="Lucida Sans"/>
                          <a:cs typeface="Lucida Sans"/>
                        </a:rPr>
                        <a:t>aceptad</a:t>
                      </a:r>
                      <a:r>
                        <a:rPr sz="2600" b="1" spc="20" dirty="0">
                          <a:latin typeface="Lucida Sans"/>
                          <a:cs typeface="Lucida Sans"/>
                        </a:rPr>
                        <a:t>a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30" dirty="0">
                          <a:latin typeface="Lucida Sans"/>
                          <a:cs typeface="Lucida Sans"/>
                        </a:rPr>
                        <a:t>An</a:t>
                      </a:r>
                      <a:r>
                        <a:rPr sz="2600" spc="-1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50" dirty="0">
                          <a:latin typeface="Lucida Sans"/>
                          <a:cs typeface="Lucida Sans"/>
                        </a:rPr>
                        <a:t>accepted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" dirty="0">
                          <a:latin typeface="Lucida Sans"/>
                          <a:cs typeface="Lucida Sans"/>
                        </a:rPr>
                        <a:t>idea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25" dirty="0">
                          <a:latin typeface="Lucida Sans"/>
                          <a:cs typeface="Lucida Sans"/>
                        </a:rPr>
                        <a:t>Unas</a:t>
                      </a:r>
                      <a:r>
                        <a:rPr sz="2600" spc="-1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5" dirty="0">
                          <a:latin typeface="Lucida Sans"/>
                          <a:cs typeface="Lucida Sans"/>
                        </a:rPr>
                        <a:t>ideas</a:t>
                      </a:r>
                      <a:r>
                        <a:rPr sz="2600" spc="-1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aceptad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as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45" dirty="0">
                          <a:latin typeface="Lucida Sans"/>
                          <a:cs typeface="Lucida Sans"/>
                        </a:rPr>
                        <a:t>Accepted</a:t>
                      </a:r>
                      <a:r>
                        <a:rPr sz="2600" spc="-16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5" dirty="0">
                          <a:latin typeface="Lucida Sans"/>
                          <a:cs typeface="Lucida Sans"/>
                        </a:rPr>
                        <a:t>ideas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10" dirty="0">
                          <a:latin typeface="Lucida Sans"/>
                          <a:cs typeface="Lucida Sans"/>
                        </a:rPr>
                        <a:t>Un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35" dirty="0">
                          <a:latin typeface="Lucida Sans"/>
                          <a:cs typeface="Lucida Sans"/>
                        </a:rPr>
                        <a:t>sistema</a:t>
                      </a:r>
                      <a:r>
                        <a:rPr sz="2600" spc="-1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25" dirty="0">
                          <a:latin typeface="Lucida Sans"/>
                          <a:cs typeface="Lucida Sans"/>
                        </a:rPr>
                        <a:t>conocid</a:t>
                      </a:r>
                      <a:r>
                        <a:rPr sz="2600" b="1" spc="25" dirty="0">
                          <a:latin typeface="Lucida Sans"/>
                          <a:cs typeface="Lucida Sans"/>
                        </a:rPr>
                        <a:t>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20" dirty="0">
                          <a:latin typeface="Lucida Sans"/>
                          <a:cs typeface="Lucida Sans"/>
                        </a:rPr>
                        <a:t>A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5" dirty="0">
                          <a:latin typeface="Lucida Sans"/>
                          <a:cs typeface="Lucida Sans"/>
                        </a:rPr>
                        <a:t>widely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35" dirty="0">
                          <a:latin typeface="Lucida Sans"/>
                          <a:cs typeface="Lucida Sans"/>
                        </a:rPr>
                        <a:t>known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25" dirty="0">
                          <a:latin typeface="Lucida Sans"/>
                          <a:cs typeface="Lucida Sans"/>
                        </a:rPr>
                        <a:t>system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20" dirty="0">
                          <a:latin typeface="Lucida Sans"/>
                          <a:cs typeface="Lucida Sans"/>
                        </a:rPr>
                        <a:t>Unos</a:t>
                      </a:r>
                      <a:r>
                        <a:rPr sz="2600" spc="-15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35" dirty="0">
                          <a:latin typeface="Lucida Sans"/>
                          <a:cs typeface="Lucida Sans"/>
                        </a:rPr>
                        <a:t>sistemas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5" dirty="0">
                          <a:latin typeface="Lucida Sans"/>
                          <a:cs typeface="Lucida Sans"/>
                        </a:rPr>
                        <a:t>conocid</a:t>
                      </a:r>
                      <a:r>
                        <a:rPr sz="2600" b="1" spc="5" dirty="0">
                          <a:latin typeface="Lucida Sans"/>
                          <a:cs typeface="Lucida Sans"/>
                        </a:rPr>
                        <a:t>os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20" dirty="0">
                          <a:latin typeface="Lucida Sans"/>
                          <a:cs typeface="Lucida Sans"/>
                        </a:rPr>
                        <a:t>Widely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35" dirty="0">
                          <a:latin typeface="Lucida Sans"/>
                          <a:cs typeface="Lucida Sans"/>
                        </a:rPr>
                        <a:t>known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30" dirty="0">
                          <a:latin typeface="Lucida Sans"/>
                          <a:cs typeface="Lucida Sans"/>
                        </a:rPr>
                        <a:t>systems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720" y="845493"/>
            <a:ext cx="130149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P</a:t>
            </a:r>
            <a:r>
              <a:rPr spc="145" dirty="0"/>
              <a:t>a</a:t>
            </a:r>
            <a:r>
              <a:rPr spc="215" dirty="0"/>
              <a:t>s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60" dirty="0"/>
              <a:t>P</a:t>
            </a:r>
            <a:r>
              <a:rPr spc="40" dirty="0"/>
              <a:t>a</a:t>
            </a:r>
            <a:r>
              <a:rPr spc="-210" dirty="0"/>
              <a:t>r</a:t>
            </a:r>
            <a:r>
              <a:rPr spc="135" dirty="0"/>
              <a:t>t</a:t>
            </a:r>
            <a:r>
              <a:rPr spc="-50" dirty="0"/>
              <a:t>i</a:t>
            </a:r>
            <a:r>
              <a:rPr spc="305" dirty="0"/>
              <a:t>c</a:t>
            </a:r>
            <a:r>
              <a:rPr spc="-15" dirty="0"/>
              <a:t>i</a:t>
            </a:r>
            <a:r>
              <a:rPr spc="204" dirty="0"/>
              <a:t>p</a:t>
            </a:r>
            <a:r>
              <a:rPr spc="-95" dirty="0"/>
              <a:t>l</a:t>
            </a:r>
            <a:r>
              <a:rPr spc="440" dirty="0"/>
              <a:t>e</a:t>
            </a:r>
            <a:r>
              <a:rPr spc="285" dirty="0"/>
              <a:t>s</a:t>
            </a:r>
            <a:r>
              <a:rPr spc="-710" dirty="0"/>
              <a:t> </a:t>
            </a:r>
            <a:r>
              <a:rPr spc="80" dirty="0"/>
              <a:t>u</a:t>
            </a:r>
            <a:r>
              <a:rPr spc="215" dirty="0"/>
              <a:t>s</a:t>
            </a:r>
            <a:r>
              <a:rPr spc="440" dirty="0"/>
              <a:t>e</a:t>
            </a:r>
            <a:r>
              <a:rPr spc="400" dirty="0"/>
              <a:t>d</a:t>
            </a:r>
            <a:r>
              <a:rPr spc="-710" dirty="0"/>
              <a:t> </a:t>
            </a:r>
            <a:r>
              <a:rPr spc="150" dirty="0"/>
              <a:t>a</a:t>
            </a:r>
            <a:r>
              <a:rPr spc="285" dirty="0"/>
              <a:t>s</a:t>
            </a:r>
            <a:r>
              <a:rPr spc="-710" dirty="0"/>
              <a:t> </a:t>
            </a:r>
            <a:r>
              <a:rPr spc="-250" dirty="0"/>
              <a:t>A</a:t>
            </a:r>
            <a:r>
              <a:rPr spc="260" dirty="0"/>
              <a:t>d</a:t>
            </a:r>
            <a:r>
              <a:rPr spc="-465" dirty="0"/>
              <a:t>j</a:t>
            </a:r>
            <a:r>
              <a:rPr spc="440" dirty="0"/>
              <a:t>e</a:t>
            </a:r>
            <a:r>
              <a:rPr spc="270" dirty="0"/>
              <a:t>c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40" dirty="0"/>
              <a:t>e</a:t>
            </a:r>
            <a:r>
              <a:rPr spc="28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278255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14" dirty="0">
                <a:latin typeface="Georgia"/>
                <a:cs typeface="Georgia"/>
              </a:rPr>
              <a:t>Some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past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participles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spc="-15" dirty="0">
                <a:latin typeface="Georgia"/>
                <a:cs typeface="Georgia"/>
              </a:rPr>
              <a:t> irregular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must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be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memorized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3265" y="4298298"/>
          <a:ext cx="9037319" cy="608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2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71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70" dirty="0">
                          <a:latin typeface="Lucida Sans"/>
                          <a:cs typeface="Lucida Sans"/>
                        </a:rPr>
                        <a:t>Verb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40" dirty="0">
                          <a:latin typeface="Lucida Sans"/>
                          <a:cs typeface="Lucida Sans"/>
                        </a:rPr>
                        <a:t>P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ast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spc="-40" dirty="0">
                          <a:latin typeface="Lucida Sans"/>
                          <a:cs typeface="Lucida Sans"/>
                        </a:rPr>
                        <a:t>P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a</a:t>
                      </a:r>
                      <a:r>
                        <a:rPr sz="2600" b="1" spc="10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ticiple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45" dirty="0">
                          <a:latin typeface="Lucida Sans"/>
                          <a:cs typeface="Lucida Sans"/>
                        </a:rPr>
                        <a:t>Meaning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1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45" dirty="0">
                          <a:latin typeface="Lucida Sans"/>
                          <a:cs typeface="Lucida Sans"/>
                        </a:rPr>
                        <a:t>abrir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0" dirty="0">
                          <a:latin typeface="Lucida Sans"/>
                          <a:cs typeface="Lucida Sans"/>
                        </a:rPr>
                        <a:t>abierto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5" dirty="0">
                          <a:latin typeface="Lucida Sans"/>
                          <a:cs typeface="Lucida Sans"/>
                        </a:rPr>
                        <a:t>opened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71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Lucida Sans"/>
                          <a:cs typeface="Lucida Sans"/>
                        </a:rPr>
                        <a:t>cubrir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cubierto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20" dirty="0">
                          <a:latin typeface="Lucida Sans"/>
                          <a:cs typeface="Lucida Sans"/>
                        </a:rPr>
                        <a:t>covered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1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5" dirty="0">
                          <a:latin typeface="Lucida Sans"/>
                          <a:cs typeface="Lucida Sans"/>
                        </a:rPr>
                        <a:t>decir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" dirty="0">
                          <a:latin typeface="Lucida Sans"/>
                          <a:cs typeface="Lucida Sans"/>
                        </a:rPr>
                        <a:t>dicho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35" dirty="0">
                          <a:latin typeface="Lucida Sans"/>
                          <a:cs typeface="Lucida Sans"/>
                        </a:rPr>
                        <a:t>said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71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20" dirty="0">
                          <a:latin typeface="Lucida Sans"/>
                          <a:cs typeface="Lucida Sans"/>
                        </a:rPr>
                        <a:t>hacer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25" dirty="0">
                          <a:latin typeface="Lucida Sans"/>
                          <a:cs typeface="Lucida Sans"/>
                        </a:rPr>
                        <a:t>hecho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Lucida Sans"/>
                          <a:cs typeface="Lucida Sans"/>
                        </a:rPr>
                        <a:t>done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44708" y="4298298"/>
          <a:ext cx="9037319" cy="6085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2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4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b="1" spc="-70" dirty="0">
                          <a:latin typeface="Lucida Sans"/>
                          <a:cs typeface="Lucida Sans"/>
                        </a:rPr>
                        <a:t>Verb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b="1" spc="-40" dirty="0">
                          <a:latin typeface="Lucida Sans"/>
                          <a:cs typeface="Lucida Sans"/>
                        </a:rPr>
                        <a:t>P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ast</a:t>
                      </a:r>
                      <a:r>
                        <a:rPr sz="2600" b="1" spc="-2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b="1" spc="-40" dirty="0">
                          <a:latin typeface="Lucida Sans"/>
                          <a:cs typeface="Lucida Sans"/>
                        </a:rPr>
                        <a:t>P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a</a:t>
                      </a:r>
                      <a:r>
                        <a:rPr sz="2600" b="1" spc="10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2600" b="1" dirty="0">
                          <a:latin typeface="Lucida Sans"/>
                          <a:cs typeface="Lucida Sans"/>
                        </a:rPr>
                        <a:t>ticiple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b="1" spc="-45" dirty="0">
                          <a:latin typeface="Lucida Sans"/>
                          <a:cs typeface="Lucida Sans"/>
                        </a:rPr>
                        <a:t>Meaning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55" dirty="0">
                          <a:latin typeface="Lucida Sans"/>
                          <a:cs typeface="Lucida Sans"/>
                        </a:rPr>
                        <a:t>morir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25" dirty="0">
                          <a:latin typeface="Lucida Sans"/>
                          <a:cs typeface="Lucida Sans"/>
                        </a:rPr>
                        <a:t>muerto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20" dirty="0">
                          <a:latin typeface="Lucida Sans"/>
                          <a:cs typeface="Lucida Sans"/>
                        </a:rPr>
                        <a:t>dead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10" dirty="0">
                          <a:latin typeface="Lucida Sans"/>
                          <a:cs typeface="Lucida Sans"/>
                        </a:rPr>
                        <a:t>poner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15" dirty="0">
                          <a:latin typeface="Lucida Sans"/>
                          <a:cs typeface="Lucida Sans"/>
                        </a:rPr>
                        <a:t>puesto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40" dirty="0">
                          <a:latin typeface="Lucida Sans"/>
                          <a:cs typeface="Lucida Sans"/>
                        </a:rPr>
                        <a:t>put,</a:t>
                      </a:r>
                      <a:r>
                        <a:rPr sz="2600" spc="-1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10" dirty="0">
                          <a:latin typeface="Lucida Sans"/>
                          <a:cs typeface="Lucida Sans"/>
                        </a:rPr>
                        <a:t>placed,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5" dirty="0">
                          <a:latin typeface="Lucida Sans"/>
                          <a:cs typeface="Lucida Sans"/>
                        </a:rPr>
                        <a:t>worn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25" dirty="0">
                          <a:latin typeface="Lucida Sans"/>
                          <a:cs typeface="Lucida Sans"/>
                        </a:rPr>
                        <a:t>resolver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40" dirty="0">
                          <a:latin typeface="Lucida Sans"/>
                          <a:cs typeface="Lucida Sans"/>
                        </a:rPr>
                        <a:t>resulto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15" dirty="0">
                          <a:latin typeface="Lucida Sans"/>
                          <a:cs typeface="Lucida Sans"/>
                        </a:rPr>
                        <a:t>resolved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ver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25" dirty="0">
                          <a:latin typeface="Lucida Sans"/>
                          <a:cs typeface="Lucida Sans"/>
                        </a:rPr>
                        <a:t>visto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seen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4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10" dirty="0">
                          <a:latin typeface="Lucida Sans"/>
                          <a:cs typeface="Lucida Sans"/>
                        </a:rPr>
                        <a:t>volver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10" dirty="0">
                          <a:latin typeface="Lucida Sans"/>
                          <a:cs typeface="Lucida Sans"/>
                        </a:rPr>
                        <a:t>vuelto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20"/>
                        </a:spcBef>
                      </a:pPr>
                      <a:r>
                        <a:rPr sz="2600" spc="-25" dirty="0">
                          <a:latin typeface="Lucida Sans"/>
                          <a:cs typeface="Lucida Sans"/>
                        </a:rPr>
                        <a:t>returned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320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4361E3A6-44C2-0142-9F0C-24B3EA8426B2}"/>
              </a:ext>
            </a:extLst>
          </p:cNvPr>
          <p:cNvSpPr txBox="1">
            <a:spLocks/>
          </p:cNvSpPr>
          <p:nvPr/>
        </p:nvSpPr>
        <p:spPr>
          <a:xfrm>
            <a:off x="3544720" y="845493"/>
            <a:ext cx="1427973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7200" b="1" kern="0" spc="-6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7200" b="1" kern="0" spc="14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7200" b="1" kern="0" spc="21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7200" b="1" kern="0" spc="3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7200" b="1" kern="0" spc="-7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kern="0" spc="-6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7200" b="1" kern="0" spc="4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7200" b="1" kern="0" spc="-2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7200" b="1" kern="0" spc="13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7200" b="1" kern="0" spc="-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200" b="1" kern="0" spc="30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7200" b="1" kern="0" spc="-1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200" b="1" kern="0" spc="204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7200" b="1" kern="0" spc="-9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7200" b="1" kern="0" spc="44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7200" b="1" kern="0" spc="28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7200" b="1" kern="0" spc="-7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kern="0" spc="8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7200" b="1" kern="0" spc="21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7200" b="1" kern="0" spc="44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7200" b="1" kern="0" spc="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7200" b="1" kern="0" spc="-7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kern="0" spc="1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7200" b="1" kern="0" spc="28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7200" b="1" kern="0" spc="-71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kern="0" spc="-2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7200" b="1" kern="0" spc="26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7200" b="1" kern="0" spc="-46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7200" b="1" kern="0" spc="44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7200" b="1" kern="0" spc="27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7200" b="1" kern="0" spc="13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7200" b="1" kern="0" spc="-1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200" b="1" kern="0" spc="-43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7200" b="1" kern="0" spc="44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7200" b="1" kern="0" spc="28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9B2F3-1DC0-CD4A-9904-729E6EC654A7}"/>
              </a:ext>
            </a:extLst>
          </p:cNvPr>
          <p:cNvSpPr txBox="1"/>
          <p:nvPr/>
        </p:nvSpPr>
        <p:spPr>
          <a:xfrm>
            <a:off x="731520" y="2905760"/>
            <a:ext cx="10544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explanations and 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BA3B8-6279-7340-9B7B-C8ADC3A010DA}"/>
              </a:ext>
            </a:extLst>
          </p:cNvPr>
          <p:cNvSpPr txBox="1"/>
          <p:nvPr/>
        </p:nvSpPr>
        <p:spPr>
          <a:xfrm>
            <a:off x="3141536" y="5655310"/>
            <a:ext cx="13821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https://spanish.kwiziq.com/revision/grammar/adjectives-with-the-form-of-the-past-participle</a:t>
            </a: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278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175" dirty="0"/>
              <a:t>S</a:t>
            </a:r>
            <a:r>
              <a:rPr spc="100" dirty="0"/>
              <a:t>t</a:t>
            </a:r>
            <a:r>
              <a:rPr spc="254" dirty="0"/>
              <a:t>e</a:t>
            </a:r>
            <a:r>
              <a:rPr spc="480" dirty="0"/>
              <a:t>m</a:t>
            </a:r>
            <a:r>
              <a:rPr spc="-310" dirty="0"/>
              <a:t>-</a:t>
            </a:r>
            <a:r>
              <a:rPr spc="345" dirty="0"/>
              <a:t>C</a:t>
            </a:r>
            <a:r>
              <a:rPr spc="220" dirty="0"/>
              <a:t>h</a:t>
            </a:r>
            <a:r>
              <a:rPr spc="45" dirty="0"/>
              <a:t>a</a:t>
            </a:r>
            <a:r>
              <a:rPr spc="320" dirty="0"/>
              <a:t>n</a:t>
            </a:r>
            <a:r>
              <a:rPr spc="270" dirty="0"/>
              <a:t>g</a:t>
            </a:r>
            <a:r>
              <a:rPr spc="-15" dirty="0"/>
              <a:t>i</a:t>
            </a:r>
            <a:r>
              <a:rPr spc="390" dirty="0"/>
              <a:t>n</a:t>
            </a:r>
            <a:r>
              <a:rPr spc="380" dirty="0"/>
              <a:t>g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95" dirty="0"/>
              <a:t>b</a:t>
            </a:r>
            <a:r>
              <a:rPr spc="125" dirty="0"/>
              <a:t>s</a:t>
            </a:r>
            <a:r>
              <a:rPr spc="-570" dirty="0"/>
              <a:t>:</a:t>
            </a:r>
            <a:r>
              <a:rPr spc="-710" dirty="0"/>
              <a:t> </a:t>
            </a:r>
            <a:r>
              <a:rPr spc="540" dirty="0"/>
              <a:t>e</a:t>
            </a:r>
            <a:r>
              <a:rPr spc="-1295" dirty="0"/>
              <a:t>—</a:t>
            </a:r>
            <a:r>
              <a:rPr spc="-335" dirty="0"/>
              <a:t>&gt;</a:t>
            </a:r>
            <a:r>
              <a:rPr spc="-50" dirty="0"/>
              <a:t>i</a:t>
            </a:r>
            <a:r>
              <a:rPr spc="475" dirty="0"/>
              <a:t>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1" spc="-95" dirty="0">
                <a:latin typeface="Lucida Sans"/>
                <a:cs typeface="Lucida Sans"/>
              </a:rPr>
              <a:t>P</a:t>
            </a:r>
            <a:r>
              <a:rPr sz="3600" b="1" spc="-114" dirty="0">
                <a:latin typeface="Lucida Sans"/>
                <a:cs typeface="Lucida Sans"/>
              </a:rPr>
              <a:t>r</a:t>
            </a:r>
            <a:r>
              <a:rPr sz="3600" b="1" dirty="0">
                <a:latin typeface="Lucida Sans"/>
                <a:cs typeface="Lucida Sans"/>
              </a:rPr>
              <a:t>e</a:t>
            </a:r>
            <a:r>
              <a:rPr sz="3600" b="1" spc="-155" dirty="0">
                <a:latin typeface="Lucida Sans"/>
                <a:cs typeface="Lucida Sans"/>
              </a:rPr>
              <a:t>sen</a:t>
            </a:r>
            <a:r>
              <a:rPr sz="3600" b="1" spc="-80" dirty="0">
                <a:latin typeface="Lucida Sans"/>
                <a:cs typeface="Lucida Sans"/>
              </a:rPr>
              <a:t>t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630" dirty="0">
                <a:latin typeface="Lucida Sans"/>
                <a:cs typeface="Lucida Sans"/>
              </a:rPr>
              <a:t>T</a:t>
            </a:r>
            <a:r>
              <a:rPr sz="3600" b="1" spc="-120" dirty="0">
                <a:latin typeface="Lucida Sans"/>
                <a:cs typeface="Lucida Sans"/>
              </a:rPr>
              <a:t>ense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8028285" cy="1270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75"/>
              </a:spcBef>
              <a:buSzPct val="151388"/>
              <a:buChar char="•"/>
              <a:tabLst>
                <a:tab pos="463550" algn="l"/>
              </a:tabLst>
            </a:pPr>
            <a:r>
              <a:rPr lang="en-US" sz="3600" spc="90" dirty="0">
                <a:latin typeface="Georgia"/>
                <a:cs typeface="Georgia"/>
              </a:rPr>
              <a:t>In some verbs that have </a:t>
            </a:r>
            <a:r>
              <a:rPr sz="3600" spc="-145" dirty="0">
                <a:latin typeface="Georgia"/>
                <a:cs typeface="Georgia"/>
              </a:rPr>
              <a:t>-</a:t>
            </a:r>
            <a:r>
              <a:rPr sz="3600" b="1" spc="-145" dirty="0">
                <a:latin typeface="Georgia"/>
                <a:cs typeface="Georgia"/>
              </a:rPr>
              <a:t>e</a:t>
            </a:r>
            <a:r>
              <a:rPr sz="3600" b="1" spc="-4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lang="en-US" sz="3600" spc="-5" dirty="0">
                <a:latin typeface="Georgia"/>
                <a:cs typeface="Georgia"/>
              </a:rPr>
              <a:t>a</a:t>
            </a:r>
            <a:r>
              <a:rPr lang="en-US" sz="3600" spc="220" dirty="0">
                <a:latin typeface="Georgia"/>
                <a:cs typeface="Georgia"/>
              </a:rPr>
              <a:t>s part of their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55" dirty="0">
                <a:latin typeface="Georgia"/>
                <a:cs typeface="Georgia"/>
              </a:rPr>
              <a:t>root</a:t>
            </a:r>
            <a:r>
              <a:rPr sz="3600" spc="75" dirty="0">
                <a:latin typeface="Georgia"/>
                <a:cs typeface="Georgia"/>
              </a:rPr>
              <a:t>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45" dirty="0">
                <a:latin typeface="Georgia"/>
                <a:cs typeface="Georgia"/>
              </a:rPr>
              <a:t>-</a:t>
            </a:r>
            <a:r>
              <a:rPr sz="3600" b="1" spc="-145" dirty="0">
                <a:latin typeface="Georgia"/>
                <a:cs typeface="Georgia"/>
              </a:rPr>
              <a:t>e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usually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changes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endParaRPr sz="3600" dirty="0">
              <a:latin typeface="Georgia"/>
              <a:cs typeface="Georgia"/>
            </a:endParaRPr>
          </a:p>
          <a:p>
            <a:pPr marL="462915">
              <a:lnSpc>
                <a:spcPct val="100000"/>
              </a:lnSpc>
              <a:spcBef>
                <a:spcPts val="580"/>
              </a:spcBef>
            </a:pPr>
            <a:r>
              <a:rPr sz="3600" spc="-155" dirty="0">
                <a:latin typeface="Georgia"/>
                <a:cs typeface="Georgia"/>
              </a:rPr>
              <a:t>-</a:t>
            </a:r>
            <a:r>
              <a:rPr sz="3600" b="1" spc="-155" dirty="0">
                <a:latin typeface="Georgia"/>
                <a:cs typeface="Georgia"/>
              </a:rPr>
              <a:t>ie</a:t>
            </a:r>
            <a:r>
              <a:rPr sz="3600" b="1" spc="-5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present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tense,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but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this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does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0" dirty="0">
                <a:latin typeface="Georgia"/>
                <a:cs typeface="Georgia"/>
              </a:rPr>
              <a:t>not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apply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for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30" dirty="0">
                <a:latin typeface="Georgia"/>
                <a:cs typeface="Georgia"/>
              </a:rPr>
              <a:t>nosotros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vosotros.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388" y="4921684"/>
            <a:ext cx="240474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" dirty="0">
                <a:latin typeface="Georgia"/>
                <a:cs typeface="Georgia"/>
              </a:rPr>
              <a:t>Example: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59574" y="4947493"/>
          <a:ext cx="9036050" cy="5326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167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35" dirty="0">
                          <a:latin typeface="Lucida Sans"/>
                          <a:cs typeface="Lucida Sans"/>
                        </a:rPr>
                        <a:t>empezar</a:t>
                      </a:r>
                      <a:r>
                        <a:rPr sz="2600" spc="-13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5" dirty="0">
                          <a:latin typeface="Lucida Sans"/>
                          <a:cs typeface="Lucida Sans"/>
                        </a:rPr>
                        <a:t>(to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0" dirty="0">
                          <a:latin typeface="Lucida Sans"/>
                          <a:cs typeface="Lucida Sans"/>
                        </a:rPr>
                        <a:t>start,</a:t>
                      </a:r>
                      <a:r>
                        <a:rPr sz="2600" spc="-13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20" dirty="0">
                          <a:latin typeface="Lucida Sans"/>
                          <a:cs typeface="Lucida Sans"/>
                        </a:rPr>
                        <a:t>to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" dirty="0">
                          <a:latin typeface="Lucida Sans"/>
                          <a:cs typeface="Lucida Sans"/>
                        </a:rPr>
                        <a:t>begin)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16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Lucida Sans"/>
                          <a:cs typeface="Lucida Sans"/>
                        </a:rPr>
                        <a:t>yo</a:t>
                      </a:r>
                      <a:r>
                        <a:rPr sz="2600" spc="-16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35" dirty="0">
                          <a:latin typeface="Lucida Sans"/>
                          <a:cs typeface="Lucida Sans"/>
                        </a:rPr>
                        <a:t>empiezo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40" dirty="0">
                          <a:latin typeface="Lucida Sans"/>
                          <a:cs typeface="Lucida Sans"/>
                        </a:rPr>
                        <a:t>nosotros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30" dirty="0">
                          <a:latin typeface="Lucida Sans"/>
                          <a:cs typeface="Lucida Sans"/>
                        </a:rPr>
                        <a:t>empezamos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1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tú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empi</a:t>
                      </a:r>
                      <a:r>
                        <a:rPr sz="2600" spc="-15" dirty="0"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2600" spc="10" dirty="0">
                          <a:latin typeface="Lucida Sans"/>
                          <a:cs typeface="Lucida Sans"/>
                        </a:rPr>
                        <a:t>z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as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35" dirty="0">
                          <a:latin typeface="Lucida Sans"/>
                          <a:cs typeface="Lucida Sans"/>
                        </a:rPr>
                        <a:t>vosotros</a:t>
                      </a:r>
                      <a:r>
                        <a:rPr sz="2600" spc="-16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35" dirty="0">
                          <a:latin typeface="Lucida Sans"/>
                          <a:cs typeface="Lucida Sans"/>
                        </a:rPr>
                        <a:t>empezáis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16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él</a:t>
                      </a:r>
                      <a:r>
                        <a:rPr sz="2600" spc="-185" dirty="0">
                          <a:latin typeface="Lucida Sans"/>
                          <a:cs typeface="Lucida Sans"/>
                        </a:rPr>
                        <a:t>/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ella/Ud.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empi</a:t>
                      </a:r>
                      <a:r>
                        <a:rPr sz="2600" spc="-15" dirty="0"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2600" spc="10" dirty="0">
                          <a:latin typeface="Lucida Sans"/>
                          <a:cs typeface="Lucida Sans"/>
                        </a:rPr>
                        <a:t>z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a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ello</a:t>
                      </a:r>
                      <a:r>
                        <a:rPr sz="2600" spc="-30" dirty="0">
                          <a:latin typeface="Lucida Sans"/>
                          <a:cs typeface="Lucida Sans"/>
                        </a:rPr>
                        <a:t>s</a:t>
                      </a:r>
                      <a:r>
                        <a:rPr sz="2600" spc="-185" dirty="0">
                          <a:latin typeface="Lucida Sans"/>
                          <a:cs typeface="Lucida Sans"/>
                        </a:rPr>
                        <a:t>/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ella</a:t>
                      </a:r>
                      <a:r>
                        <a:rPr sz="2600" spc="-30" dirty="0">
                          <a:latin typeface="Lucida Sans"/>
                          <a:cs typeface="Lucida Sans"/>
                        </a:rPr>
                        <a:t>s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/Uds.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empi</a:t>
                      </a:r>
                      <a:r>
                        <a:rPr sz="2600" spc="-15" dirty="0"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2600" spc="10" dirty="0">
                          <a:latin typeface="Lucida Sans"/>
                          <a:cs typeface="Lucida Sans"/>
                        </a:rPr>
                        <a:t>z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an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71294" y="5065009"/>
            <a:ext cx="5774690" cy="439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9300"/>
              </a:lnSpc>
              <a:spcBef>
                <a:spcPts val="90"/>
              </a:spcBef>
            </a:pPr>
            <a:r>
              <a:rPr sz="3600" spc="100" dirty="0">
                <a:latin typeface="Georgia"/>
                <a:cs typeface="Georgia"/>
              </a:rPr>
              <a:t>Other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that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follow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this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pattern:</a:t>
            </a:r>
            <a:endParaRPr sz="36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sz="3600" spc="80" dirty="0">
                <a:latin typeface="Georgia"/>
                <a:cs typeface="Georgia"/>
              </a:rPr>
              <a:t>-comenzar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(to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begin)</a:t>
            </a:r>
            <a:endParaRPr sz="36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sz="3600" spc="35" dirty="0">
                <a:latin typeface="Georgia"/>
                <a:cs typeface="Georgia"/>
              </a:rPr>
              <a:t>-pensar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(to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-20" dirty="0">
                <a:latin typeface="Georgia"/>
                <a:cs typeface="Georgia"/>
              </a:rPr>
              <a:t>think)</a:t>
            </a:r>
            <a:endParaRPr sz="36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sz="3600" spc="-170" dirty="0">
                <a:latin typeface="Georgia"/>
                <a:cs typeface="Georgia"/>
              </a:rPr>
              <a:t>-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cerrar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(to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close)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4794" y="845493"/>
            <a:ext cx="825500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W</a:t>
            </a:r>
            <a:r>
              <a:rPr spc="220" dirty="0"/>
              <a:t>e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265" dirty="0"/>
              <a:t>h</a:t>
            </a:r>
            <a:r>
              <a:rPr spc="440" dirty="0"/>
              <a:t>e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40" dirty="0"/>
              <a:t>E</a:t>
            </a:r>
            <a:r>
              <a:rPr spc="65" dirty="0"/>
              <a:t>x</a:t>
            </a:r>
            <a:r>
              <a:rPr spc="275" dirty="0"/>
              <a:t>p</a:t>
            </a:r>
            <a:r>
              <a:rPr spc="-350" dirty="0"/>
              <a:t>r</a:t>
            </a:r>
            <a:r>
              <a:rPr spc="440" dirty="0"/>
              <a:t>e</a:t>
            </a:r>
            <a:r>
              <a:rPr spc="180" dirty="0"/>
              <a:t>s</a:t>
            </a:r>
            <a:r>
              <a:rPr spc="215" dirty="0"/>
              <a:t>s</a:t>
            </a:r>
            <a:r>
              <a:rPr spc="-50" dirty="0"/>
              <a:t>i</a:t>
            </a:r>
            <a:r>
              <a:rPr spc="550" dirty="0"/>
              <a:t>o</a:t>
            </a:r>
            <a:r>
              <a:rPr spc="250" dirty="0"/>
              <a:t>n</a:t>
            </a:r>
            <a:r>
              <a:rPr spc="28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161" y="1888891"/>
            <a:ext cx="13089890" cy="264922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7856220">
              <a:lnSpc>
                <a:spcPct val="100000"/>
              </a:lnSpc>
              <a:spcBef>
                <a:spcPts val="1285"/>
              </a:spcBef>
            </a:pPr>
            <a:r>
              <a:rPr sz="3600" b="1" spc="-155" dirty="0">
                <a:latin typeface="Lucida Sans"/>
                <a:cs typeface="Lucida Sans"/>
              </a:rPr>
              <a:t>wit</a:t>
            </a:r>
            <a:r>
              <a:rPr sz="3600" b="1" spc="-145" dirty="0">
                <a:latin typeface="Lucida Sans"/>
                <a:cs typeface="Lucida Sans"/>
              </a:rPr>
              <a:t>h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175" dirty="0">
                <a:latin typeface="Lucida Sans"/>
                <a:cs typeface="Lucida Sans"/>
              </a:rPr>
              <a:t>h</a:t>
            </a:r>
            <a:r>
              <a:rPr sz="3600" b="1" spc="-10" dirty="0">
                <a:latin typeface="Berlin Sans FB"/>
                <a:cs typeface="Berlin Sans FB"/>
              </a:rPr>
              <a:t>a</a:t>
            </a:r>
            <a:r>
              <a:rPr sz="3600" b="1" spc="-25" dirty="0">
                <a:latin typeface="Lucida Sans"/>
                <a:cs typeface="Lucida Sans"/>
              </a:rPr>
              <a:t>cer</a:t>
            </a:r>
            <a:endParaRPr sz="3600">
              <a:latin typeface="Lucida Sans"/>
              <a:cs typeface="Lucida Sans"/>
            </a:endParaRPr>
          </a:p>
          <a:p>
            <a:pPr marL="462915" indent="-450850">
              <a:lnSpc>
                <a:spcPct val="100000"/>
              </a:lnSpc>
              <a:spcBef>
                <a:spcPts val="3579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40" dirty="0">
                <a:latin typeface="Georgia"/>
                <a:cs typeface="Georgia"/>
              </a:rPr>
              <a:t>Several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idiomatic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expressions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exist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describe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weather.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60" dirty="0">
                <a:latin typeface="Georgia"/>
                <a:cs typeface="Georgia"/>
              </a:rPr>
              <a:t>They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consist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form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b="1" spc="-105" dirty="0">
                <a:latin typeface="Georgia"/>
                <a:cs typeface="Georgia"/>
              </a:rPr>
              <a:t>hacer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-105" dirty="0">
                <a:latin typeface="Georgia"/>
                <a:cs typeface="Georgia"/>
              </a:rPr>
              <a:t>(</a:t>
            </a:r>
            <a:r>
              <a:rPr sz="3600" b="1" spc="-105" dirty="0">
                <a:latin typeface="Georgia"/>
                <a:cs typeface="Georgia"/>
              </a:rPr>
              <a:t>hace</a:t>
            </a:r>
            <a:r>
              <a:rPr sz="3600" spc="-105" dirty="0">
                <a:latin typeface="Georgia"/>
                <a:cs typeface="Georgia"/>
              </a:rPr>
              <a:t>)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plus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noun.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69984" y="5083614"/>
          <a:ext cx="9036050" cy="5697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-45" dirty="0">
                          <a:latin typeface="Lucida Sans"/>
                          <a:cs typeface="Lucida Sans"/>
                        </a:rPr>
                        <a:t>Spanish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-80" dirty="0">
                          <a:latin typeface="Lucida Sans"/>
                          <a:cs typeface="Lucida Sans"/>
                        </a:rPr>
                        <a:t>English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55" dirty="0">
                          <a:latin typeface="Lucida Sans"/>
                          <a:cs typeface="Lucida Sans"/>
                        </a:rPr>
                        <a:t>Hace</a:t>
                      </a:r>
                      <a:r>
                        <a:rPr sz="2600" spc="-15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5" dirty="0">
                          <a:latin typeface="Lucida Sans"/>
                          <a:cs typeface="Lucida Sans"/>
                        </a:rPr>
                        <a:t>(mucho)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0" dirty="0">
                          <a:latin typeface="Lucida Sans"/>
                          <a:cs typeface="Lucida Sans"/>
                        </a:rPr>
                        <a:t>frío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(</a:t>
                      </a:r>
                      <a:r>
                        <a:rPr sz="2600" spc="-40" dirty="0">
                          <a:latin typeface="Lucida Sans"/>
                          <a:cs typeface="Lucida Sans"/>
                        </a:rPr>
                        <a:t>v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2600" spc="10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y)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cold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55" dirty="0">
                          <a:latin typeface="Lucida Sans"/>
                          <a:cs typeface="Lucida Sans"/>
                        </a:rPr>
                        <a:t>Hace</a:t>
                      </a:r>
                      <a:r>
                        <a:rPr sz="2600" spc="-15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5" dirty="0">
                          <a:latin typeface="Lucida Sans"/>
                          <a:cs typeface="Lucida Sans"/>
                        </a:rPr>
                        <a:t>(mucho)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calor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(</a:t>
                      </a:r>
                      <a:r>
                        <a:rPr sz="2600" spc="-40" dirty="0">
                          <a:latin typeface="Lucida Sans"/>
                          <a:cs typeface="Lucida Sans"/>
                        </a:rPr>
                        <a:t>v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2600" spc="10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y)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hot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55" dirty="0">
                          <a:latin typeface="Lucida Sans"/>
                          <a:cs typeface="Lucida Sans"/>
                        </a:rPr>
                        <a:t>Hace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" dirty="0">
                          <a:latin typeface="Lucida Sans"/>
                          <a:cs typeface="Lucida Sans"/>
                        </a:rPr>
                        <a:t>buen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5" dirty="0">
                          <a:latin typeface="Lucida Sans"/>
                          <a:cs typeface="Lucida Sans"/>
                        </a:rPr>
                        <a:t>tiempo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good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30" dirty="0">
                          <a:latin typeface="Lucida Sans"/>
                          <a:cs typeface="Lucida Sans"/>
                        </a:rPr>
                        <a:t>w</a:t>
                      </a:r>
                      <a:r>
                        <a:rPr sz="2600" spc="10" dirty="0"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ather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55" dirty="0">
                          <a:latin typeface="Lucida Sans"/>
                          <a:cs typeface="Lucida Sans"/>
                        </a:rPr>
                        <a:t>Hace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40" dirty="0">
                          <a:latin typeface="Lucida Sans"/>
                          <a:cs typeface="Lucida Sans"/>
                        </a:rPr>
                        <a:t>mal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5" dirty="0">
                          <a:latin typeface="Lucida Sans"/>
                          <a:cs typeface="Lucida Sans"/>
                        </a:rPr>
                        <a:t>tiempo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bad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30" dirty="0">
                          <a:latin typeface="Lucida Sans"/>
                          <a:cs typeface="Lucida Sans"/>
                        </a:rPr>
                        <a:t>w</a:t>
                      </a:r>
                      <a:r>
                        <a:rPr sz="2600" spc="10" dirty="0"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ather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55" dirty="0">
                          <a:latin typeface="Lucida Sans"/>
                          <a:cs typeface="Lucida Sans"/>
                        </a:rPr>
                        <a:t>Hace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5" dirty="0">
                          <a:latin typeface="Lucida Sans"/>
                          <a:cs typeface="Lucida Sans"/>
                        </a:rPr>
                        <a:t>(mucho)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0" dirty="0">
                          <a:latin typeface="Lucida Sans"/>
                          <a:cs typeface="Lucida Sans"/>
                        </a:rPr>
                        <a:t>sol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3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7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5" dirty="0">
                          <a:latin typeface="Lucida Sans"/>
                          <a:cs typeface="Lucida Sans"/>
                        </a:rPr>
                        <a:t>(very)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40" dirty="0">
                          <a:latin typeface="Lucida Sans"/>
                          <a:cs typeface="Lucida Sans"/>
                        </a:rPr>
                        <a:t>sunny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9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55" dirty="0">
                          <a:latin typeface="Lucida Sans"/>
                          <a:cs typeface="Lucida Sans"/>
                        </a:rPr>
                        <a:t>Hace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5" dirty="0">
                          <a:latin typeface="Lucida Sans"/>
                          <a:cs typeface="Lucida Sans"/>
                        </a:rPr>
                        <a:t>(mucho)</a:t>
                      </a:r>
                      <a:r>
                        <a:rPr sz="2600" spc="-1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0" dirty="0">
                          <a:latin typeface="Lucida Sans"/>
                          <a:cs typeface="Lucida Sans"/>
                        </a:rPr>
                        <a:t>viento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(</a:t>
                      </a:r>
                      <a:r>
                        <a:rPr sz="2600" spc="-40" dirty="0">
                          <a:latin typeface="Lucida Sans"/>
                          <a:cs typeface="Lucida Sans"/>
                        </a:rPr>
                        <a:t>v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2600" spc="10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y)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windy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4794" y="845493"/>
            <a:ext cx="825500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W</a:t>
            </a:r>
            <a:r>
              <a:rPr spc="220" dirty="0"/>
              <a:t>e</a:t>
            </a:r>
            <a:r>
              <a:rPr spc="114" dirty="0"/>
              <a:t>a</a:t>
            </a:r>
            <a:r>
              <a:rPr spc="135" dirty="0"/>
              <a:t>t</a:t>
            </a:r>
            <a:r>
              <a:rPr spc="265" dirty="0"/>
              <a:t>h</a:t>
            </a:r>
            <a:r>
              <a:rPr spc="440" dirty="0"/>
              <a:t>e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40" dirty="0"/>
              <a:t>E</a:t>
            </a:r>
            <a:r>
              <a:rPr spc="65" dirty="0"/>
              <a:t>x</a:t>
            </a:r>
            <a:r>
              <a:rPr spc="275" dirty="0"/>
              <a:t>p</a:t>
            </a:r>
            <a:r>
              <a:rPr spc="-350" dirty="0"/>
              <a:t>r</a:t>
            </a:r>
            <a:r>
              <a:rPr spc="440" dirty="0"/>
              <a:t>e</a:t>
            </a:r>
            <a:r>
              <a:rPr spc="180" dirty="0"/>
              <a:t>s</a:t>
            </a:r>
            <a:r>
              <a:rPr spc="215" dirty="0"/>
              <a:t>s</a:t>
            </a:r>
            <a:r>
              <a:rPr spc="-50" dirty="0"/>
              <a:t>i</a:t>
            </a:r>
            <a:r>
              <a:rPr spc="550" dirty="0"/>
              <a:t>o</a:t>
            </a:r>
            <a:r>
              <a:rPr spc="250" dirty="0"/>
              <a:t>n</a:t>
            </a:r>
            <a:r>
              <a:rPr spc="28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129665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40" dirty="0">
                <a:latin typeface="Georgia"/>
                <a:cs typeface="Georgia"/>
              </a:rPr>
              <a:t>Spanish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also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uses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95" dirty="0">
                <a:latin typeface="Georgia"/>
                <a:cs typeface="Georgia"/>
              </a:rPr>
              <a:t>estar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130" dirty="0">
                <a:latin typeface="Georgia"/>
                <a:cs typeface="Georgia"/>
              </a:rPr>
              <a:t>hay</a:t>
            </a:r>
            <a:r>
              <a:rPr sz="3600" b="1" spc="-4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refer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weather: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06106" y="4350653"/>
          <a:ext cx="9036050" cy="6521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b="1" spc="-45" dirty="0">
                          <a:latin typeface="Lucida Sans"/>
                          <a:cs typeface="Lucida Sans"/>
                        </a:rPr>
                        <a:t>Spanish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b="1" spc="-80" dirty="0">
                          <a:latin typeface="Lucida Sans"/>
                          <a:cs typeface="Lucida Sans"/>
                        </a:rPr>
                        <a:t>English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45" dirty="0">
                          <a:latin typeface="Lucida Sans"/>
                          <a:cs typeface="Lucida Sans"/>
                        </a:rPr>
                        <a:t>¿Cómo</a:t>
                      </a:r>
                      <a:r>
                        <a:rPr sz="2600" spc="-1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0" dirty="0">
                          <a:latin typeface="Lucida Sans"/>
                          <a:cs typeface="Lucida Sans"/>
                        </a:rPr>
                        <a:t>está</a:t>
                      </a:r>
                      <a:r>
                        <a:rPr sz="2600" spc="-1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5" dirty="0">
                          <a:latin typeface="Lucida Sans"/>
                          <a:cs typeface="Lucida Sans"/>
                        </a:rPr>
                        <a:t>el</a:t>
                      </a:r>
                      <a:r>
                        <a:rPr sz="2600" spc="-1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15" dirty="0">
                          <a:latin typeface="Lucida Sans"/>
                          <a:cs typeface="Lucida Sans"/>
                        </a:rPr>
                        <a:t>día?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What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kind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of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d</a:t>
                      </a:r>
                      <a:r>
                        <a:rPr sz="2600" spc="-40" dirty="0">
                          <a:latin typeface="Lucida Sans"/>
                          <a:cs typeface="Lucida Sans"/>
                        </a:rPr>
                        <a:t>a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y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it?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1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"/>
                          <a:cs typeface="Lucida Sans"/>
                        </a:rPr>
                        <a:t>Está</a:t>
                      </a:r>
                      <a:r>
                        <a:rPr sz="2600" spc="-16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25" dirty="0">
                          <a:latin typeface="Lucida Sans"/>
                          <a:cs typeface="Lucida Sans"/>
                        </a:rPr>
                        <a:t>bonito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nice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"/>
                          <a:cs typeface="Lucida Sans"/>
                        </a:rPr>
                        <a:t>Está</a:t>
                      </a:r>
                      <a:r>
                        <a:rPr sz="2600" spc="-16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fresco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cool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1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"/>
                          <a:cs typeface="Lucida Sans"/>
                        </a:rPr>
                        <a:t>Está</a:t>
                      </a:r>
                      <a:r>
                        <a:rPr sz="2600" spc="-15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caliente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hot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El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10" dirty="0">
                          <a:latin typeface="Lucida Sans"/>
                          <a:cs typeface="Lucida Sans"/>
                        </a:rPr>
                        <a:t>cielo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0" dirty="0">
                          <a:latin typeface="Lucida Sans"/>
                          <a:cs typeface="Lucida Sans"/>
                        </a:rPr>
                        <a:t>está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" dirty="0">
                          <a:latin typeface="Lucida Sans"/>
                          <a:cs typeface="Lucida Sans"/>
                        </a:rPr>
                        <a:t>despejado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The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sky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cl</a:t>
                      </a:r>
                      <a:r>
                        <a:rPr sz="2600" spc="10" dirty="0">
                          <a:latin typeface="Lucida Sans"/>
                          <a:cs typeface="Lucida Sans"/>
                        </a:rPr>
                        <a:t>e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ar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1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"/>
                          <a:cs typeface="Lucida Sans"/>
                        </a:rPr>
                        <a:t>Está</a:t>
                      </a:r>
                      <a:r>
                        <a:rPr sz="2600" spc="-16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20" dirty="0">
                          <a:latin typeface="Lucida Sans"/>
                          <a:cs typeface="Lucida Sans"/>
                        </a:rPr>
                        <a:t>nublado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cloudy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"/>
                          <a:cs typeface="Lucida Sans"/>
                        </a:rPr>
                        <a:t>Está</a:t>
                      </a:r>
                      <a:r>
                        <a:rPr sz="2600" spc="-17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35" dirty="0">
                          <a:latin typeface="Lucida Sans"/>
                          <a:cs typeface="Lucida Sans"/>
                        </a:rPr>
                        <a:t>lluvioso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5" dirty="0">
                          <a:latin typeface="Lucida Sans"/>
                          <a:cs typeface="Lucida Sans"/>
                        </a:rPr>
                        <a:t>r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ai</a:t>
                      </a:r>
                      <a:r>
                        <a:rPr sz="2600" spc="-40" dirty="0">
                          <a:latin typeface="Lucida Sans"/>
                          <a:cs typeface="Lucida Sans"/>
                        </a:rPr>
                        <a:t>n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y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21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spc="-5" dirty="0">
                          <a:latin typeface="Lucida Sans"/>
                          <a:cs typeface="Lucida Sans"/>
                        </a:rPr>
                        <a:t>Está</a:t>
                      </a:r>
                      <a:r>
                        <a:rPr sz="2600" spc="-16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0" dirty="0">
                          <a:latin typeface="Lucida Sans"/>
                          <a:cs typeface="Lucida Sans"/>
                        </a:rPr>
                        <a:t>frío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cold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2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Hay</a:t>
                      </a:r>
                      <a:r>
                        <a:rPr sz="2600" spc="-16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" dirty="0">
                          <a:latin typeface="Lucida Sans"/>
                          <a:cs typeface="Lucida Sans"/>
                        </a:rPr>
                        <a:t>nieve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sn</a:t>
                      </a:r>
                      <a:r>
                        <a:rPr sz="2600" spc="-30" dirty="0">
                          <a:latin typeface="Lucida Sans"/>
                          <a:cs typeface="Lucida Sans"/>
                        </a:rPr>
                        <a:t>o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wing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285" dirty="0"/>
              <a:t>s</a:t>
            </a:r>
            <a:r>
              <a:rPr spc="335" dirty="0"/>
              <a:t>e</a:t>
            </a:r>
            <a:r>
              <a:rPr spc="390" dirty="0"/>
              <a:t>n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135" dirty="0"/>
              <a:t>P</a:t>
            </a:r>
            <a:r>
              <a:rPr spc="114" dirty="0"/>
              <a:t>e</a:t>
            </a:r>
            <a:r>
              <a:rPr spc="80" dirty="0"/>
              <a:t>r</a:t>
            </a:r>
            <a:r>
              <a:rPr spc="5" dirty="0"/>
              <a:t>f</a:t>
            </a:r>
            <a:r>
              <a:rPr spc="390" dirty="0"/>
              <a:t>e</a:t>
            </a:r>
            <a:r>
              <a:rPr spc="32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1" spc="-105" dirty="0">
                <a:latin typeface="Lucida Sans"/>
                <a:cs typeface="Lucida Sans"/>
              </a:rPr>
              <a:t>h</a:t>
            </a:r>
            <a:r>
              <a:rPr sz="3600" spc="-105" dirty="0">
                <a:latin typeface="Berlin Sans FB"/>
                <a:cs typeface="Berlin Sans FB"/>
              </a:rPr>
              <a:t>a</a:t>
            </a:r>
            <a:r>
              <a:rPr sz="3600" b="1" spc="-105" dirty="0">
                <a:latin typeface="Lucida Sans"/>
                <a:cs typeface="Lucida Sans"/>
              </a:rPr>
              <a:t>ber</a:t>
            </a:r>
            <a:endParaRPr sz="3600" dirty="0">
              <a:latin typeface="Lucida Sans"/>
              <a:cs typeface="Lucida San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96069" y="4717133"/>
          <a:ext cx="9036050" cy="5721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7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-45" dirty="0">
                          <a:latin typeface="Lucida Sans"/>
                          <a:cs typeface="Lucida Sans"/>
                        </a:rPr>
                        <a:t>Spanish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-80" dirty="0">
                          <a:latin typeface="Lucida Sans"/>
                          <a:cs typeface="Lucida Sans"/>
                        </a:rPr>
                        <a:t>English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5" dirty="0">
                          <a:latin typeface="Lucida Sans"/>
                          <a:cs typeface="Lucida Sans"/>
                        </a:rPr>
                        <a:t>yo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5" dirty="0">
                          <a:latin typeface="Lucida Sans"/>
                          <a:cs typeface="Lucida Sans"/>
                        </a:rPr>
                        <a:t>he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0" dirty="0">
                          <a:latin typeface="Lucida Sans"/>
                          <a:cs typeface="Lucida Sans"/>
                        </a:rPr>
                        <a:t>amado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20" dirty="0">
                          <a:latin typeface="Lucida Sans"/>
                          <a:cs typeface="Lucida Sans"/>
                        </a:rPr>
                        <a:t>I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" dirty="0">
                          <a:latin typeface="Lucida Sans"/>
                          <a:cs typeface="Lucida Sans"/>
                        </a:rPr>
                        <a:t>have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20" dirty="0">
                          <a:latin typeface="Lucida Sans"/>
                          <a:cs typeface="Lucida Sans"/>
                        </a:rPr>
                        <a:t>loved,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20" dirty="0">
                          <a:latin typeface="Lucida Sans"/>
                          <a:cs typeface="Lucida Sans"/>
                        </a:rPr>
                        <a:t>I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0" dirty="0">
                          <a:latin typeface="Lucida Sans"/>
                          <a:cs typeface="Lucida Sans"/>
                        </a:rPr>
                        <a:t>loved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45" dirty="0">
                          <a:latin typeface="Lucida Sans"/>
                          <a:cs typeface="Lucida Sans"/>
                        </a:rPr>
                        <a:t>tú</a:t>
                      </a:r>
                      <a:r>
                        <a:rPr sz="2600" spc="-1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40" dirty="0">
                          <a:latin typeface="Lucida Sans"/>
                          <a:cs typeface="Lucida Sans"/>
                        </a:rPr>
                        <a:t>has</a:t>
                      </a:r>
                      <a:r>
                        <a:rPr sz="2600" spc="-1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0" dirty="0">
                          <a:latin typeface="Lucida Sans"/>
                          <a:cs typeface="Lucida Sans"/>
                        </a:rPr>
                        <a:t>amado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20" dirty="0">
                          <a:latin typeface="Lucida Sans"/>
                          <a:cs typeface="Lucida Sans"/>
                        </a:rPr>
                        <a:t>you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" dirty="0">
                          <a:latin typeface="Lucida Sans"/>
                          <a:cs typeface="Lucida Sans"/>
                        </a:rPr>
                        <a:t>have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20" dirty="0">
                          <a:latin typeface="Lucida Sans"/>
                          <a:cs typeface="Lucida Sans"/>
                        </a:rPr>
                        <a:t>loved,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20" dirty="0">
                          <a:latin typeface="Lucida Sans"/>
                          <a:cs typeface="Lucida Sans"/>
                        </a:rPr>
                        <a:t>you</a:t>
                      </a:r>
                      <a:r>
                        <a:rPr sz="2600" spc="-13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0" dirty="0">
                          <a:latin typeface="Lucida Sans"/>
                          <a:cs typeface="Lucida Sans"/>
                        </a:rPr>
                        <a:t>loved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él</a:t>
                      </a:r>
                      <a:r>
                        <a:rPr sz="2600" spc="-185" dirty="0">
                          <a:latin typeface="Lucida Sans"/>
                          <a:cs typeface="Lucida Sans"/>
                        </a:rPr>
                        <a:t>/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ella/Ud.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ha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amado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he</a:t>
                      </a:r>
                      <a:r>
                        <a:rPr sz="2600" spc="-160" dirty="0">
                          <a:latin typeface="Lucida Sans"/>
                          <a:cs typeface="Lucida Sans"/>
                        </a:rPr>
                        <a:t>/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she</a:t>
                      </a:r>
                      <a:r>
                        <a:rPr sz="2600" spc="-30" dirty="0">
                          <a:latin typeface="Lucida Sans"/>
                          <a:cs typeface="Lucida Sans"/>
                        </a:rPr>
                        <a:t>/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it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has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l</a:t>
                      </a:r>
                      <a:r>
                        <a:rPr sz="2600" spc="-40" dirty="0">
                          <a:latin typeface="Lucida Sans"/>
                          <a:cs typeface="Lucida Sans"/>
                        </a:rPr>
                        <a:t>ov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ed,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l</a:t>
                      </a:r>
                      <a:r>
                        <a:rPr sz="2600" spc="-40" dirty="0">
                          <a:latin typeface="Lucida Sans"/>
                          <a:cs typeface="Lucida Sans"/>
                        </a:rPr>
                        <a:t>ov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ed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40" dirty="0">
                          <a:latin typeface="Lucida Sans"/>
                          <a:cs typeface="Lucida Sans"/>
                        </a:rPr>
                        <a:t>nosotros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5" dirty="0">
                          <a:latin typeface="Lucida Sans"/>
                          <a:cs typeface="Lucida Sans"/>
                        </a:rPr>
                        <a:t>hemos</a:t>
                      </a:r>
                      <a:r>
                        <a:rPr sz="2600" spc="-15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0" dirty="0">
                          <a:latin typeface="Lucida Sans"/>
                          <a:cs typeface="Lucida Sans"/>
                        </a:rPr>
                        <a:t>amado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55" dirty="0">
                          <a:latin typeface="Lucida Sans"/>
                          <a:cs typeface="Lucida Sans"/>
                        </a:rPr>
                        <a:t>we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" dirty="0">
                          <a:latin typeface="Lucida Sans"/>
                          <a:cs typeface="Lucida Sans"/>
                        </a:rPr>
                        <a:t>have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20" dirty="0">
                          <a:latin typeface="Lucida Sans"/>
                          <a:cs typeface="Lucida Sans"/>
                        </a:rPr>
                        <a:t>loved,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55" dirty="0">
                          <a:latin typeface="Lucida Sans"/>
                          <a:cs typeface="Lucida Sans"/>
                        </a:rPr>
                        <a:t>we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0" dirty="0">
                          <a:latin typeface="Lucida Sans"/>
                          <a:cs typeface="Lucida Sans"/>
                        </a:rPr>
                        <a:t>loved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7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35" dirty="0">
                          <a:latin typeface="Lucida Sans"/>
                          <a:cs typeface="Lucida Sans"/>
                        </a:rPr>
                        <a:t>vosotros</a:t>
                      </a:r>
                      <a:r>
                        <a:rPr sz="2600" spc="-1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20" dirty="0">
                          <a:latin typeface="Lucida Sans"/>
                          <a:cs typeface="Lucida Sans"/>
                        </a:rPr>
                        <a:t>habéis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0" dirty="0">
                          <a:latin typeface="Lucida Sans"/>
                          <a:cs typeface="Lucida Sans"/>
                        </a:rPr>
                        <a:t>amado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20" dirty="0">
                          <a:latin typeface="Lucida Sans"/>
                          <a:cs typeface="Lucida Sans"/>
                        </a:rPr>
                        <a:t>you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" dirty="0">
                          <a:latin typeface="Lucida Sans"/>
                          <a:cs typeface="Lucida Sans"/>
                        </a:rPr>
                        <a:t>have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20" dirty="0">
                          <a:latin typeface="Lucida Sans"/>
                          <a:cs typeface="Lucida Sans"/>
                        </a:rPr>
                        <a:t>loved,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20" dirty="0">
                          <a:latin typeface="Lucida Sans"/>
                          <a:cs typeface="Lucida Sans"/>
                        </a:rPr>
                        <a:t>you</a:t>
                      </a:r>
                      <a:r>
                        <a:rPr sz="2600" spc="-13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0" dirty="0">
                          <a:latin typeface="Lucida Sans"/>
                          <a:cs typeface="Lucida Sans"/>
                        </a:rPr>
                        <a:t>loved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7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ello</a:t>
                      </a:r>
                      <a:r>
                        <a:rPr sz="2600" spc="-30" dirty="0">
                          <a:latin typeface="Lucida Sans"/>
                          <a:cs typeface="Lucida Sans"/>
                        </a:rPr>
                        <a:t>s</a:t>
                      </a:r>
                      <a:r>
                        <a:rPr sz="2600" spc="-185" dirty="0">
                          <a:latin typeface="Lucida Sans"/>
                          <a:cs typeface="Lucida Sans"/>
                        </a:rPr>
                        <a:t>/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ella</a:t>
                      </a:r>
                      <a:r>
                        <a:rPr sz="2600" spc="-30" dirty="0">
                          <a:latin typeface="Lucida Sans"/>
                          <a:cs typeface="Lucida Sans"/>
                        </a:rPr>
                        <a:t>s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/Uds.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han</a:t>
                      </a:r>
                      <a:r>
                        <a:rPr sz="2600" spc="-12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amado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Lucida Sans"/>
                          <a:cs typeface="Lucida Sans"/>
                        </a:rPr>
                        <a:t>they</a:t>
                      </a:r>
                      <a:r>
                        <a:rPr sz="2600" spc="-140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5" dirty="0">
                          <a:latin typeface="Lucida Sans"/>
                          <a:cs typeface="Lucida Sans"/>
                        </a:rPr>
                        <a:t>have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20" dirty="0">
                          <a:latin typeface="Lucida Sans"/>
                          <a:cs typeface="Lucida Sans"/>
                        </a:rPr>
                        <a:t>loved,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Lucida Sans"/>
                          <a:cs typeface="Lucida Sans"/>
                        </a:rPr>
                        <a:t>they</a:t>
                      </a:r>
                      <a:r>
                        <a:rPr sz="2600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-10" dirty="0">
                          <a:latin typeface="Lucida Sans"/>
                          <a:cs typeface="Lucida Sans"/>
                        </a:rPr>
                        <a:t>loved</a:t>
                      </a:r>
                      <a:endParaRPr sz="2600">
                        <a:latin typeface="Lucida Sans"/>
                        <a:cs typeface="Lucida Sans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34388" y="3355950"/>
            <a:ext cx="16735425" cy="350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present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perfect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tense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is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formed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with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helping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b="1" spc="-100" dirty="0">
                <a:latin typeface="Georgia"/>
                <a:cs typeface="Georgia"/>
              </a:rPr>
              <a:t>haber</a:t>
            </a:r>
            <a:r>
              <a:rPr sz="3600" b="1" spc="-5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past </a:t>
            </a:r>
            <a:r>
              <a:rPr sz="3600" spc="-85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participle</a:t>
            </a:r>
            <a:endParaRPr sz="3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550">
              <a:latin typeface="Georgia"/>
              <a:cs typeface="Georgia"/>
            </a:endParaRPr>
          </a:p>
          <a:p>
            <a:pPr marL="760730">
              <a:lnSpc>
                <a:spcPct val="100000"/>
              </a:lnSpc>
            </a:pPr>
            <a:r>
              <a:rPr sz="3600" u="heavy" spc="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Structure</a:t>
            </a:r>
            <a:r>
              <a:rPr sz="3600" spc="10" dirty="0">
                <a:latin typeface="Georgia"/>
                <a:cs typeface="Georgia"/>
              </a:rPr>
              <a:t>:</a:t>
            </a:r>
            <a:endParaRPr sz="3600">
              <a:latin typeface="Georgia"/>
              <a:cs typeface="Georgia"/>
            </a:endParaRPr>
          </a:p>
          <a:p>
            <a:pPr marL="760730">
              <a:lnSpc>
                <a:spcPct val="100000"/>
              </a:lnSpc>
              <a:spcBef>
                <a:spcPts val="2560"/>
              </a:spcBef>
            </a:pPr>
            <a:r>
              <a:rPr sz="3600" spc="140" dirty="0">
                <a:latin typeface="Georgia"/>
                <a:cs typeface="Georgia"/>
              </a:rPr>
              <a:t>h</a:t>
            </a:r>
            <a:r>
              <a:rPr sz="3600" spc="25" dirty="0">
                <a:latin typeface="Georgia"/>
                <a:cs typeface="Georgia"/>
              </a:rPr>
              <a:t>a</a:t>
            </a:r>
            <a:r>
              <a:rPr sz="3600" spc="80" dirty="0">
                <a:latin typeface="Georgia"/>
                <a:cs typeface="Georgia"/>
              </a:rPr>
              <a:t>ber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35" dirty="0">
                <a:latin typeface="Georgia"/>
                <a:cs typeface="Georgia"/>
              </a:rPr>
              <a:t>+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30" dirty="0">
                <a:latin typeface="Georgia"/>
                <a:cs typeface="Georgia"/>
              </a:rPr>
              <a:t>p</a:t>
            </a:r>
            <a:r>
              <a:rPr sz="3600" spc="165" dirty="0">
                <a:latin typeface="Georgia"/>
                <a:cs typeface="Georgia"/>
              </a:rPr>
              <a:t>a</a:t>
            </a:r>
            <a:r>
              <a:rPr sz="3600" spc="90" dirty="0">
                <a:latin typeface="Georgia"/>
                <a:cs typeface="Georgia"/>
              </a:rPr>
              <a:t>st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30" dirty="0">
                <a:latin typeface="Georgia"/>
                <a:cs typeface="Georgia"/>
              </a:rPr>
              <a:t>p</a:t>
            </a:r>
            <a:r>
              <a:rPr sz="3600" spc="125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rt</a:t>
            </a:r>
            <a:r>
              <a:rPr sz="3600" spc="-60" dirty="0">
                <a:latin typeface="Georgia"/>
                <a:cs typeface="Georgia"/>
              </a:rPr>
              <a:t>i</a:t>
            </a:r>
            <a:r>
              <a:rPr sz="3600" spc="210" dirty="0">
                <a:latin typeface="Georgia"/>
                <a:cs typeface="Georgia"/>
              </a:rPr>
              <a:t>c</a:t>
            </a:r>
            <a:r>
              <a:rPr sz="3600" spc="-85" dirty="0">
                <a:latin typeface="Georgia"/>
                <a:cs typeface="Georgia"/>
              </a:rPr>
              <a:t>i</a:t>
            </a:r>
            <a:r>
              <a:rPr sz="3600" spc="150" dirty="0">
                <a:latin typeface="Georgia"/>
                <a:cs typeface="Georgia"/>
              </a:rPr>
              <a:t>p</a:t>
            </a:r>
            <a:r>
              <a:rPr sz="3600" spc="-110" dirty="0">
                <a:latin typeface="Georgia"/>
                <a:cs typeface="Georgia"/>
              </a:rPr>
              <a:t>l</a:t>
            </a:r>
            <a:r>
              <a:rPr sz="3600" spc="120" dirty="0">
                <a:latin typeface="Georgia"/>
                <a:cs typeface="Georgia"/>
              </a:rPr>
              <a:t>e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945</Words>
  <Application>Microsoft Macintosh PowerPoint</Application>
  <PresentationFormat>Custom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Berlin Sans FB</vt:lpstr>
      <vt:lpstr>Calibri</vt:lpstr>
      <vt:lpstr>Georgia</vt:lpstr>
      <vt:lpstr>Lucida Sans</vt:lpstr>
      <vt:lpstr>Palatino Linotype</vt:lpstr>
      <vt:lpstr>Times New Roman</vt:lpstr>
      <vt:lpstr>Office Theme</vt:lpstr>
      <vt:lpstr>Chapter 6</vt:lpstr>
      <vt:lpstr>Objectives</vt:lpstr>
      <vt:lpstr>Past Participles used as Adjectives</vt:lpstr>
      <vt:lpstr>Past Participles used as Adjectives</vt:lpstr>
      <vt:lpstr>PowerPoint Presentation</vt:lpstr>
      <vt:lpstr>Stem-Changing Verbs: e—&gt;ie Present Tense</vt:lpstr>
      <vt:lpstr>Weather Expressions</vt:lpstr>
      <vt:lpstr>Weather Expressions</vt:lpstr>
      <vt:lpstr>Present Perfect Tense haber</vt:lpstr>
      <vt:lpstr>Present Perfect Tense haber</vt:lpstr>
      <vt:lpstr>Relative Pronouns que, cuyo, donde, a donde, quien, a quien</vt:lpstr>
      <vt:lpstr>Relative Pronouns que, cuyo, donde, a donde, quien, a quien</vt:lpstr>
      <vt:lpstr>Relative Pronouns que, cuyo, donde, a donde, quien, a quien</vt:lpstr>
      <vt:lpstr>Relative Pronouns que, cuyo, donde, a donde, quien, a quien</vt:lpstr>
      <vt:lpstr>Relative Pronouns que, cuyo, donde, a donde, quien, a quien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ch6</dc:title>
  <cp:lastModifiedBy>Juan Jose Garrido Garrido Pozu</cp:lastModifiedBy>
  <cp:revision>3</cp:revision>
  <dcterms:created xsi:type="dcterms:W3CDTF">2021-05-05T20:24:51Z</dcterms:created>
  <dcterms:modified xsi:type="dcterms:W3CDTF">2021-06-21T15:15:38Z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