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>
      <p:cViewPr varScale="1">
        <p:scale>
          <a:sx n="63" d="100"/>
          <a:sy n="63" d="100"/>
        </p:scale>
        <p:origin x="88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91202" y="845493"/>
            <a:ext cx="4121694" cy="1081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51455" y="587869"/>
            <a:ext cx="6401189" cy="202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8804" y="3670045"/>
            <a:ext cx="8499475" cy="3637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1069" y="9943984"/>
            <a:ext cx="986218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55" dirty="0" err="1">
                <a:latin typeface="Arial Black"/>
                <a:cs typeface="Arial Black"/>
              </a:rPr>
              <a:t>Sp</a:t>
            </a:r>
            <a:r>
              <a:rPr lang="es-ES" sz="2450" spc="-155" dirty="0" err="1">
                <a:latin typeface="Arial Black"/>
                <a:cs typeface="Arial Black"/>
              </a:rPr>
              <a:t>an</a:t>
            </a:r>
            <a:r>
              <a:rPr sz="2450" spc="-155" dirty="0" err="1">
                <a:latin typeface="Arial Black"/>
                <a:cs typeface="Arial Black"/>
              </a:rPr>
              <a:t>ish</a:t>
            </a:r>
            <a:r>
              <a:rPr sz="2450" spc="-280" dirty="0">
                <a:latin typeface="Arial Black"/>
                <a:cs typeface="Arial Black"/>
              </a:rPr>
              <a:t> </a:t>
            </a:r>
            <a:r>
              <a:rPr sz="2450" spc="-130" dirty="0">
                <a:latin typeface="Arial Black"/>
                <a:cs typeface="Arial Black"/>
              </a:rPr>
              <a:t>for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-155" dirty="0">
                <a:latin typeface="Arial Black"/>
                <a:cs typeface="Arial Black"/>
              </a:rPr>
              <a:t>Re</a:t>
            </a:r>
            <a:r>
              <a:rPr lang="es-ES" sz="2450" spc="-155" dirty="0">
                <a:latin typeface="Arial Black"/>
                <a:cs typeface="Arial Black"/>
              </a:rPr>
              <a:t>ad</a:t>
            </a:r>
            <a:r>
              <a:rPr sz="2450" spc="-155" dirty="0" err="1">
                <a:latin typeface="Arial Black"/>
                <a:cs typeface="Arial Black"/>
              </a:rPr>
              <a:t>ing</a:t>
            </a:r>
            <a:r>
              <a:rPr sz="2450" spc="-280" dirty="0">
                <a:latin typeface="Arial Black"/>
                <a:cs typeface="Arial Black"/>
              </a:rPr>
              <a:t> </a:t>
            </a:r>
            <a:r>
              <a:rPr sz="2450" spc="-215" dirty="0">
                <a:latin typeface="Arial Black"/>
                <a:cs typeface="Arial Black"/>
              </a:rPr>
              <a:t>Knowledge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55" dirty="0">
                <a:latin typeface="Arial Black"/>
                <a:cs typeface="Arial Black"/>
              </a:rPr>
              <a:t>-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-190" dirty="0">
                <a:latin typeface="Arial Black"/>
                <a:cs typeface="Arial Black"/>
              </a:rPr>
              <a:t>Summer</a:t>
            </a:r>
            <a:r>
              <a:rPr sz="2450" spc="-280" dirty="0">
                <a:latin typeface="Arial Black"/>
                <a:cs typeface="Arial Black"/>
              </a:rPr>
              <a:t> </a:t>
            </a:r>
            <a:r>
              <a:rPr sz="2450" spc="-80" dirty="0">
                <a:latin typeface="Arial Black"/>
                <a:cs typeface="Arial Black"/>
              </a:rPr>
              <a:t>202</a:t>
            </a:r>
            <a:r>
              <a:rPr lang="es-ES" sz="2450" spc="-80" dirty="0">
                <a:latin typeface="Arial Black"/>
                <a:cs typeface="Arial Black"/>
              </a:rPr>
              <a:t>1 – Juan Garrido</a:t>
            </a:r>
            <a:endParaRPr sz="245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01471" y="4457616"/>
            <a:ext cx="5901690" cy="265557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35"/>
              </a:spcBef>
            </a:pPr>
            <a:r>
              <a:rPr sz="10550" b="1" spc="160" dirty="0">
                <a:latin typeface="Palatino Linotype"/>
                <a:cs typeface="Palatino Linotype"/>
              </a:rPr>
              <a:t>C</a:t>
            </a:r>
            <a:r>
              <a:rPr sz="10550" b="1" spc="75" dirty="0">
                <a:latin typeface="Palatino Linotype"/>
                <a:cs typeface="Palatino Linotype"/>
              </a:rPr>
              <a:t>h</a:t>
            </a:r>
            <a:r>
              <a:rPr sz="10550" b="1" spc="50" dirty="0">
                <a:latin typeface="Palatino Linotype"/>
                <a:cs typeface="Palatino Linotype"/>
              </a:rPr>
              <a:t>a</a:t>
            </a:r>
            <a:r>
              <a:rPr sz="10550" b="1" spc="-235" dirty="0">
                <a:latin typeface="Palatino Linotype"/>
                <a:cs typeface="Palatino Linotype"/>
              </a:rPr>
              <a:t>p</a:t>
            </a:r>
            <a:r>
              <a:rPr sz="10550" b="1" spc="145" dirty="0">
                <a:latin typeface="Palatino Linotype"/>
                <a:cs typeface="Palatino Linotype"/>
              </a:rPr>
              <a:t>t</a:t>
            </a:r>
            <a:r>
              <a:rPr sz="10550" b="1" spc="175" dirty="0">
                <a:latin typeface="Palatino Linotype"/>
                <a:cs typeface="Palatino Linotype"/>
              </a:rPr>
              <a:t>e</a:t>
            </a:r>
            <a:r>
              <a:rPr sz="10550" b="1" spc="180" dirty="0">
                <a:latin typeface="Palatino Linotype"/>
                <a:cs typeface="Palatino Linotype"/>
              </a:rPr>
              <a:t>r</a:t>
            </a:r>
            <a:r>
              <a:rPr sz="10550" b="1" spc="-1090" dirty="0">
                <a:latin typeface="Palatino Linotype"/>
                <a:cs typeface="Palatino Linotype"/>
              </a:rPr>
              <a:t> </a:t>
            </a:r>
            <a:r>
              <a:rPr sz="10550" b="1" spc="180" dirty="0">
                <a:latin typeface="Palatino Linotype"/>
                <a:cs typeface="Palatino Linotype"/>
              </a:rPr>
              <a:t>7</a:t>
            </a:r>
            <a:endParaRPr sz="1055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4950" b="1" spc="-65" dirty="0">
                <a:latin typeface="Lucida Sans"/>
                <a:cs typeface="Lucida Sans"/>
              </a:rPr>
              <a:t>P</a:t>
            </a:r>
            <a:r>
              <a:rPr sz="4950" b="1" spc="-35" dirty="0">
                <a:latin typeface="Berlin Sans FB"/>
                <a:cs typeface="Berlin Sans FB"/>
              </a:rPr>
              <a:t>a</a:t>
            </a:r>
            <a:r>
              <a:rPr sz="4950" b="1" spc="-254" dirty="0">
                <a:latin typeface="Lucida Sans"/>
                <a:cs typeface="Lucida Sans"/>
              </a:rPr>
              <a:t>r</a:t>
            </a:r>
            <a:r>
              <a:rPr sz="4950" b="1" spc="-145" dirty="0">
                <a:latin typeface="Lucida Sans"/>
                <a:cs typeface="Lucida Sans"/>
              </a:rPr>
              <a:t>t</a:t>
            </a:r>
            <a:r>
              <a:rPr sz="4950" b="1" spc="-585" dirty="0">
                <a:latin typeface="Lucida Sans"/>
                <a:cs typeface="Lucida Sans"/>
              </a:rPr>
              <a:t> </a:t>
            </a:r>
            <a:r>
              <a:rPr sz="4950" b="1" spc="-1030" dirty="0">
                <a:latin typeface="Lucida Sans"/>
                <a:cs typeface="Lucida Sans"/>
              </a:rPr>
              <a:t>1</a:t>
            </a:r>
            <a:endParaRPr sz="495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10" dirty="0"/>
              <a:t>O</a:t>
            </a:r>
            <a:r>
              <a:rPr spc="-135" dirty="0"/>
              <a:t>b</a:t>
            </a:r>
            <a:r>
              <a:rPr spc="-465" dirty="0"/>
              <a:t>j</a:t>
            </a:r>
            <a:r>
              <a:rPr spc="50" dirty="0"/>
              <a:t>e</a:t>
            </a:r>
            <a:r>
              <a:rPr spc="270" dirty="0"/>
              <a:t>c</a:t>
            </a:r>
            <a:r>
              <a:rPr spc="135" dirty="0"/>
              <a:t>t</a:t>
            </a:r>
            <a:r>
              <a:rPr spc="-395" dirty="0"/>
              <a:t>i</a:t>
            </a:r>
            <a:r>
              <a:rPr spc="-815" dirty="0"/>
              <a:t>v</a:t>
            </a:r>
            <a:r>
              <a:rPr spc="50" dirty="0"/>
              <a:t>e</a:t>
            </a:r>
            <a:r>
              <a:rPr spc="-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483738"/>
            <a:ext cx="13383894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65" dirty="0">
                <a:latin typeface="Cambria"/>
                <a:cs typeface="Cambria"/>
              </a:rPr>
              <a:t>Imperfect</a:t>
            </a:r>
            <a:r>
              <a:rPr sz="5600" spc="-290" dirty="0">
                <a:latin typeface="Cambria"/>
                <a:cs typeface="Cambria"/>
              </a:rPr>
              <a:t> </a:t>
            </a:r>
            <a:r>
              <a:rPr sz="5600" spc="25" dirty="0">
                <a:latin typeface="Cambria"/>
                <a:cs typeface="Cambria"/>
              </a:rPr>
              <a:t>Tense</a:t>
            </a:r>
            <a:r>
              <a:rPr sz="5600" spc="-285" dirty="0">
                <a:latin typeface="Cambria"/>
                <a:cs typeface="Cambria"/>
              </a:rPr>
              <a:t> </a:t>
            </a:r>
            <a:r>
              <a:rPr sz="5600" spc="-165" dirty="0">
                <a:latin typeface="Cambria"/>
                <a:cs typeface="Cambria"/>
              </a:rPr>
              <a:t>-</a:t>
            </a:r>
            <a:r>
              <a:rPr sz="5600" spc="-285" dirty="0">
                <a:latin typeface="Cambria"/>
                <a:cs typeface="Cambria"/>
              </a:rPr>
              <a:t> </a:t>
            </a:r>
            <a:r>
              <a:rPr sz="5600" spc="-105" dirty="0">
                <a:latin typeface="Cambria"/>
                <a:cs typeface="Cambria"/>
              </a:rPr>
              <a:t>Regular</a:t>
            </a:r>
            <a:r>
              <a:rPr sz="5600" spc="-285" dirty="0">
                <a:latin typeface="Cambria"/>
                <a:cs typeface="Cambria"/>
              </a:rPr>
              <a:t> </a:t>
            </a:r>
            <a:r>
              <a:rPr sz="5600" spc="60" dirty="0">
                <a:latin typeface="Cambria"/>
                <a:cs typeface="Cambria"/>
              </a:rPr>
              <a:t>and</a:t>
            </a:r>
            <a:r>
              <a:rPr sz="5600" spc="-285" dirty="0">
                <a:latin typeface="Cambria"/>
                <a:cs typeface="Cambria"/>
              </a:rPr>
              <a:t> </a:t>
            </a:r>
            <a:r>
              <a:rPr sz="5600" spc="-185" dirty="0">
                <a:latin typeface="Cambria"/>
                <a:cs typeface="Cambria"/>
              </a:rPr>
              <a:t>Irregular</a:t>
            </a:r>
            <a:r>
              <a:rPr sz="5600" spc="-290" dirty="0">
                <a:latin typeface="Cambria"/>
                <a:cs typeface="Cambria"/>
              </a:rPr>
              <a:t> </a:t>
            </a:r>
            <a:r>
              <a:rPr sz="5600" spc="-114" dirty="0">
                <a:latin typeface="Cambria"/>
                <a:cs typeface="Cambria"/>
              </a:rPr>
              <a:t>Verbs</a:t>
            </a:r>
            <a:endParaRPr sz="5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spc="-240" dirty="0"/>
              <a:t>I</a:t>
            </a:r>
            <a:r>
              <a:rPr spc="-295" dirty="0"/>
              <a:t>m</a:t>
            </a:r>
            <a:r>
              <a:rPr spc="-105" dirty="0"/>
              <a:t>p</a:t>
            </a:r>
            <a:r>
              <a:rPr spc="50" dirty="0"/>
              <a:t>e</a:t>
            </a:r>
            <a:r>
              <a:rPr spc="130" dirty="0"/>
              <a:t>r</a:t>
            </a:r>
            <a:r>
              <a:rPr spc="-385" dirty="0"/>
              <a:t>f</a:t>
            </a:r>
            <a:r>
              <a:rPr spc="50" dirty="0"/>
              <a:t>e</a:t>
            </a:r>
            <a:r>
              <a:rPr spc="270" dirty="0"/>
              <a:t>c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50" dirty="0"/>
              <a:t>Te</a:t>
            </a:r>
            <a:r>
              <a:rPr spc="-125" dirty="0"/>
              <a:t>n</a:t>
            </a:r>
            <a:r>
              <a:rPr spc="-165" dirty="0"/>
              <a:t>s</a:t>
            </a:r>
            <a:r>
              <a:rPr spc="85" dirty="0"/>
              <a:t>e</a:t>
            </a:r>
          </a:p>
          <a:p>
            <a:pPr marL="172085">
              <a:lnSpc>
                <a:spcPct val="100000"/>
              </a:lnSpc>
              <a:spcBef>
                <a:spcPts val="1095"/>
              </a:spcBef>
            </a:pPr>
            <a:r>
              <a:rPr sz="3600" b="1" spc="-125" dirty="0">
                <a:latin typeface="Lucida Sans"/>
                <a:cs typeface="Lucida Sans"/>
              </a:rPr>
              <a:t>R</a:t>
            </a:r>
            <a:r>
              <a:rPr sz="3600" b="1" spc="-55" dirty="0">
                <a:latin typeface="Lucida Sans"/>
                <a:cs typeface="Lucida Sans"/>
              </a:rPr>
              <a:t>e</a:t>
            </a:r>
            <a:r>
              <a:rPr sz="3600" b="1" spc="-110" dirty="0">
                <a:latin typeface="Lucida Sans"/>
                <a:cs typeface="Lucida Sans"/>
              </a:rPr>
              <a:t>g</a:t>
            </a:r>
            <a:r>
              <a:rPr sz="3600" b="1" spc="-185" dirty="0">
                <a:latin typeface="Lucida Sans"/>
                <a:cs typeface="Lucida Sans"/>
              </a:rPr>
              <a:t>u</a:t>
            </a:r>
            <a:r>
              <a:rPr sz="3600" b="1" spc="-195" dirty="0">
                <a:latin typeface="Lucida Sans"/>
                <a:cs typeface="Lucida Sans"/>
              </a:rPr>
              <a:t>l</a:t>
            </a:r>
            <a:r>
              <a:rPr sz="3600" spc="-10" dirty="0">
                <a:latin typeface="Berlin Sans FB"/>
                <a:cs typeface="Berlin Sans FB"/>
              </a:rPr>
              <a:t>a</a:t>
            </a:r>
            <a:r>
              <a:rPr sz="3600" b="1" spc="-155" dirty="0">
                <a:latin typeface="Lucida Sans"/>
                <a:cs typeface="Lucida Sans"/>
              </a:rPr>
              <a:t>r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spc="-10" dirty="0">
                <a:latin typeface="Berlin Sans FB"/>
                <a:cs typeface="Berlin Sans FB"/>
              </a:rPr>
              <a:t>a</a:t>
            </a:r>
            <a:r>
              <a:rPr sz="3600" b="1" spc="-175" dirty="0">
                <a:latin typeface="Lucida Sans"/>
                <a:cs typeface="Lucida Sans"/>
              </a:rPr>
              <a:t>n</a:t>
            </a:r>
            <a:r>
              <a:rPr sz="3600" b="1" spc="-75" dirty="0">
                <a:latin typeface="Lucida Sans"/>
                <a:cs typeface="Lucida Sans"/>
              </a:rPr>
              <a:t>d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b="1" spc="-55" dirty="0">
                <a:latin typeface="Lucida Sans"/>
                <a:cs typeface="Lucida Sans"/>
              </a:rPr>
              <a:t>I</a:t>
            </a:r>
            <a:r>
              <a:rPr sz="3600" b="1" spc="-195" dirty="0">
                <a:latin typeface="Lucida Sans"/>
                <a:cs typeface="Lucida Sans"/>
              </a:rPr>
              <a:t>r</a:t>
            </a:r>
            <a:r>
              <a:rPr sz="3600" b="1" spc="-229" dirty="0">
                <a:latin typeface="Lucida Sans"/>
                <a:cs typeface="Lucida Sans"/>
              </a:rPr>
              <a:t>r</a:t>
            </a:r>
            <a:r>
              <a:rPr sz="3600" b="1" spc="-20" dirty="0">
                <a:latin typeface="Lucida Sans"/>
                <a:cs typeface="Lucida Sans"/>
              </a:rPr>
              <a:t>e</a:t>
            </a:r>
            <a:r>
              <a:rPr sz="3600" b="1" spc="-110" dirty="0">
                <a:latin typeface="Lucida Sans"/>
                <a:cs typeface="Lucida Sans"/>
              </a:rPr>
              <a:t>g</a:t>
            </a:r>
            <a:r>
              <a:rPr sz="3600" b="1" spc="-185" dirty="0">
                <a:latin typeface="Lucida Sans"/>
                <a:cs typeface="Lucida Sans"/>
              </a:rPr>
              <a:t>u</a:t>
            </a:r>
            <a:r>
              <a:rPr sz="3600" b="1" spc="-195" dirty="0">
                <a:latin typeface="Lucida Sans"/>
                <a:cs typeface="Lucida Sans"/>
              </a:rPr>
              <a:t>l</a:t>
            </a:r>
            <a:r>
              <a:rPr sz="3600" spc="-10" dirty="0">
                <a:latin typeface="Berlin Sans FB"/>
                <a:cs typeface="Berlin Sans FB"/>
              </a:rPr>
              <a:t>a</a:t>
            </a:r>
            <a:r>
              <a:rPr sz="3600" b="1" spc="-155" dirty="0">
                <a:latin typeface="Lucida Sans"/>
                <a:cs typeface="Lucida Sans"/>
              </a:rPr>
              <a:t>r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b="1" spc="-250" dirty="0">
                <a:latin typeface="Lucida Sans"/>
                <a:cs typeface="Lucida Sans"/>
              </a:rPr>
              <a:t>V</a:t>
            </a:r>
            <a:r>
              <a:rPr sz="3600" b="1" spc="-20" dirty="0">
                <a:latin typeface="Lucida Sans"/>
                <a:cs typeface="Lucida Sans"/>
              </a:rPr>
              <a:t>e</a:t>
            </a:r>
            <a:r>
              <a:rPr sz="3600" b="1" spc="-195" dirty="0">
                <a:latin typeface="Lucida Sans"/>
                <a:cs typeface="Lucida Sans"/>
              </a:rPr>
              <a:t>r</a:t>
            </a:r>
            <a:r>
              <a:rPr sz="3600" b="1" spc="-114" dirty="0">
                <a:latin typeface="Lucida Sans"/>
                <a:cs typeface="Lucida Sans"/>
              </a:rPr>
              <a:t>b</a:t>
            </a:r>
            <a:r>
              <a:rPr sz="3600" b="1" spc="-215" dirty="0">
                <a:latin typeface="Lucida Sans"/>
                <a:cs typeface="Lucida Sans"/>
              </a:rPr>
              <a:t>s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7371060" cy="1270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204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imperfect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tense</a:t>
            </a:r>
            <a:r>
              <a:rPr sz="3600" spc="-5" dirty="0">
                <a:latin typeface="Georgia"/>
                <a:cs typeface="Georgia"/>
              </a:rPr>
              <a:t> is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formed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by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adding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following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endings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75" dirty="0">
                <a:latin typeface="Georgia"/>
                <a:cs typeface="Georgia"/>
              </a:rPr>
              <a:t>to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stem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 </a:t>
            </a:r>
            <a:r>
              <a:rPr sz="3600" spc="-855" dirty="0">
                <a:latin typeface="Georgia"/>
                <a:cs typeface="Georgia"/>
              </a:rPr>
              <a:t> </a:t>
            </a:r>
            <a:r>
              <a:rPr sz="3600" spc="5" dirty="0">
                <a:latin typeface="Georgia"/>
                <a:cs typeface="Georgia"/>
              </a:rPr>
              <a:t>in</a:t>
            </a:r>
            <a:r>
              <a:rPr sz="3600" spc="5" dirty="0">
                <a:latin typeface="Arial"/>
                <a:cs typeface="Arial"/>
              </a:rPr>
              <a:t>fl</a:t>
            </a:r>
            <a:r>
              <a:rPr sz="3600" spc="5" dirty="0">
                <a:latin typeface="Georgia"/>
                <a:cs typeface="Georgia"/>
              </a:rPr>
              <a:t>nitive: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4388" y="9290346"/>
            <a:ext cx="1118552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2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-95" dirty="0">
                <a:latin typeface="Georgia"/>
                <a:cs typeface="Georgia"/>
              </a:rPr>
              <a:t>It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is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50" dirty="0">
                <a:latin typeface="Georgia"/>
                <a:cs typeface="Georgia"/>
              </a:rPr>
              <a:t>one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most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5" dirty="0">
                <a:latin typeface="Georgia"/>
                <a:cs typeface="Georgia"/>
              </a:rPr>
              <a:t>regular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all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verb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tenses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87392" y="4790430"/>
          <a:ext cx="8483600" cy="4028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562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b="1" dirty="0">
                          <a:latin typeface="Lucida Sans"/>
                          <a:cs typeface="Lucida Sans"/>
                        </a:rPr>
                        <a:t>-ar</a:t>
                      </a:r>
                      <a:r>
                        <a:rPr sz="2600" b="1" spc="-24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b="1" spc="-70" dirty="0">
                          <a:latin typeface="Lucida Sans"/>
                          <a:cs typeface="Lucida Sans"/>
                        </a:rPr>
                        <a:t>v</a:t>
                      </a:r>
                      <a:r>
                        <a:rPr sz="2600" b="1" dirty="0">
                          <a:latin typeface="Lucida Sans"/>
                          <a:cs typeface="Lucida Sans"/>
                        </a:rPr>
                        <a:t>erbs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62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hablar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alk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6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100" dirty="0">
                          <a:latin typeface="Arial"/>
                          <a:cs typeface="Arial"/>
                        </a:rPr>
                        <a:t>yo</a:t>
                      </a:r>
                      <a:r>
                        <a:rPr sz="2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40" dirty="0">
                          <a:latin typeface="Arial"/>
                          <a:cs typeface="Arial"/>
                        </a:rPr>
                        <a:t>habl</a:t>
                      </a:r>
                      <a:r>
                        <a:rPr sz="2600" b="1" spc="40" dirty="0">
                          <a:latin typeface="Lucida Sans"/>
                          <a:cs typeface="Lucida Sans"/>
                        </a:rPr>
                        <a:t>aba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100" dirty="0">
                          <a:latin typeface="Arial"/>
                          <a:cs typeface="Arial"/>
                        </a:rPr>
                        <a:t>nosotros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habl</a:t>
                      </a:r>
                      <a:r>
                        <a:rPr sz="2600" b="1" dirty="0">
                          <a:latin typeface="Lucida Sans"/>
                          <a:cs typeface="Lucida Sans"/>
                        </a:rPr>
                        <a:t>ábamos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56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165" dirty="0">
                          <a:latin typeface="Arial"/>
                          <a:cs typeface="Arial"/>
                        </a:rPr>
                        <a:t>tú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5" dirty="0">
                          <a:latin typeface="Arial"/>
                          <a:cs typeface="Arial"/>
                        </a:rPr>
                        <a:t>habl</a:t>
                      </a:r>
                      <a:r>
                        <a:rPr sz="2600" b="1" spc="15" dirty="0">
                          <a:latin typeface="Lucida Sans"/>
                          <a:cs typeface="Lucida Sans"/>
                        </a:rPr>
                        <a:t>abas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90" dirty="0">
                          <a:latin typeface="Arial"/>
                          <a:cs typeface="Arial"/>
                        </a:rPr>
                        <a:t>vosotros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habl</a:t>
                      </a:r>
                      <a:r>
                        <a:rPr sz="2600" b="1" dirty="0">
                          <a:latin typeface="Lucida Sans"/>
                          <a:cs typeface="Lucida Sans"/>
                        </a:rPr>
                        <a:t>ábais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56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95" dirty="0">
                          <a:latin typeface="Arial"/>
                          <a:cs typeface="Arial"/>
                        </a:rPr>
                        <a:t>él/ella/Ud.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40" dirty="0">
                          <a:latin typeface="Arial"/>
                          <a:cs typeface="Arial"/>
                        </a:rPr>
                        <a:t>habl</a:t>
                      </a:r>
                      <a:r>
                        <a:rPr sz="2600" b="1" spc="40" dirty="0">
                          <a:latin typeface="Lucida Sans"/>
                          <a:cs typeface="Lucida Sans"/>
                        </a:rPr>
                        <a:t>aba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70" dirty="0">
                          <a:latin typeface="Arial"/>
                          <a:cs typeface="Arial"/>
                        </a:rPr>
                        <a:t>ellos/ellas/Uds.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25" dirty="0">
                          <a:latin typeface="Arial"/>
                          <a:cs typeface="Arial"/>
                        </a:rPr>
                        <a:t>habl</a:t>
                      </a:r>
                      <a:r>
                        <a:rPr sz="2600" b="1" spc="25" dirty="0">
                          <a:latin typeface="Lucida Sans"/>
                          <a:cs typeface="Lucida Sans"/>
                        </a:rPr>
                        <a:t>aban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423766" y="4790430"/>
          <a:ext cx="8483600" cy="4028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562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b="1" dirty="0">
                          <a:latin typeface="Lucida Sans"/>
                          <a:cs typeface="Lucida Sans"/>
                        </a:rPr>
                        <a:t>-e</a:t>
                      </a:r>
                      <a:r>
                        <a:rPr sz="2600" b="1" spc="-160" dirty="0">
                          <a:latin typeface="Lucida Sans"/>
                          <a:cs typeface="Lucida Sans"/>
                        </a:rPr>
                        <a:t>r</a:t>
                      </a:r>
                      <a:r>
                        <a:rPr sz="2600" b="1" dirty="0">
                          <a:latin typeface="Lucida Sans"/>
                          <a:cs typeface="Lucida Sans"/>
                        </a:rPr>
                        <a:t>,</a:t>
                      </a:r>
                      <a:r>
                        <a:rPr sz="2600" b="1" spc="-24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b="1" dirty="0">
                          <a:latin typeface="Lucida Sans"/>
                          <a:cs typeface="Lucida Sans"/>
                        </a:rPr>
                        <a:t>-ir</a:t>
                      </a:r>
                      <a:r>
                        <a:rPr sz="2600" b="1" spc="-24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b="1" spc="-70" dirty="0">
                          <a:latin typeface="Lucida Sans"/>
                          <a:cs typeface="Lucida Sans"/>
                        </a:rPr>
                        <a:t>v</a:t>
                      </a:r>
                      <a:r>
                        <a:rPr sz="2600" b="1" dirty="0">
                          <a:latin typeface="Lucida Sans"/>
                          <a:cs typeface="Lucida Sans"/>
                        </a:rPr>
                        <a:t>erbs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62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decir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y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6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100" dirty="0">
                          <a:latin typeface="Arial"/>
                          <a:cs typeface="Arial"/>
                        </a:rPr>
                        <a:t>yo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60" dirty="0">
                          <a:latin typeface="Arial"/>
                          <a:cs typeface="Arial"/>
                        </a:rPr>
                        <a:t>dec</a:t>
                      </a:r>
                      <a:r>
                        <a:rPr sz="2600" b="1" spc="60" dirty="0">
                          <a:latin typeface="Lucida Sans"/>
                          <a:cs typeface="Lucida Sans"/>
                        </a:rPr>
                        <a:t>ía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100" dirty="0">
                          <a:latin typeface="Arial"/>
                          <a:cs typeface="Arial"/>
                        </a:rPr>
                        <a:t>nosotros</a:t>
                      </a:r>
                      <a:r>
                        <a:rPr sz="2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5" dirty="0">
                          <a:latin typeface="Arial"/>
                          <a:cs typeface="Arial"/>
                        </a:rPr>
                        <a:t>dec</a:t>
                      </a:r>
                      <a:r>
                        <a:rPr sz="2600" b="1" spc="5" dirty="0">
                          <a:latin typeface="Lucida Sans"/>
                          <a:cs typeface="Lucida Sans"/>
                        </a:rPr>
                        <a:t>íamos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56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165" dirty="0">
                          <a:latin typeface="Arial"/>
                          <a:cs typeface="Arial"/>
                        </a:rPr>
                        <a:t>tú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25" dirty="0">
                          <a:latin typeface="Arial"/>
                          <a:cs typeface="Arial"/>
                        </a:rPr>
                        <a:t>dec</a:t>
                      </a:r>
                      <a:r>
                        <a:rPr sz="2600" b="1" spc="25" dirty="0">
                          <a:latin typeface="Lucida Sans"/>
                          <a:cs typeface="Lucida Sans"/>
                        </a:rPr>
                        <a:t>ías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90" dirty="0">
                          <a:latin typeface="Arial"/>
                          <a:cs typeface="Arial"/>
                        </a:rPr>
                        <a:t>vosotros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" dirty="0">
                          <a:latin typeface="Arial"/>
                          <a:cs typeface="Arial"/>
                        </a:rPr>
                        <a:t>dec</a:t>
                      </a:r>
                      <a:r>
                        <a:rPr sz="2600" b="1" spc="10" dirty="0">
                          <a:latin typeface="Lucida Sans"/>
                          <a:cs typeface="Lucida Sans"/>
                        </a:rPr>
                        <a:t>íais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56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95" dirty="0">
                          <a:latin typeface="Arial"/>
                          <a:cs typeface="Arial"/>
                        </a:rPr>
                        <a:t>él/ella/Ud.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60" dirty="0">
                          <a:latin typeface="Arial"/>
                          <a:cs typeface="Arial"/>
                        </a:rPr>
                        <a:t>dec</a:t>
                      </a:r>
                      <a:r>
                        <a:rPr sz="2600" b="1" spc="60" dirty="0">
                          <a:latin typeface="Lucida Sans"/>
                          <a:cs typeface="Lucida Sans"/>
                        </a:rPr>
                        <a:t>ía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70" dirty="0">
                          <a:latin typeface="Arial"/>
                          <a:cs typeface="Arial"/>
                        </a:rPr>
                        <a:t>ellos/ellas/Uds.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dec</a:t>
                      </a:r>
                      <a:r>
                        <a:rPr sz="2600" b="1" spc="35" dirty="0">
                          <a:latin typeface="Lucida Sans"/>
                          <a:cs typeface="Lucida Sans"/>
                        </a:rPr>
                        <a:t>ían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spc="-240" dirty="0"/>
              <a:t>I</a:t>
            </a:r>
            <a:r>
              <a:rPr spc="-295" dirty="0"/>
              <a:t>m</a:t>
            </a:r>
            <a:r>
              <a:rPr spc="-105" dirty="0"/>
              <a:t>p</a:t>
            </a:r>
            <a:r>
              <a:rPr spc="50" dirty="0"/>
              <a:t>e</a:t>
            </a:r>
            <a:r>
              <a:rPr spc="130" dirty="0"/>
              <a:t>r</a:t>
            </a:r>
            <a:r>
              <a:rPr spc="-385" dirty="0"/>
              <a:t>f</a:t>
            </a:r>
            <a:r>
              <a:rPr spc="50" dirty="0"/>
              <a:t>e</a:t>
            </a:r>
            <a:r>
              <a:rPr spc="270" dirty="0"/>
              <a:t>c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50" dirty="0"/>
              <a:t>Te</a:t>
            </a:r>
            <a:r>
              <a:rPr spc="-125" dirty="0"/>
              <a:t>n</a:t>
            </a:r>
            <a:r>
              <a:rPr spc="-165" dirty="0"/>
              <a:t>s</a:t>
            </a:r>
            <a:r>
              <a:rPr spc="85" dirty="0"/>
              <a:t>e</a:t>
            </a:r>
          </a:p>
          <a:p>
            <a:pPr marL="172085">
              <a:lnSpc>
                <a:spcPct val="100000"/>
              </a:lnSpc>
              <a:spcBef>
                <a:spcPts val="1095"/>
              </a:spcBef>
            </a:pPr>
            <a:r>
              <a:rPr sz="3600" b="1" spc="-125" dirty="0">
                <a:latin typeface="Lucida Sans"/>
                <a:cs typeface="Lucida Sans"/>
              </a:rPr>
              <a:t>R</a:t>
            </a:r>
            <a:r>
              <a:rPr sz="3600" b="1" spc="-55" dirty="0">
                <a:latin typeface="Lucida Sans"/>
                <a:cs typeface="Lucida Sans"/>
              </a:rPr>
              <a:t>e</a:t>
            </a:r>
            <a:r>
              <a:rPr sz="3600" b="1" spc="-110" dirty="0">
                <a:latin typeface="Lucida Sans"/>
                <a:cs typeface="Lucida Sans"/>
              </a:rPr>
              <a:t>g</a:t>
            </a:r>
            <a:r>
              <a:rPr sz="3600" b="1" spc="-185" dirty="0">
                <a:latin typeface="Lucida Sans"/>
                <a:cs typeface="Lucida Sans"/>
              </a:rPr>
              <a:t>u</a:t>
            </a:r>
            <a:r>
              <a:rPr sz="3600" b="1" spc="-195" dirty="0">
                <a:latin typeface="Lucida Sans"/>
                <a:cs typeface="Lucida Sans"/>
              </a:rPr>
              <a:t>l</a:t>
            </a:r>
            <a:r>
              <a:rPr sz="3600" spc="-10" dirty="0">
                <a:latin typeface="Berlin Sans FB"/>
                <a:cs typeface="Berlin Sans FB"/>
              </a:rPr>
              <a:t>a</a:t>
            </a:r>
            <a:r>
              <a:rPr sz="3600" b="1" spc="-155" dirty="0">
                <a:latin typeface="Lucida Sans"/>
                <a:cs typeface="Lucida Sans"/>
              </a:rPr>
              <a:t>r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spc="-10" dirty="0">
                <a:latin typeface="Berlin Sans FB"/>
                <a:cs typeface="Berlin Sans FB"/>
              </a:rPr>
              <a:t>a</a:t>
            </a:r>
            <a:r>
              <a:rPr sz="3600" b="1" spc="-175" dirty="0">
                <a:latin typeface="Lucida Sans"/>
                <a:cs typeface="Lucida Sans"/>
              </a:rPr>
              <a:t>n</a:t>
            </a:r>
            <a:r>
              <a:rPr sz="3600" b="1" spc="-75" dirty="0">
                <a:latin typeface="Lucida Sans"/>
                <a:cs typeface="Lucida Sans"/>
              </a:rPr>
              <a:t>d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b="1" spc="-55" dirty="0">
                <a:latin typeface="Lucida Sans"/>
                <a:cs typeface="Lucida Sans"/>
              </a:rPr>
              <a:t>I</a:t>
            </a:r>
            <a:r>
              <a:rPr sz="3600" b="1" spc="-195" dirty="0">
                <a:latin typeface="Lucida Sans"/>
                <a:cs typeface="Lucida Sans"/>
              </a:rPr>
              <a:t>r</a:t>
            </a:r>
            <a:r>
              <a:rPr sz="3600" b="1" spc="-229" dirty="0">
                <a:latin typeface="Lucida Sans"/>
                <a:cs typeface="Lucida Sans"/>
              </a:rPr>
              <a:t>r</a:t>
            </a:r>
            <a:r>
              <a:rPr sz="3600" b="1" spc="-20" dirty="0">
                <a:latin typeface="Lucida Sans"/>
                <a:cs typeface="Lucida Sans"/>
              </a:rPr>
              <a:t>e</a:t>
            </a:r>
            <a:r>
              <a:rPr sz="3600" b="1" spc="-110" dirty="0">
                <a:latin typeface="Lucida Sans"/>
                <a:cs typeface="Lucida Sans"/>
              </a:rPr>
              <a:t>g</a:t>
            </a:r>
            <a:r>
              <a:rPr sz="3600" b="1" spc="-185" dirty="0">
                <a:latin typeface="Lucida Sans"/>
                <a:cs typeface="Lucida Sans"/>
              </a:rPr>
              <a:t>u</a:t>
            </a:r>
            <a:r>
              <a:rPr sz="3600" b="1" spc="-195" dirty="0">
                <a:latin typeface="Lucida Sans"/>
                <a:cs typeface="Lucida Sans"/>
              </a:rPr>
              <a:t>l</a:t>
            </a:r>
            <a:r>
              <a:rPr sz="3600" spc="-10" dirty="0">
                <a:latin typeface="Berlin Sans FB"/>
                <a:cs typeface="Berlin Sans FB"/>
              </a:rPr>
              <a:t>a</a:t>
            </a:r>
            <a:r>
              <a:rPr sz="3600" b="1" spc="-155" dirty="0">
                <a:latin typeface="Lucida Sans"/>
                <a:cs typeface="Lucida Sans"/>
              </a:rPr>
              <a:t>r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b="1" spc="-250" dirty="0">
                <a:latin typeface="Lucida Sans"/>
                <a:cs typeface="Lucida Sans"/>
              </a:rPr>
              <a:t>V</a:t>
            </a:r>
            <a:r>
              <a:rPr sz="3600" b="1" spc="-20" dirty="0">
                <a:latin typeface="Lucida Sans"/>
                <a:cs typeface="Lucida Sans"/>
              </a:rPr>
              <a:t>e</a:t>
            </a:r>
            <a:r>
              <a:rPr sz="3600" b="1" spc="-195" dirty="0">
                <a:latin typeface="Lucida Sans"/>
                <a:cs typeface="Lucida Sans"/>
              </a:rPr>
              <a:t>r</a:t>
            </a:r>
            <a:r>
              <a:rPr sz="3600" b="1" spc="-114" dirty="0">
                <a:latin typeface="Lucida Sans"/>
                <a:cs typeface="Lucida Sans"/>
              </a:rPr>
              <a:t>b</a:t>
            </a:r>
            <a:r>
              <a:rPr sz="3600" b="1" spc="-215" dirty="0">
                <a:latin typeface="Lucida Sans"/>
                <a:cs typeface="Lucida Sans"/>
              </a:rPr>
              <a:t>s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425519"/>
            <a:ext cx="1237107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2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204" dirty="0">
                <a:latin typeface="Georgia"/>
                <a:cs typeface="Georgia"/>
              </a:rPr>
              <a:t>The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imperfect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expresses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three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di</a:t>
            </a:r>
            <a:r>
              <a:rPr sz="3600" spc="100" dirty="0">
                <a:latin typeface="Arial"/>
                <a:cs typeface="Arial"/>
              </a:rPr>
              <a:t>ﬀ</a:t>
            </a:r>
            <a:r>
              <a:rPr sz="3600" spc="100" dirty="0">
                <a:latin typeface="Georgia"/>
                <a:cs typeface="Georgia"/>
              </a:rPr>
              <a:t>erent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35" dirty="0">
                <a:latin typeface="Georgia"/>
                <a:cs typeface="Georgia"/>
              </a:rPr>
              <a:t>things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English: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80109"/>
              </p:ext>
            </p:extLst>
          </p:nvPr>
        </p:nvGraphicFramePr>
        <p:xfrm>
          <a:off x="5188323" y="4790430"/>
          <a:ext cx="10269855" cy="5212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3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3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3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37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-5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.)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…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-ing: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-100" dirty="0">
                          <a:latin typeface="Arial"/>
                          <a:cs typeface="Arial"/>
                        </a:rPr>
                        <a:t>Yo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estud</a:t>
                      </a:r>
                      <a:r>
                        <a:rPr sz="2600" b="1" spc="35" dirty="0">
                          <a:latin typeface="Lucida Sans"/>
                          <a:cs typeface="Lucida Sans"/>
                        </a:rPr>
                        <a:t>iaba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40" dirty="0">
                          <a:latin typeface="Arial"/>
                          <a:cs typeface="Arial"/>
                        </a:rPr>
                        <a:t>was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30" dirty="0">
                          <a:latin typeface="Arial"/>
                          <a:cs typeface="Arial"/>
                        </a:rPr>
                        <a:t>studying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2.)</a:t>
                      </a:r>
                      <a:r>
                        <a:rPr sz="26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50" dirty="0">
                          <a:latin typeface="Arial"/>
                          <a:cs typeface="Arial"/>
                        </a:rPr>
                        <a:t>would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65" dirty="0">
                          <a:latin typeface="Arial"/>
                          <a:cs typeface="Arial"/>
                        </a:rPr>
                        <a:t>(used</a:t>
                      </a:r>
                      <a:r>
                        <a:rPr sz="26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90" dirty="0">
                          <a:latin typeface="Arial"/>
                          <a:cs typeface="Arial"/>
                        </a:rPr>
                        <a:t>to):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3384" marR="405765" algn="ctr">
                        <a:lnSpc>
                          <a:spcPct val="111000"/>
                        </a:lnSpc>
                        <a:spcBef>
                          <a:spcPts val="1600"/>
                        </a:spcBef>
                      </a:pPr>
                      <a:r>
                        <a:rPr sz="2600" spc="-75" dirty="0">
                          <a:latin typeface="Arial"/>
                          <a:cs typeface="Arial"/>
                        </a:rPr>
                        <a:t>El </a:t>
                      </a:r>
                      <a:r>
                        <a:rPr sz="2600" spc="40" dirty="0">
                          <a:latin typeface="Arial"/>
                          <a:cs typeface="Arial"/>
                        </a:rPr>
                        <a:t>visit</a:t>
                      </a:r>
                      <a:r>
                        <a:rPr sz="2600" b="1" spc="40" dirty="0">
                          <a:latin typeface="Lucida Sans"/>
                          <a:cs typeface="Lucida Sans"/>
                        </a:rPr>
                        <a:t>aba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600" spc="15" dirty="0">
                          <a:latin typeface="Arial"/>
                          <a:cs typeface="Arial"/>
                        </a:rPr>
                        <a:t>sus </a:t>
                      </a:r>
                      <a:r>
                        <a:rPr sz="2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85" dirty="0">
                          <a:latin typeface="Arial"/>
                          <a:cs typeface="Arial"/>
                        </a:rPr>
                        <a:t>padres</a:t>
                      </a:r>
                      <a:r>
                        <a:rPr sz="2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35" dirty="0">
                          <a:latin typeface="Arial"/>
                          <a:cs typeface="Arial"/>
                        </a:rPr>
                        <a:t>todos</a:t>
                      </a:r>
                      <a:r>
                        <a:rPr sz="2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70" dirty="0">
                          <a:latin typeface="Arial"/>
                          <a:cs typeface="Arial"/>
                        </a:rPr>
                        <a:t>los </a:t>
                      </a:r>
                      <a:r>
                        <a:rPr sz="2600" spc="-7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65" dirty="0">
                          <a:latin typeface="Arial"/>
                          <a:cs typeface="Arial"/>
                        </a:rPr>
                        <a:t>veranos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775" marR="224154" algn="ctr">
                        <a:lnSpc>
                          <a:spcPct val="111000"/>
                        </a:lnSpc>
                        <a:spcBef>
                          <a:spcPts val="1600"/>
                        </a:spcBef>
                      </a:pPr>
                      <a:r>
                        <a:rPr sz="2600" spc="5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26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85" dirty="0">
                          <a:latin typeface="Arial"/>
                          <a:cs typeface="Arial"/>
                        </a:rPr>
                        <a:t>used</a:t>
                      </a:r>
                      <a:r>
                        <a:rPr sz="26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8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6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0" dirty="0">
                          <a:latin typeface="Arial"/>
                          <a:cs typeface="Arial"/>
                        </a:rPr>
                        <a:t>(would) </a:t>
                      </a:r>
                      <a:r>
                        <a:rPr sz="2600" spc="-7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95" dirty="0">
                          <a:latin typeface="Arial"/>
                          <a:cs typeface="Arial"/>
                        </a:rPr>
                        <a:t>visit </a:t>
                      </a:r>
                      <a:r>
                        <a:rPr sz="2600" spc="60" dirty="0">
                          <a:latin typeface="Arial"/>
                          <a:cs typeface="Arial"/>
                        </a:rPr>
                        <a:t>his </a:t>
                      </a:r>
                      <a:r>
                        <a:rPr sz="2600" spc="90" dirty="0">
                          <a:latin typeface="Arial"/>
                          <a:cs typeface="Arial"/>
                        </a:rPr>
                        <a:t>parents </a:t>
                      </a:r>
                      <a:r>
                        <a:rPr sz="26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75" dirty="0">
                          <a:latin typeface="Arial"/>
                          <a:cs typeface="Arial"/>
                        </a:rPr>
                        <a:t>every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85" dirty="0">
                          <a:latin typeface="Arial"/>
                          <a:cs typeface="Arial"/>
                        </a:rPr>
                        <a:t>summer.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30" dirty="0">
                          <a:latin typeface="Arial"/>
                          <a:cs typeface="Arial"/>
                        </a:rPr>
                        <a:t>3.)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was,</a:t>
                      </a:r>
                      <a:r>
                        <a:rPr sz="26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90" dirty="0">
                          <a:latin typeface="Arial"/>
                          <a:cs typeface="Arial"/>
                        </a:rPr>
                        <a:t>had: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7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-20" dirty="0">
                          <a:latin typeface="Arial"/>
                          <a:cs typeface="Arial"/>
                        </a:rPr>
                        <a:t>Ella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50" dirty="0" err="1">
                          <a:latin typeface="Arial"/>
                          <a:cs typeface="Arial"/>
                        </a:rPr>
                        <a:t>ten</a:t>
                      </a:r>
                      <a:r>
                        <a:rPr sz="2600" b="1" spc="50" dirty="0" err="1">
                          <a:latin typeface="Lucida Sans"/>
                          <a:cs typeface="Lucida Sans"/>
                        </a:rPr>
                        <a:t>ía</a:t>
                      </a:r>
                      <a:r>
                        <a:rPr sz="2600" b="1" spc="-16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es-ES" sz="2600" b="0" spc="40" dirty="0">
                          <a:latin typeface="Arial"/>
                          <a:cs typeface="Arial"/>
                        </a:rPr>
                        <a:t>hambre</a:t>
                      </a:r>
                      <a:r>
                        <a:rPr sz="2600" spc="40" dirty="0">
                          <a:latin typeface="Arial"/>
                          <a:cs typeface="Arial"/>
                        </a:rPr>
                        <a:t>.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7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30" dirty="0">
                          <a:latin typeface="Arial"/>
                          <a:cs typeface="Arial"/>
                        </a:rPr>
                        <a:t>She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2600" spc="105" dirty="0" err="1">
                          <a:latin typeface="Arial"/>
                          <a:cs typeface="Arial"/>
                        </a:rPr>
                        <a:t>was</a:t>
                      </a:r>
                      <a:r>
                        <a:rPr lang="es-ES" sz="26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2600" spc="105" dirty="0" err="1">
                          <a:latin typeface="Arial"/>
                          <a:cs typeface="Arial"/>
                        </a:rPr>
                        <a:t>hungry</a:t>
                      </a:r>
                      <a:r>
                        <a:rPr sz="2600" spc="135" dirty="0">
                          <a:latin typeface="Arial"/>
                          <a:cs typeface="Arial"/>
                        </a:rPr>
                        <a:t>.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4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40" dirty="0"/>
              <a:t>I</a:t>
            </a:r>
            <a:r>
              <a:rPr spc="-295" dirty="0"/>
              <a:t>m</a:t>
            </a:r>
            <a:r>
              <a:rPr spc="-105" dirty="0"/>
              <a:t>p</a:t>
            </a:r>
            <a:r>
              <a:rPr spc="50" dirty="0"/>
              <a:t>e</a:t>
            </a:r>
            <a:r>
              <a:rPr spc="130" dirty="0"/>
              <a:t>r</a:t>
            </a:r>
            <a:r>
              <a:rPr spc="-385" dirty="0"/>
              <a:t>f</a:t>
            </a:r>
            <a:r>
              <a:rPr spc="50" dirty="0"/>
              <a:t>e</a:t>
            </a:r>
            <a:r>
              <a:rPr spc="270" dirty="0"/>
              <a:t>c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50" dirty="0"/>
              <a:t>Te</a:t>
            </a:r>
            <a:r>
              <a:rPr spc="-125" dirty="0"/>
              <a:t>n</a:t>
            </a:r>
            <a:r>
              <a:rPr spc="-165" dirty="0"/>
              <a:t>s</a:t>
            </a:r>
            <a:r>
              <a:rPr spc="8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3161" y="2035903"/>
            <a:ext cx="13841094" cy="1416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91225">
              <a:lnSpc>
                <a:spcPct val="100000"/>
              </a:lnSpc>
              <a:spcBef>
                <a:spcPts val="125"/>
              </a:spcBef>
            </a:pPr>
            <a:r>
              <a:rPr sz="3600" b="1" spc="-125" dirty="0">
                <a:latin typeface="Lucida Sans"/>
                <a:cs typeface="Lucida Sans"/>
              </a:rPr>
              <a:t>R</a:t>
            </a:r>
            <a:r>
              <a:rPr sz="3600" b="1" spc="-55" dirty="0">
                <a:latin typeface="Lucida Sans"/>
                <a:cs typeface="Lucida Sans"/>
              </a:rPr>
              <a:t>e</a:t>
            </a:r>
            <a:r>
              <a:rPr sz="3600" b="1" spc="-110" dirty="0">
                <a:latin typeface="Lucida Sans"/>
                <a:cs typeface="Lucida Sans"/>
              </a:rPr>
              <a:t>g</a:t>
            </a:r>
            <a:r>
              <a:rPr sz="3600" b="1" spc="-185" dirty="0">
                <a:latin typeface="Lucida Sans"/>
                <a:cs typeface="Lucida Sans"/>
              </a:rPr>
              <a:t>u</a:t>
            </a:r>
            <a:r>
              <a:rPr sz="3600" b="1" spc="-195" dirty="0">
                <a:latin typeface="Lucida Sans"/>
                <a:cs typeface="Lucida Sans"/>
              </a:rPr>
              <a:t>l</a:t>
            </a:r>
            <a:r>
              <a:rPr sz="3600" b="1" spc="-10" dirty="0">
                <a:latin typeface="Berlin Sans FB"/>
                <a:cs typeface="Berlin Sans FB"/>
              </a:rPr>
              <a:t>a</a:t>
            </a:r>
            <a:r>
              <a:rPr sz="3600" b="1" spc="-155" dirty="0">
                <a:latin typeface="Lucida Sans"/>
                <a:cs typeface="Lucida Sans"/>
              </a:rPr>
              <a:t>r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b="1" spc="-10" dirty="0">
                <a:latin typeface="Berlin Sans FB"/>
                <a:cs typeface="Berlin Sans FB"/>
              </a:rPr>
              <a:t>a</a:t>
            </a:r>
            <a:r>
              <a:rPr sz="3600" b="1" spc="-175" dirty="0">
                <a:latin typeface="Lucida Sans"/>
                <a:cs typeface="Lucida Sans"/>
              </a:rPr>
              <a:t>n</a:t>
            </a:r>
            <a:r>
              <a:rPr sz="3600" b="1" spc="-75" dirty="0">
                <a:latin typeface="Lucida Sans"/>
                <a:cs typeface="Lucida Sans"/>
              </a:rPr>
              <a:t>d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b="1" spc="-55" dirty="0">
                <a:latin typeface="Lucida Sans"/>
                <a:cs typeface="Lucida Sans"/>
              </a:rPr>
              <a:t>I</a:t>
            </a:r>
            <a:r>
              <a:rPr sz="3600" b="1" spc="-195" dirty="0">
                <a:latin typeface="Lucida Sans"/>
                <a:cs typeface="Lucida Sans"/>
              </a:rPr>
              <a:t>r</a:t>
            </a:r>
            <a:r>
              <a:rPr sz="3600" b="1" spc="-229" dirty="0">
                <a:latin typeface="Lucida Sans"/>
                <a:cs typeface="Lucida Sans"/>
              </a:rPr>
              <a:t>r</a:t>
            </a:r>
            <a:r>
              <a:rPr sz="3600" b="1" spc="-20" dirty="0">
                <a:latin typeface="Lucida Sans"/>
                <a:cs typeface="Lucida Sans"/>
              </a:rPr>
              <a:t>e</a:t>
            </a:r>
            <a:r>
              <a:rPr sz="3600" b="1" spc="-110" dirty="0">
                <a:latin typeface="Lucida Sans"/>
                <a:cs typeface="Lucida Sans"/>
              </a:rPr>
              <a:t>g</a:t>
            </a:r>
            <a:r>
              <a:rPr sz="3600" b="1" spc="-185" dirty="0">
                <a:latin typeface="Lucida Sans"/>
                <a:cs typeface="Lucida Sans"/>
              </a:rPr>
              <a:t>u</a:t>
            </a:r>
            <a:r>
              <a:rPr sz="3600" b="1" spc="-195" dirty="0">
                <a:latin typeface="Lucida Sans"/>
                <a:cs typeface="Lucida Sans"/>
              </a:rPr>
              <a:t>l</a:t>
            </a:r>
            <a:r>
              <a:rPr sz="3600" b="1" spc="-10" dirty="0">
                <a:latin typeface="Berlin Sans FB"/>
                <a:cs typeface="Berlin Sans FB"/>
              </a:rPr>
              <a:t>a</a:t>
            </a:r>
            <a:r>
              <a:rPr sz="3600" b="1" spc="-155" dirty="0">
                <a:latin typeface="Lucida Sans"/>
                <a:cs typeface="Lucida Sans"/>
              </a:rPr>
              <a:t>r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b="1" spc="-250" dirty="0">
                <a:latin typeface="Lucida Sans"/>
                <a:cs typeface="Lucida Sans"/>
              </a:rPr>
              <a:t>V</a:t>
            </a:r>
            <a:r>
              <a:rPr sz="3600" b="1" spc="-20" dirty="0">
                <a:latin typeface="Lucida Sans"/>
                <a:cs typeface="Lucida Sans"/>
              </a:rPr>
              <a:t>e</a:t>
            </a:r>
            <a:r>
              <a:rPr sz="3600" b="1" spc="-195" dirty="0">
                <a:latin typeface="Lucida Sans"/>
                <a:cs typeface="Lucida Sans"/>
              </a:rPr>
              <a:t>r</a:t>
            </a:r>
            <a:r>
              <a:rPr sz="3600" b="1" spc="-114" dirty="0">
                <a:latin typeface="Lucida Sans"/>
                <a:cs typeface="Lucida Sans"/>
              </a:rPr>
              <a:t>b</a:t>
            </a:r>
            <a:r>
              <a:rPr sz="3600" b="1" spc="-215" dirty="0">
                <a:latin typeface="Lucida Sans"/>
                <a:cs typeface="Lucida Sans"/>
              </a:rPr>
              <a:t>s</a:t>
            </a:r>
            <a:endParaRPr sz="3600">
              <a:latin typeface="Lucida Sans"/>
              <a:cs typeface="Lucida Sans"/>
            </a:endParaRPr>
          </a:p>
          <a:p>
            <a:pPr marL="462915" indent="-450850">
              <a:lnSpc>
                <a:spcPct val="100000"/>
              </a:lnSpc>
              <a:spcBef>
                <a:spcPts val="1914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125" dirty="0">
                <a:latin typeface="Georgia"/>
                <a:cs typeface="Georgia"/>
              </a:rPr>
              <a:t>There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are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only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160" dirty="0">
                <a:latin typeface="Georgia"/>
                <a:cs typeface="Georgia"/>
              </a:rPr>
              <a:t>3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15" dirty="0">
                <a:latin typeface="Georgia"/>
                <a:cs typeface="Georgia"/>
              </a:rPr>
              <a:t>irregular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verbs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35" dirty="0">
                <a:latin typeface="Georgia"/>
                <a:cs typeface="Georgia"/>
              </a:rPr>
              <a:t>imperfect: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b="1" spc="15" dirty="0">
                <a:latin typeface="Cambria"/>
                <a:cs typeface="Cambria"/>
              </a:rPr>
              <a:t>ser</a:t>
            </a:r>
            <a:r>
              <a:rPr sz="3600" spc="15" dirty="0">
                <a:latin typeface="Georgia"/>
                <a:cs typeface="Georgia"/>
              </a:rPr>
              <a:t>,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b="1" spc="-10" dirty="0">
                <a:latin typeface="Cambria"/>
                <a:cs typeface="Cambria"/>
              </a:rPr>
              <a:t>ir</a:t>
            </a:r>
            <a:r>
              <a:rPr sz="3600" spc="-10" dirty="0">
                <a:latin typeface="Georgia"/>
                <a:cs typeface="Georgia"/>
              </a:rPr>
              <a:t>,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b="1" spc="-15" dirty="0">
                <a:latin typeface="Cambria"/>
                <a:cs typeface="Cambria"/>
              </a:rPr>
              <a:t>ver</a:t>
            </a:r>
            <a:r>
              <a:rPr sz="3600" spc="-15" dirty="0">
                <a:latin typeface="Georgia"/>
                <a:cs typeface="Georgia"/>
              </a:rPr>
              <a:t>.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18804" y="3670045"/>
          <a:ext cx="8483600" cy="3627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680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10"/>
                        </a:spcBef>
                      </a:pPr>
                      <a:r>
                        <a:rPr sz="2600" b="1" dirty="0">
                          <a:latin typeface="Lucida Sans"/>
                          <a:cs typeface="Lucida Sans"/>
                        </a:rPr>
                        <a:t>ser</a:t>
                      </a:r>
                      <a:r>
                        <a:rPr sz="2600" b="1" spc="-24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b="1" dirty="0">
                          <a:latin typeface="Lucida Sans"/>
                          <a:cs typeface="Lucida Sans"/>
                        </a:rPr>
                        <a:t>=</a:t>
                      </a:r>
                      <a:r>
                        <a:rPr sz="2600" b="1" spc="-24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b="1" dirty="0">
                          <a:latin typeface="Lucida Sans"/>
                          <a:cs typeface="Lucida Sans"/>
                        </a:rPr>
                        <a:t>to</a:t>
                      </a:r>
                      <a:r>
                        <a:rPr sz="2600" b="1" spc="-24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b="1" dirty="0">
                          <a:latin typeface="Lucida Sans"/>
                          <a:cs typeface="Lucida Sans"/>
                        </a:rPr>
                        <a:t>be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67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10"/>
                        </a:spcBef>
                      </a:pPr>
                      <a:r>
                        <a:rPr sz="2600" spc="100" dirty="0">
                          <a:latin typeface="Arial"/>
                          <a:cs typeface="Arial"/>
                        </a:rPr>
                        <a:t>yo</a:t>
                      </a:r>
                      <a:r>
                        <a:rPr sz="2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45" dirty="0">
                          <a:latin typeface="Arial"/>
                          <a:cs typeface="Arial"/>
                        </a:rPr>
                        <a:t>era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67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10"/>
                        </a:spcBef>
                      </a:pPr>
                      <a:r>
                        <a:rPr sz="2600" spc="100" dirty="0">
                          <a:latin typeface="Arial"/>
                          <a:cs typeface="Arial"/>
                        </a:rPr>
                        <a:t>nosotros</a:t>
                      </a:r>
                      <a:r>
                        <a:rPr sz="2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80" dirty="0">
                          <a:latin typeface="Arial"/>
                          <a:cs typeface="Arial"/>
                        </a:rPr>
                        <a:t>éramos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67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10"/>
                        </a:spcBef>
                      </a:pPr>
                      <a:r>
                        <a:rPr sz="2600" spc="165" dirty="0">
                          <a:latin typeface="Arial"/>
                          <a:cs typeface="Arial"/>
                        </a:rPr>
                        <a:t>tú</a:t>
                      </a:r>
                      <a:r>
                        <a:rPr sz="2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25" dirty="0">
                          <a:latin typeface="Arial"/>
                          <a:cs typeface="Arial"/>
                        </a:rPr>
                        <a:t>eras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67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10"/>
                        </a:spcBef>
                      </a:pPr>
                      <a:r>
                        <a:rPr sz="2600" spc="90" dirty="0">
                          <a:latin typeface="Arial"/>
                          <a:cs typeface="Arial"/>
                        </a:rPr>
                        <a:t>vosotros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40" dirty="0">
                          <a:latin typeface="Arial"/>
                          <a:cs typeface="Arial"/>
                        </a:rPr>
                        <a:t>erais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67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10"/>
                        </a:spcBef>
                      </a:pPr>
                      <a:r>
                        <a:rPr sz="2600" spc="95" dirty="0">
                          <a:latin typeface="Arial"/>
                          <a:cs typeface="Arial"/>
                        </a:rPr>
                        <a:t>él/ella/Ud.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45" dirty="0">
                          <a:latin typeface="Arial"/>
                          <a:cs typeface="Arial"/>
                        </a:rPr>
                        <a:t>era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67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10"/>
                        </a:spcBef>
                      </a:pPr>
                      <a:r>
                        <a:rPr sz="2600" spc="70" dirty="0">
                          <a:latin typeface="Arial"/>
                          <a:cs typeface="Arial"/>
                        </a:rPr>
                        <a:t>ellos/ellas/Uds.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65" dirty="0">
                          <a:latin typeface="Arial"/>
                          <a:cs typeface="Arial"/>
                        </a:rPr>
                        <a:t>eran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67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402824" y="3638632"/>
          <a:ext cx="8483600" cy="3701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527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0"/>
                        </a:spcBef>
                      </a:pPr>
                      <a:r>
                        <a:rPr sz="2600" b="1" dirty="0">
                          <a:latin typeface="Lucida Sans"/>
                          <a:cs typeface="Lucida Sans"/>
                        </a:rPr>
                        <a:t>ir</a:t>
                      </a:r>
                      <a:r>
                        <a:rPr sz="2600" b="1" spc="-24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b="1" dirty="0">
                          <a:latin typeface="Lucida Sans"/>
                          <a:cs typeface="Lucida Sans"/>
                        </a:rPr>
                        <a:t>=</a:t>
                      </a:r>
                      <a:r>
                        <a:rPr sz="2600" b="1" spc="-24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b="1" dirty="0">
                          <a:latin typeface="Lucida Sans"/>
                          <a:cs typeface="Lucida Sans"/>
                        </a:rPr>
                        <a:t>to</a:t>
                      </a:r>
                      <a:r>
                        <a:rPr sz="2600" b="1" spc="-24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b="1" dirty="0">
                          <a:latin typeface="Lucida Sans"/>
                          <a:cs typeface="Lucida Sans"/>
                        </a:rPr>
                        <a:t>go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78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2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0"/>
                        </a:spcBef>
                      </a:pPr>
                      <a:r>
                        <a:rPr sz="2600" spc="100" dirty="0">
                          <a:latin typeface="Arial"/>
                          <a:cs typeface="Arial"/>
                        </a:rPr>
                        <a:t>yo</a:t>
                      </a:r>
                      <a:r>
                        <a:rPr sz="2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90" dirty="0">
                          <a:latin typeface="Arial"/>
                          <a:cs typeface="Arial"/>
                        </a:rPr>
                        <a:t>iba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78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0"/>
                        </a:spcBef>
                      </a:pPr>
                      <a:r>
                        <a:rPr sz="2600" spc="100" dirty="0">
                          <a:latin typeface="Arial"/>
                          <a:cs typeface="Arial"/>
                        </a:rPr>
                        <a:t>nosotros</a:t>
                      </a:r>
                      <a:r>
                        <a:rPr sz="2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80" dirty="0">
                          <a:latin typeface="Arial"/>
                          <a:cs typeface="Arial"/>
                        </a:rPr>
                        <a:t>íbamos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78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2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0"/>
                        </a:spcBef>
                      </a:pPr>
                      <a:r>
                        <a:rPr sz="2600" spc="165" dirty="0">
                          <a:latin typeface="Arial"/>
                          <a:cs typeface="Arial"/>
                        </a:rPr>
                        <a:t>tú</a:t>
                      </a:r>
                      <a:r>
                        <a:rPr sz="2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60" dirty="0">
                          <a:latin typeface="Arial"/>
                          <a:cs typeface="Arial"/>
                        </a:rPr>
                        <a:t>ibas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78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0"/>
                        </a:spcBef>
                      </a:pPr>
                      <a:r>
                        <a:rPr sz="2600" spc="90" dirty="0">
                          <a:latin typeface="Arial"/>
                          <a:cs typeface="Arial"/>
                        </a:rPr>
                        <a:t>vosotros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65" dirty="0">
                          <a:latin typeface="Arial"/>
                          <a:cs typeface="Arial"/>
                        </a:rPr>
                        <a:t>ibais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78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52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0"/>
                        </a:spcBef>
                      </a:pPr>
                      <a:r>
                        <a:rPr sz="2600" spc="95" dirty="0">
                          <a:latin typeface="Arial"/>
                          <a:cs typeface="Arial"/>
                        </a:rPr>
                        <a:t>él/ella/Ud.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90" dirty="0">
                          <a:latin typeface="Arial"/>
                          <a:cs typeface="Arial"/>
                        </a:rPr>
                        <a:t>iba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78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0"/>
                        </a:spcBef>
                      </a:pPr>
                      <a:r>
                        <a:rPr sz="2600" spc="70" dirty="0">
                          <a:latin typeface="Arial"/>
                          <a:cs typeface="Arial"/>
                        </a:rPr>
                        <a:t>ellos/ellas/Uds.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0" dirty="0">
                          <a:latin typeface="Arial"/>
                          <a:cs typeface="Arial"/>
                        </a:rPr>
                        <a:t>iban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78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806106" y="7774632"/>
          <a:ext cx="8483600" cy="33752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380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2600" b="1" spc="-70" dirty="0">
                          <a:latin typeface="Lucida Sans"/>
                          <a:cs typeface="Lucida Sans"/>
                        </a:rPr>
                        <a:t>v</a:t>
                      </a:r>
                      <a:r>
                        <a:rPr sz="2600" b="1" dirty="0">
                          <a:latin typeface="Lucida Sans"/>
                          <a:cs typeface="Lucida Sans"/>
                        </a:rPr>
                        <a:t>er</a:t>
                      </a:r>
                      <a:r>
                        <a:rPr sz="2600" b="1" spc="-24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b="1" dirty="0">
                          <a:latin typeface="Lucida Sans"/>
                          <a:cs typeface="Lucida Sans"/>
                        </a:rPr>
                        <a:t>=</a:t>
                      </a:r>
                      <a:r>
                        <a:rPr sz="2600" b="1" spc="-24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b="1" dirty="0">
                          <a:latin typeface="Lucida Sans"/>
                          <a:cs typeface="Lucida Sans"/>
                        </a:rPr>
                        <a:t>to</a:t>
                      </a:r>
                      <a:r>
                        <a:rPr sz="2600" b="1" spc="-24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b="1" dirty="0">
                          <a:latin typeface="Lucida Sans"/>
                          <a:cs typeface="Lucida Sans"/>
                        </a:rPr>
                        <a:t>see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36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2600" spc="100" dirty="0">
                          <a:latin typeface="Arial"/>
                          <a:cs typeface="Arial"/>
                        </a:rPr>
                        <a:t>yo</a:t>
                      </a:r>
                      <a:r>
                        <a:rPr sz="2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" dirty="0">
                          <a:latin typeface="Arial"/>
                          <a:cs typeface="Arial"/>
                        </a:rPr>
                        <a:t>veía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36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2600" spc="100" dirty="0">
                          <a:latin typeface="Arial"/>
                          <a:cs typeface="Arial"/>
                        </a:rPr>
                        <a:t>nosotros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55" dirty="0">
                          <a:latin typeface="Arial"/>
                          <a:cs typeface="Arial"/>
                        </a:rPr>
                        <a:t>veíamos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36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2600" spc="165" dirty="0">
                          <a:latin typeface="Arial"/>
                          <a:cs typeface="Arial"/>
                        </a:rPr>
                        <a:t>tú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veías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36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2600" spc="90" dirty="0">
                          <a:latin typeface="Arial"/>
                          <a:cs typeface="Arial"/>
                        </a:rPr>
                        <a:t>vosotros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5" dirty="0">
                          <a:latin typeface="Arial"/>
                          <a:cs typeface="Arial"/>
                        </a:rPr>
                        <a:t>veíais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36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2600" spc="95" dirty="0">
                          <a:latin typeface="Arial"/>
                          <a:cs typeface="Arial"/>
                        </a:rPr>
                        <a:t>él/ella/Ud.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" dirty="0">
                          <a:latin typeface="Arial"/>
                          <a:cs typeface="Arial"/>
                        </a:rPr>
                        <a:t>veía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36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2600" spc="70" dirty="0">
                          <a:latin typeface="Arial"/>
                          <a:cs typeface="Arial"/>
                        </a:rPr>
                        <a:t>ellos/ellas/Uds.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veían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36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83A3982-B0A4-904B-8A14-7B44878E36F6}"/>
              </a:ext>
            </a:extLst>
          </p:cNvPr>
          <p:cNvSpPr txBox="1">
            <a:spLocks/>
          </p:cNvSpPr>
          <p:nvPr/>
        </p:nvSpPr>
        <p:spPr>
          <a:xfrm>
            <a:off x="6851455" y="587869"/>
            <a:ext cx="6401189" cy="1337998"/>
          </a:xfrm>
          <a:prstGeom prst="rect">
            <a:avLst/>
          </a:prstGeom>
        </p:spPr>
        <p:txBody>
          <a:bodyPr vert="horz" wrap="square" lIns="0" tIns="273498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sz="6900" b="1" kern="0" spc="-24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I</a:t>
            </a:r>
            <a:r>
              <a:rPr lang="en-US" sz="6900" b="1" kern="0" spc="-295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m</a:t>
            </a:r>
            <a:r>
              <a:rPr lang="en-US" sz="6900" b="1" kern="0" spc="-105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p</a:t>
            </a:r>
            <a:r>
              <a:rPr lang="en-US" sz="6900" b="1" kern="0" spc="5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e</a:t>
            </a:r>
            <a:r>
              <a:rPr lang="en-US" sz="6900" b="1" kern="0" spc="13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r</a:t>
            </a:r>
            <a:r>
              <a:rPr lang="en-US" sz="6900" b="1" kern="0" spc="-385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f</a:t>
            </a:r>
            <a:r>
              <a:rPr lang="en-US" sz="6900" b="1" kern="0" spc="5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e</a:t>
            </a:r>
            <a:r>
              <a:rPr lang="en-US" sz="6900" b="1" kern="0" spc="27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</a:t>
            </a:r>
            <a:r>
              <a:rPr lang="en-US" sz="6900" b="1" kern="0" spc="31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t</a:t>
            </a:r>
            <a:r>
              <a:rPr lang="en-US" sz="6900" b="1" kern="0" spc="-71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 </a:t>
            </a:r>
            <a:r>
              <a:rPr lang="en-US" sz="6900" b="1" kern="0" spc="5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Te</a:t>
            </a:r>
            <a:r>
              <a:rPr lang="en-US" sz="6900" b="1" kern="0" spc="-125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n</a:t>
            </a:r>
            <a:r>
              <a:rPr lang="en-US" sz="6900" b="1" kern="0" spc="-165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s</a:t>
            </a:r>
            <a:r>
              <a:rPr lang="en-US" sz="6900" b="1" kern="0" spc="85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e</a:t>
            </a:r>
            <a:endParaRPr lang="en-US" sz="6900" b="1" kern="0" spc="85" dirty="0">
              <a:solidFill>
                <a:sysClr val="windowText" lastClr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48B6E-7CAC-A843-A275-4292626BF5E2}"/>
              </a:ext>
            </a:extLst>
          </p:cNvPr>
          <p:cNvSpPr txBox="1"/>
          <p:nvPr/>
        </p:nvSpPr>
        <p:spPr>
          <a:xfrm>
            <a:off x="9486701" y="4968875"/>
            <a:ext cx="14566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98252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296</Words>
  <Application>Microsoft Macintosh PowerPoint</Application>
  <PresentationFormat>Custom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 Black</vt:lpstr>
      <vt:lpstr>Berlin Sans FB</vt:lpstr>
      <vt:lpstr>Calibri</vt:lpstr>
      <vt:lpstr>Cambria</vt:lpstr>
      <vt:lpstr>Georgia</vt:lpstr>
      <vt:lpstr>Lucida Sans</vt:lpstr>
      <vt:lpstr>Palatino Linotype</vt:lpstr>
      <vt:lpstr>Times New Roman</vt:lpstr>
      <vt:lpstr>Office Theme</vt:lpstr>
      <vt:lpstr>PowerPoint Presentation</vt:lpstr>
      <vt:lpstr>Objectives</vt:lpstr>
      <vt:lpstr>Imperfect Tense Regular and Irregular Verbs</vt:lpstr>
      <vt:lpstr>Imperfect Tense Regular and Irregular Verbs</vt:lpstr>
      <vt:lpstr>Imperfect Tense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ch7part1</dc:title>
  <cp:lastModifiedBy>Juan Jose Garrido Garrido Pozu</cp:lastModifiedBy>
  <cp:revision>3</cp:revision>
  <dcterms:created xsi:type="dcterms:W3CDTF">2021-05-05T20:25:16Z</dcterms:created>
  <dcterms:modified xsi:type="dcterms:W3CDTF">2021-06-23T06:19:20Z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2020-05-12T00:00:00Z</vt:filetime>
  </property>
  <property fmtid="{D5CDD505-2E9C-101B-9397-08002B2CF9AE}" pid="3" name="Creator">
    <vt:lpwstr>Keynote</vt:lpwstr>
  </property>
  <property fmtid="{D5CDD505-2E9C-101B-9397-08002B2CF9AE}" pid="4" name="LastSaved">
    <vt:filetime>2021-05-05T00:00:00Z</vt:filetime>
  </property>
</Properties>
</file>