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69" r:id="rId13"/>
    <p:sldId id="270" r:id="rId14"/>
    <p:sldId id="260" r:id="rId15"/>
    <p:sldId id="261" r:id="rId1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>
      <p:cViewPr varScale="1">
        <p:scale>
          <a:sx n="63" d="100"/>
          <a:sy n="63" d="100"/>
        </p:scale>
        <p:origin x="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2915" y="587869"/>
            <a:ext cx="12398268" cy="202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139" y="3094146"/>
            <a:ext cx="9110345" cy="2615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details/2725f73a-5a3e-4804-9a1b-baf9a48cb5bb" TargetMode="External"/><Relationship Id="rId2" Type="http://schemas.openxmlformats.org/officeDocument/2006/relationships/hyperlink" Target="https://studyspanish.com/grammar/test/pretimp1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renderespanol.org/lecturas/cuentos-breves-fabulas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details/f3901d6a-5682-4d70-ae9b-d43bf7d7b59d" TargetMode="External"/><Relationship Id="rId2" Type="http://schemas.openxmlformats.org/officeDocument/2006/relationships/hyperlink" Target="https://studyspanish.com/grammar/test/pret1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e.kahoot.it/details/9782ce35-86d4-4ec5-92e4-ae21313cc8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069" y="9943984"/>
            <a:ext cx="9862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75" dirty="0">
                <a:latin typeface="Arial Black"/>
                <a:cs typeface="Arial Black"/>
              </a:rPr>
              <a:t>Spanish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30" dirty="0">
                <a:latin typeface="Arial Black"/>
                <a:cs typeface="Arial Black"/>
              </a:rPr>
              <a:t>for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-175" dirty="0">
                <a:latin typeface="Arial Black"/>
                <a:cs typeface="Arial Black"/>
              </a:rPr>
              <a:t>Reading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215" dirty="0">
                <a:latin typeface="Arial Black"/>
                <a:cs typeface="Arial Black"/>
              </a:rPr>
              <a:t>Knowledge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55" dirty="0">
                <a:latin typeface="Arial Black"/>
                <a:cs typeface="Arial Black"/>
              </a:rPr>
              <a:t>-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90" dirty="0">
                <a:latin typeface="Arial Black"/>
                <a:cs typeface="Arial Black"/>
              </a:rPr>
              <a:t>Summer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-80" dirty="0">
                <a:latin typeface="Arial Black"/>
                <a:cs typeface="Arial Black"/>
              </a:rPr>
              <a:t>202</a:t>
            </a:r>
            <a:r>
              <a:rPr lang="en-US" sz="2450" spc="-80" dirty="0">
                <a:latin typeface="Arial Black"/>
                <a:cs typeface="Arial Black"/>
              </a:rPr>
              <a:t>1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lang="en-US" sz="2450" spc="55" dirty="0">
                <a:latin typeface="Arial Black"/>
                <a:cs typeface="Arial Black"/>
              </a:rPr>
              <a:t>–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lang="en-US" sz="2450" spc="-195" dirty="0">
                <a:latin typeface="Arial Black"/>
                <a:cs typeface="Arial Black"/>
              </a:rPr>
              <a:t>Juan Garrido</a:t>
            </a:r>
            <a:endParaRPr sz="24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47190" y="4639722"/>
            <a:ext cx="6010275" cy="163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50" spc="500" dirty="0"/>
              <a:t>C</a:t>
            </a:r>
            <a:r>
              <a:rPr sz="10550" spc="315" dirty="0"/>
              <a:t>h</a:t>
            </a:r>
            <a:r>
              <a:rPr sz="10550" spc="50" dirty="0"/>
              <a:t>a</a:t>
            </a:r>
            <a:r>
              <a:rPr sz="10550" spc="345" dirty="0"/>
              <a:t>p</a:t>
            </a:r>
            <a:r>
              <a:rPr sz="10550" spc="145" dirty="0"/>
              <a:t>t</a:t>
            </a:r>
            <a:r>
              <a:rPr sz="10550" spc="155" dirty="0"/>
              <a:t>e</a:t>
            </a:r>
            <a:r>
              <a:rPr sz="10550" spc="210" dirty="0"/>
              <a:t>r</a:t>
            </a:r>
            <a:r>
              <a:rPr sz="10550" spc="-1090" dirty="0"/>
              <a:t> </a:t>
            </a:r>
            <a:r>
              <a:rPr sz="10550" spc="1035" dirty="0"/>
              <a:t>8</a:t>
            </a:r>
            <a:endParaRPr sz="105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 on Teaching Español">
            <a:extLst>
              <a:ext uri="{FF2B5EF4-FFF2-40B4-BE49-F238E27FC236}">
                <a16:creationId xmlns:a16="http://schemas.microsoft.com/office/drawing/2014/main" id="{9E7DAC13-0028-CA4B-8A14-91764440D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1082675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73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terite vs imperfect.ppt">
            <a:extLst>
              <a:ext uri="{FF2B5EF4-FFF2-40B4-BE49-F238E27FC236}">
                <a16:creationId xmlns:a16="http://schemas.microsoft.com/office/drawing/2014/main" id="{76BDECCB-2DD3-3F44-AB67-0970FCD8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276962"/>
            <a:ext cx="14325600" cy="1075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76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906554-E150-1E46-A9A1-D439DC1FF92A}"/>
              </a:ext>
            </a:extLst>
          </p:cNvPr>
          <p:cNvSpPr/>
          <p:nvPr/>
        </p:nvSpPr>
        <p:spPr>
          <a:xfrm>
            <a:off x="2299317" y="5640070"/>
            <a:ext cx="15505463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hlinkClick r:id="rId2"/>
              </a:rPr>
              <a:t>https://studyspanish.com/grammar/test/pretimp1</a:t>
            </a:r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hlinkClick r:id="rId3"/>
              </a:rPr>
              <a:t>https://create.kahoot.it/details/2725f73a-5a3e-4804-9a1b-baf9a48cb5bb</a:t>
            </a:r>
            <a:endParaRPr lang="en-US" sz="4000" dirty="0"/>
          </a:p>
          <a:p>
            <a:pPr algn="ctr"/>
            <a:endParaRPr lang="en-US" sz="4000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2413F44-7980-EB45-A9BD-94A0FA4449BA}"/>
              </a:ext>
            </a:extLst>
          </p:cNvPr>
          <p:cNvSpPr txBox="1">
            <a:spLocks/>
          </p:cNvSpPr>
          <p:nvPr/>
        </p:nvSpPr>
        <p:spPr>
          <a:xfrm>
            <a:off x="3852915" y="587869"/>
            <a:ext cx="12398268" cy="1292020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155"/>
              </a:spcBef>
            </a:pPr>
            <a:r>
              <a:rPr lang="en-US" sz="6600" b="1" kern="0" spc="18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6600" b="1" kern="0" spc="-35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6600" b="1" kern="0" spc="405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600" b="1" kern="0" spc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600" b="1" kern="0" spc="114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600" b="1" kern="0" spc="8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6600" b="1" kern="0" spc="-5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6600" b="1" kern="0" spc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600" b="1" kern="0" spc="475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600" b="1" kern="0" spc="-7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kern="0" spc="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Imperfect</a:t>
            </a:r>
            <a:endParaRPr lang="en-US" sz="6600" b="1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3E25F-6534-3D49-BB9F-F30243340B82}"/>
              </a:ext>
            </a:extLst>
          </p:cNvPr>
          <p:cNvSpPr txBox="1"/>
          <p:nvPr/>
        </p:nvSpPr>
        <p:spPr>
          <a:xfrm>
            <a:off x="772160" y="2905760"/>
            <a:ext cx="31456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Practice:</a:t>
            </a:r>
          </a:p>
        </p:txBody>
      </p:sp>
    </p:spTree>
    <p:extLst>
      <p:ext uri="{BB962C8B-B14F-4D97-AF65-F5344CB8AC3E}">
        <p14:creationId xmlns:p14="http://schemas.microsoft.com/office/powerpoint/2010/main" val="247203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788D9F-2438-AC4D-926D-DF92A80AEB6D}"/>
              </a:ext>
            </a:extLst>
          </p:cNvPr>
          <p:cNvSpPr txBox="1">
            <a:spLocks/>
          </p:cNvSpPr>
          <p:nvPr/>
        </p:nvSpPr>
        <p:spPr>
          <a:xfrm>
            <a:off x="3852915" y="587869"/>
            <a:ext cx="12398268" cy="1292020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155"/>
              </a:spcBef>
            </a:pPr>
            <a:r>
              <a:rPr lang="en-US" sz="6600" b="1" kern="0" spc="18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sz="6600" b="1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6FF5F-CD56-414A-9491-6E3DB7D03CC1}"/>
              </a:ext>
            </a:extLst>
          </p:cNvPr>
          <p:cNvSpPr txBox="1"/>
          <p:nvPr/>
        </p:nvSpPr>
        <p:spPr>
          <a:xfrm>
            <a:off x="772160" y="2905760"/>
            <a:ext cx="18728690" cy="5546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Go to the following link: </a:t>
            </a:r>
          </a:p>
          <a:p>
            <a:endParaRPr lang="en-US" sz="3600" dirty="0"/>
          </a:p>
          <a:p>
            <a:r>
              <a:rPr lang="en-US" sz="3600" dirty="0">
                <a:hlinkClick r:id="rId2"/>
              </a:rPr>
              <a:t>https://aprenderespanol.org/lecturas/cuentos-breves-fabulas.html</a:t>
            </a:r>
            <a:endParaRPr lang="en-US" sz="3600" dirty="0"/>
          </a:p>
          <a:p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In this link, you will find a list of short stories in Spanish. In groups/pairs, </a:t>
            </a:r>
            <a:r>
              <a:rPr lang="en-US" sz="3600" b="1" dirty="0"/>
              <a:t>select</a:t>
            </a:r>
            <a:r>
              <a:rPr lang="en-US" sz="3600" dirty="0"/>
              <a:t> </a:t>
            </a:r>
            <a:r>
              <a:rPr lang="en-US" sz="3600" i="1" dirty="0"/>
              <a:t>one</a:t>
            </a:r>
            <a:r>
              <a:rPr lang="en-US" sz="3600" dirty="0"/>
              <a:t> of the readings. </a:t>
            </a:r>
            <a:r>
              <a:rPr lang="en-US" sz="3600" b="1" dirty="0"/>
              <a:t>Read</a:t>
            </a:r>
            <a:r>
              <a:rPr lang="en-US" sz="3600" dirty="0"/>
              <a:t> and </a:t>
            </a:r>
            <a:r>
              <a:rPr lang="en-US" sz="3600" b="1" dirty="0"/>
              <a:t>understand</a:t>
            </a:r>
            <a:r>
              <a:rPr lang="en-US" sz="3600" dirty="0"/>
              <a:t> the story together as a group/pair. You will be asked to </a:t>
            </a:r>
            <a:r>
              <a:rPr lang="en-US" sz="3600" b="1" dirty="0"/>
              <a:t>retell</a:t>
            </a:r>
            <a:r>
              <a:rPr lang="en-US" sz="3600" dirty="0"/>
              <a:t> the story you chose in English. You can </a:t>
            </a:r>
            <a:r>
              <a:rPr lang="en-US" sz="3600" b="1" dirty="0"/>
              <a:t>select</a:t>
            </a:r>
            <a:r>
              <a:rPr lang="en-US" sz="3600" dirty="0"/>
              <a:t> one member of the group/pair to retell the story. Finally, </a:t>
            </a:r>
            <a:r>
              <a:rPr lang="en-US" sz="3600" b="1" dirty="0"/>
              <a:t>identify</a:t>
            </a:r>
            <a:r>
              <a:rPr lang="en-US" sz="3600" dirty="0"/>
              <a:t> some examples of </a:t>
            </a:r>
            <a:r>
              <a:rPr lang="en-US" sz="3600" i="1" dirty="0"/>
              <a:t>the </a:t>
            </a:r>
            <a:r>
              <a:rPr lang="en-US" sz="3600" i="1" dirty="0" err="1"/>
              <a:t>preterite</a:t>
            </a:r>
            <a:r>
              <a:rPr lang="en-US" sz="3600" i="1" dirty="0"/>
              <a:t> and imperfect</a:t>
            </a:r>
            <a:r>
              <a:rPr lang="en-US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9428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0929" y="845493"/>
            <a:ext cx="61023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N</a:t>
            </a:r>
            <a:r>
              <a:rPr spc="80" dirty="0"/>
              <a:t>e</a:t>
            </a:r>
            <a:r>
              <a:rPr spc="95" dirty="0"/>
              <a:t>g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-220" dirty="0"/>
              <a:t>W</a:t>
            </a:r>
            <a:r>
              <a:rPr spc="550" dirty="0"/>
              <a:t>o</a:t>
            </a:r>
            <a:r>
              <a:rPr spc="-350" dirty="0"/>
              <a:t>r</a:t>
            </a:r>
            <a:r>
              <a:rPr spc="365" dirty="0"/>
              <a:t>d</a:t>
            </a:r>
            <a:r>
              <a:rPr spc="28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775462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negative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words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Spanish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-20" dirty="0">
                <a:latin typeface="Georgia"/>
                <a:cs typeface="Georgia"/>
              </a:rPr>
              <a:t>are: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22338" y="4308769"/>
          <a:ext cx="9036050" cy="5997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9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nunca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never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jamás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never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nadie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nobody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9619">
                <a:tc>
                  <a:txBody>
                    <a:bodyPr/>
                    <a:lstStyle/>
                    <a:p>
                      <a:pPr marL="1710689" marR="511809" indent="-1191895">
                        <a:lnSpc>
                          <a:spcPct val="111000"/>
                        </a:lnSpc>
                        <a:spcBef>
                          <a:spcPts val="365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ningun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-a,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-os,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-as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or 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ningún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no</a:t>
                      </a:r>
                      <a:r>
                        <a:rPr sz="2600" spc="-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one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9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ni…ni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85" dirty="0">
                          <a:latin typeface="Lucida Sans Unicode"/>
                          <a:cs typeface="Lucida Sans Unicode"/>
                        </a:rPr>
                        <a:t>neither…nor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96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15" dirty="0">
                          <a:latin typeface="Lucida Sans Unicode"/>
                          <a:cs typeface="Lucida Sans Unicode"/>
                        </a:rPr>
                        <a:t>tampoco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neither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0929" y="845493"/>
            <a:ext cx="61023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N</a:t>
            </a:r>
            <a:r>
              <a:rPr spc="80" dirty="0"/>
              <a:t>e</a:t>
            </a:r>
            <a:r>
              <a:rPr spc="95" dirty="0"/>
              <a:t>g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-220" dirty="0"/>
              <a:t>W</a:t>
            </a:r>
            <a:r>
              <a:rPr spc="550" dirty="0"/>
              <a:t>o</a:t>
            </a:r>
            <a:r>
              <a:rPr spc="-350" dirty="0"/>
              <a:t>r</a:t>
            </a:r>
            <a:r>
              <a:rPr spc="365" dirty="0"/>
              <a:t>d</a:t>
            </a:r>
            <a:r>
              <a:rPr spc="28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2879070" cy="1558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25" dirty="0">
                <a:latin typeface="Georgia"/>
                <a:cs typeface="Georgia"/>
              </a:rPr>
              <a:t>There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are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0" dirty="0">
                <a:latin typeface="Georgia"/>
                <a:cs typeface="Georgia"/>
              </a:rPr>
              <a:t>two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possible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constructions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using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negative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words:</a:t>
            </a:r>
            <a:endParaRPr sz="360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80" dirty="0">
                <a:latin typeface="Georgia"/>
                <a:cs typeface="Georgia"/>
              </a:rPr>
              <a:t>Double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negative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4636" y="5112645"/>
            <a:ext cx="6809105" cy="24326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36334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1363980" algn="l"/>
              </a:tabLst>
            </a:pPr>
            <a:r>
              <a:rPr sz="3600" spc="110" dirty="0">
                <a:latin typeface="Georgia"/>
                <a:cs typeface="Georgia"/>
              </a:rPr>
              <a:t>No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estaba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nadie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aquí.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50" dirty="0">
                <a:latin typeface="Georgia"/>
                <a:cs typeface="Georgia"/>
              </a:rPr>
              <a:t>Negative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word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before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</a:t>
            </a:r>
            <a:endParaRPr sz="3600">
              <a:latin typeface="Georgia"/>
              <a:cs typeface="Georgia"/>
            </a:endParaRPr>
          </a:p>
          <a:p>
            <a:pPr marL="1363345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1363980" algn="l"/>
              </a:tabLst>
            </a:pPr>
            <a:r>
              <a:rPr sz="3600" spc="30" dirty="0">
                <a:latin typeface="Georgia"/>
                <a:cs typeface="Georgia"/>
              </a:rPr>
              <a:t>Nadie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estaba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aquí.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30111" y="5172985"/>
            <a:ext cx="378904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55" dirty="0">
                <a:latin typeface="Georgia"/>
                <a:cs typeface="Georgia"/>
              </a:rPr>
              <a:t>Nobody</a:t>
            </a:r>
            <a:r>
              <a:rPr sz="3600" spc="-4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was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here.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5829" y="6920450"/>
            <a:ext cx="378904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55" dirty="0">
                <a:latin typeface="Georgia"/>
                <a:cs typeface="Georgia"/>
              </a:rPr>
              <a:t>Nobody</a:t>
            </a:r>
            <a:r>
              <a:rPr sz="3600" spc="-4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was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here.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8213" y="845493"/>
            <a:ext cx="374777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008360"/>
            <a:ext cx="17456150" cy="4015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5800"/>
              </a:lnSpc>
              <a:spcBef>
                <a:spcPts val="100"/>
              </a:spcBef>
            </a:pPr>
            <a:r>
              <a:rPr sz="5600" spc="-165" dirty="0">
                <a:latin typeface="Georgia"/>
                <a:cs typeface="Georgia"/>
              </a:rPr>
              <a:t>Preterite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35" dirty="0">
                <a:latin typeface="Georgia"/>
                <a:cs typeface="Georgia"/>
              </a:rPr>
              <a:t>Tense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400" dirty="0">
                <a:latin typeface="Georgia"/>
                <a:cs typeface="Georgia"/>
              </a:rPr>
              <a:t>-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215" dirty="0">
                <a:latin typeface="Georgia"/>
                <a:cs typeface="Georgia"/>
              </a:rPr>
              <a:t>Regular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195" dirty="0">
                <a:latin typeface="Georgia"/>
                <a:cs typeface="Georgia"/>
              </a:rPr>
              <a:t>Verbs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65" dirty="0">
                <a:latin typeface="Georgia"/>
                <a:cs typeface="Georgia"/>
              </a:rPr>
              <a:t>and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254" dirty="0">
                <a:latin typeface="Georgia"/>
                <a:cs typeface="Georgia"/>
              </a:rPr>
              <a:t>Irregular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195" dirty="0">
                <a:latin typeface="Georgia"/>
                <a:cs typeface="Georgia"/>
              </a:rPr>
              <a:t>Verbs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250" dirty="0">
                <a:latin typeface="Georgia"/>
                <a:cs typeface="Georgia"/>
              </a:rPr>
              <a:t>(u-stem) </a:t>
            </a:r>
            <a:r>
              <a:rPr sz="5600" spc="-1340" dirty="0">
                <a:latin typeface="Georgia"/>
                <a:cs typeface="Georgia"/>
              </a:rPr>
              <a:t> </a:t>
            </a:r>
            <a:r>
              <a:rPr sz="5600" spc="-265" dirty="0">
                <a:latin typeface="Georgia"/>
                <a:cs typeface="Georgia"/>
              </a:rPr>
              <a:t>P</a:t>
            </a:r>
            <a:r>
              <a:rPr sz="5600" spc="-290" dirty="0">
                <a:latin typeface="Georgia"/>
                <a:cs typeface="Georgia"/>
              </a:rPr>
              <a:t>r</a:t>
            </a:r>
            <a:r>
              <a:rPr sz="5600" spc="-20" dirty="0">
                <a:latin typeface="Georgia"/>
                <a:cs typeface="Georgia"/>
              </a:rPr>
              <a:t>e</a:t>
            </a:r>
            <a:r>
              <a:rPr sz="5600" spc="-140" dirty="0">
                <a:latin typeface="Georgia"/>
                <a:cs typeface="Georgia"/>
              </a:rPr>
              <a:t>t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305" dirty="0">
                <a:latin typeface="Georgia"/>
                <a:cs typeface="Georgia"/>
              </a:rPr>
              <a:t>r</a:t>
            </a:r>
            <a:r>
              <a:rPr sz="5600" spc="-345" dirty="0">
                <a:latin typeface="Georgia"/>
                <a:cs typeface="Georgia"/>
              </a:rPr>
              <a:t>i</a:t>
            </a:r>
            <a:r>
              <a:rPr sz="5600" spc="-140" dirty="0">
                <a:latin typeface="Georgia"/>
                <a:cs typeface="Georgia"/>
              </a:rPr>
              <a:t>t</a:t>
            </a:r>
            <a:r>
              <a:rPr sz="5600" spc="65" dirty="0">
                <a:latin typeface="Georgia"/>
                <a:cs typeface="Georgia"/>
              </a:rPr>
              <a:t>e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195" dirty="0">
                <a:latin typeface="Georgia"/>
                <a:cs typeface="Georgia"/>
              </a:rPr>
              <a:t>T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250" dirty="0">
                <a:latin typeface="Georgia"/>
                <a:cs typeface="Georgia"/>
              </a:rPr>
              <a:t>n</a:t>
            </a:r>
            <a:r>
              <a:rPr sz="5600" spc="-75" dirty="0">
                <a:latin typeface="Georgia"/>
                <a:cs typeface="Georgia"/>
              </a:rPr>
              <a:t>s</a:t>
            </a:r>
            <a:r>
              <a:rPr sz="5600" spc="10" dirty="0">
                <a:latin typeface="Georgia"/>
                <a:cs typeface="Georgia"/>
              </a:rPr>
              <a:t>e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400" dirty="0">
                <a:latin typeface="Georgia"/>
                <a:cs typeface="Georgia"/>
              </a:rPr>
              <a:t>-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140" dirty="0">
                <a:latin typeface="Georgia"/>
                <a:cs typeface="Georgia"/>
              </a:rPr>
              <a:t>o</a:t>
            </a:r>
            <a:r>
              <a:rPr sz="5600" spc="70" dirty="0">
                <a:latin typeface="Georgia"/>
                <a:cs typeface="Georgia"/>
              </a:rPr>
              <a:t>f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75" dirty="0">
                <a:latin typeface="Georgia"/>
                <a:cs typeface="Georgia"/>
              </a:rPr>
              <a:t>s</a:t>
            </a:r>
            <a:r>
              <a:rPr sz="5600" spc="-105" dirty="0">
                <a:latin typeface="Georgia"/>
                <a:cs typeface="Georgia"/>
              </a:rPr>
              <a:t>e</a:t>
            </a:r>
            <a:r>
              <a:rPr sz="5600" spc="-755" dirty="0">
                <a:latin typeface="Georgia"/>
                <a:cs typeface="Georgia"/>
              </a:rPr>
              <a:t>r</a:t>
            </a:r>
            <a:r>
              <a:rPr sz="5600" spc="-65" dirty="0">
                <a:latin typeface="Georgia"/>
                <a:cs typeface="Georgia"/>
              </a:rPr>
              <a:t>,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320" dirty="0">
                <a:latin typeface="Georgia"/>
                <a:cs typeface="Georgia"/>
              </a:rPr>
              <a:t>i</a:t>
            </a:r>
            <a:r>
              <a:rPr sz="5600" spc="-755" dirty="0">
                <a:latin typeface="Georgia"/>
                <a:cs typeface="Georgia"/>
              </a:rPr>
              <a:t>r</a:t>
            </a:r>
            <a:r>
              <a:rPr sz="5600" spc="-65" dirty="0">
                <a:latin typeface="Georgia"/>
                <a:cs typeface="Georgia"/>
              </a:rPr>
              <a:t>,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220" dirty="0">
                <a:latin typeface="Georgia"/>
                <a:cs typeface="Georgia"/>
              </a:rPr>
              <a:t>n</a:t>
            </a:r>
            <a:r>
              <a:rPr sz="5600" spc="130" dirty="0">
                <a:latin typeface="Georgia"/>
                <a:cs typeface="Georgia"/>
              </a:rPr>
              <a:t>d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45" dirty="0">
                <a:latin typeface="Georgia"/>
                <a:cs typeface="Georgia"/>
              </a:rPr>
              <a:t>d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190" dirty="0">
                <a:latin typeface="Georgia"/>
                <a:cs typeface="Georgia"/>
              </a:rPr>
              <a:t>r</a:t>
            </a:r>
            <a:endParaRPr sz="5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750"/>
              </a:spcBef>
            </a:pPr>
            <a:r>
              <a:rPr sz="5600" spc="-245" dirty="0">
                <a:latin typeface="Georgia"/>
                <a:cs typeface="Georgia"/>
              </a:rPr>
              <a:t>N</a:t>
            </a:r>
            <a:r>
              <a:rPr sz="5600" spc="-254" dirty="0">
                <a:latin typeface="Georgia"/>
                <a:cs typeface="Georgia"/>
              </a:rPr>
              <a:t>e</a:t>
            </a:r>
            <a:r>
              <a:rPr sz="5600" spc="-25" dirty="0">
                <a:latin typeface="Georgia"/>
                <a:cs typeface="Georgia"/>
              </a:rPr>
              <a:t>g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175" dirty="0">
                <a:latin typeface="Georgia"/>
                <a:cs typeface="Georgia"/>
              </a:rPr>
              <a:t>t</a:t>
            </a:r>
            <a:r>
              <a:rPr sz="5600" spc="-254" dirty="0">
                <a:latin typeface="Georgia"/>
                <a:cs typeface="Georgia"/>
              </a:rPr>
              <a:t>i</a:t>
            </a:r>
            <a:r>
              <a:rPr sz="5600" spc="-280" dirty="0">
                <a:latin typeface="Georgia"/>
                <a:cs typeface="Georgia"/>
              </a:rPr>
              <a:t>v</a:t>
            </a:r>
            <a:r>
              <a:rPr sz="5600" spc="65" dirty="0">
                <a:latin typeface="Georgia"/>
                <a:cs typeface="Georgia"/>
              </a:rPr>
              <a:t>e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370" dirty="0">
                <a:latin typeface="Georgia"/>
                <a:cs typeface="Georgia"/>
              </a:rPr>
              <a:t>W</a:t>
            </a:r>
            <a:r>
              <a:rPr sz="5600" spc="-45" dirty="0">
                <a:latin typeface="Georgia"/>
                <a:cs typeface="Georgia"/>
              </a:rPr>
              <a:t>o</a:t>
            </a:r>
            <a:r>
              <a:rPr sz="5600" spc="-120" dirty="0">
                <a:latin typeface="Georgia"/>
                <a:cs typeface="Georgia"/>
              </a:rPr>
              <a:t>r</a:t>
            </a:r>
            <a:r>
              <a:rPr sz="5600" spc="-75" dirty="0">
                <a:latin typeface="Georgia"/>
                <a:cs typeface="Georgia"/>
              </a:rPr>
              <a:t>ds</a:t>
            </a:r>
            <a:endParaRPr sz="5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3237" y="845493"/>
            <a:ext cx="118935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80" dirty="0"/>
              <a:t>P</a:t>
            </a:r>
            <a:r>
              <a:rPr spc="-350" dirty="0"/>
              <a:t>r</a:t>
            </a:r>
            <a:r>
              <a:rPr spc="405" dirty="0"/>
              <a:t>e</a:t>
            </a:r>
            <a:r>
              <a:rPr spc="100" dirty="0"/>
              <a:t>t</a:t>
            </a:r>
            <a:r>
              <a:rPr spc="114" dirty="0"/>
              <a:t>e</a:t>
            </a:r>
            <a:r>
              <a:rPr spc="80" dirty="0"/>
              <a:t>r</a:t>
            </a:r>
            <a:r>
              <a:rPr spc="-50" dirty="0"/>
              <a:t>i</a:t>
            </a:r>
            <a:r>
              <a:rPr spc="100" dirty="0"/>
              <a:t>t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335" dirty="0"/>
              <a:t>e</a:t>
            </a:r>
            <a:r>
              <a:rPr spc="355" dirty="0"/>
              <a:t>n</a:t>
            </a:r>
            <a:r>
              <a:rPr spc="215" dirty="0"/>
              <a:t>s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-445" dirty="0"/>
              <a:t>-</a:t>
            </a:r>
            <a:r>
              <a:rPr spc="-710" dirty="0"/>
              <a:t> </a:t>
            </a:r>
            <a:r>
              <a:rPr spc="-225" dirty="0"/>
              <a:t>R</a:t>
            </a:r>
            <a:r>
              <a:rPr spc="370" dirty="0"/>
              <a:t>e</a:t>
            </a:r>
            <a:r>
              <a:rPr spc="340" dirty="0"/>
              <a:t>g</a:t>
            </a:r>
            <a:r>
              <a:rPr spc="45" dirty="0"/>
              <a:t>u</a:t>
            </a:r>
            <a:r>
              <a:rPr spc="-25" dirty="0"/>
              <a:t>l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114" dirty="0"/>
              <a:t>e</a:t>
            </a:r>
            <a:r>
              <a:rPr spc="45" dirty="0"/>
              <a:t>r</a:t>
            </a:r>
            <a:r>
              <a:rPr spc="245" dirty="0"/>
              <a:t>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602835" cy="2766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preterite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expresses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actions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that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started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50" dirty="0">
                <a:latin typeface="Georgia"/>
                <a:cs typeface="Georgia"/>
              </a:rPr>
              <a:t>stopped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given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moment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past</a:t>
            </a:r>
            <a:endParaRPr sz="3600">
              <a:latin typeface="Georgia"/>
              <a:cs typeface="Georgia"/>
            </a:endParaRPr>
          </a:p>
          <a:p>
            <a:pPr marL="913130" marR="200660" lvl="1" indent="-450850">
              <a:lnSpc>
                <a:spcPct val="113399"/>
              </a:lnSpc>
              <a:spcBef>
                <a:spcPts val="198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190" dirty="0">
                <a:latin typeface="Georgia"/>
                <a:cs typeface="Georgia"/>
              </a:rPr>
              <a:t>Can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also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60" dirty="0">
                <a:latin typeface="Georgia"/>
                <a:cs typeface="Georgia"/>
              </a:rPr>
              <a:t>be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used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describe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series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actions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they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happened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50" dirty="0">
                <a:latin typeface="Georgia"/>
                <a:cs typeface="Georgia"/>
              </a:rPr>
              <a:t>one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after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other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30764" y="6224941"/>
          <a:ext cx="12608560" cy="403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8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455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Vine,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vi,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vencí.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455"/>
                        </a:spcBef>
                      </a:pP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5" dirty="0">
                          <a:latin typeface="Lucida Sans Unicode"/>
                          <a:cs typeface="Lucida Sans Unicode"/>
                        </a:rPr>
                        <a:t>came,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saw,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conquered.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8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  <a:p>
                      <a:pPr marL="2338070" marR="765810" indent="-1564640">
                        <a:lnSpc>
                          <a:spcPct val="111000"/>
                        </a:lnSpc>
                      </a:pPr>
                      <a:r>
                        <a:rPr sz="2600" spc="65" dirty="0">
                          <a:latin typeface="Lucida Sans Unicode"/>
                          <a:cs typeface="Lucida Sans Unicode"/>
                        </a:rPr>
                        <a:t>San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Martín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fue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libertador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de </a:t>
                      </a:r>
                      <a:r>
                        <a:rPr sz="2600" spc="-8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Argentina.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  <a:p>
                      <a:pPr marL="2338070" marR="748030" indent="-1582420">
                        <a:lnSpc>
                          <a:spcPct val="111000"/>
                        </a:lnSpc>
                      </a:pPr>
                      <a:r>
                        <a:rPr sz="2600" spc="65" dirty="0">
                          <a:latin typeface="Lucida Sans Unicode"/>
                          <a:cs typeface="Lucida Sans Unicode"/>
                        </a:rPr>
                        <a:t>San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Martin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was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liberator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of </a:t>
                      </a:r>
                      <a:r>
                        <a:rPr sz="2600" spc="-8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Argentina.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180" dirty="0"/>
              <a:t>P</a:t>
            </a:r>
            <a:r>
              <a:rPr spc="-350" dirty="0"/>
              <a:t>r</a:t>
            </a:r>
            <a:r>
              <a:rPr spc="405" dirty="0"/>
              <a:t>e</a:t>
            </a:r>
            <a:r>
              <a:rPr spc="100" dirty="0"/>
              <a:t>t</a:t>
            </a:r>
            <a:r>
              <a:rPr spc="114" dirty="0"/>
              <a:t>e</a:t>
            </a:r>
            <a:r>
              <a:rPr spc="80" dirty="0"/>
              <a:t>r</a:t>
            </a:r>
            <a:r>
              <a:rPr spc="-50" dirty="0"/>
              <a:t>i</a:t>
            </a:r>
            <a:r>
              <a:rPr spc="100" dirty="0"/>
              <a:t>t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335" dirty="0"/>
              <a:t>e</a:t>
            </a:r>
            <a:r>
              <a:rPr spc="355" dirty="0"/>
              <a:t>n</a:t>
            </a:r>
            <a:r>
              <a:rPr spc="215" dirty="0"/>
              <a:t>s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-445" dirty="0"/>
              <a:t>-</a:t>
            </a:r>
            <a:r>
              <a:rPr spc="-710" dirty="0"/>
              <a:t> </a:t>
            </a:r>
            <a:r>
              <a:rPr spc="-225" dirty="0"/>
              <a:t>R</a:t>
            </a:r>
            <a:r>
              <a:rPr spc="370" dirty="0"/>
              <a:t>e</a:t>
            </a:r>
            <a:r>
              <a:rPr spc="340" dirty="0"/>
              <a:t>g</a:t>
            </a:r>
            <a:r>
              <a:rPr spc="45" dirty="0"/>
              <a:t>u</a:t>
            </a:r>
            <a:r>
              <a:rPr spc="-25" dirty="0"/>
              <a:t>l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114" dirty="0"/>
              <a:t>e</a:t>
            </a:r>
            <a:r>
              <a:rPr spc="45" dirty="0"/>
              <a:t>r</a:t>
            </a:r>
            <a:r>
              <a:rPr spc="245" dirty="0"/>
              <a:t>bs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80" dirty="0">
                <a:latin typeface="Arial"/>
                <a:cs typeface="Arial"/>
              </a:rPr>
              <a:t>-</a:t>
            </a:r>
            <a:r>
              <a:rPr sz="3600" spc="5" dirty="0">
                <a:latin typeface="Sitka Small"/>
                <a:cs typeface="Sitka Small"/>
              </a:rPr>
              <a:t>a</a:t>
            </a:r>
            <a:r>
              <a:rPr sz="3600" spc="80" dirty="0">
                <a:latin typeface="Arial"/>
                <a:cs typeface="Arial"/>
              </a:rPr>
              <a:t>r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60" dirty="0">
                <a:latin typeface="Arial"/>
                <a:cs typeface="Arial"/>
              </a:rPr>
              <a:t>v</a:t>
            </a:r>
            <a:r>
              <a:rPr sz="3600" spc="-5" dirty="0">
                <a:latin typeface="Arial"/>
                <a:cs typeface="Arial"/>
              </a:rPr>
              <a:t>erbs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948055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-10" dirty="0">
                <a:latin typeface="Georgia"/>
                <a:cs typeface="Georgia"/>
              </a:rPr>
              <a:t>-er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110" dirty="0">
                <a:latin typeface="Georgia"/>
                <a:cs typeface="Georgia"/>
              </a:rPr>
              <a:t>-ir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take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following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endings: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57468" y="5104556"/>
          <a:ext cx="12608560" cy="403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5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yo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decid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í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nosotros</a:t>
                      </a:r>
                      <a:r>
                        <a:rPr sz="2600" spc="-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25" dirty="0">
                          <a:latin typeface="Lucida Sans Unicode"/>
                          <a:cs typeface="Lucida Sans Unicode"/>
                        </a:rPr>
                        <a:t>decid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imos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tú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decid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iste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vosotros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5" dirty="0">
                          <a:latin typeface="Lucida Sans Unicode"/>
                          <a:cs typeface="Lucida Sans Unicode"/>
                        </a:rPr>
                        <a:t>decid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isteis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55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él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ella/Ud.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decid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ió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ello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/Uds.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decid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ie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180" dirty="0"/>
              <a:t>P</a:t>
            </a:r>
            <a:r>
              <a:rPr spc="-350" dirty="0"/>
              <a:t>r</a:t>
            </a:r>
            <a:r>
              <a:rPr spc="405" dirty="0"/>
              <a:t>e</a:t>
            </a:r>
            <a:r>
              <a:rPr spc="100" dirty="0"/>
              <a:t>t</a:t>
            </a:r>
            <a:r>
              <a:rPr spc="114" dirty="0"/>
              <a:t>e</a:t>
            </a:r>
            <a:r>
              <a:rPr spc="80" dirty="0"/>
              <a:t>r</a:t>
            </a:r>
            <a:r>
              <a:rPr spc="-50" dirty="0"/>
              <a:t>i</a:t>
            </a:r>
            <a:r>
              <a:rPr spc="100" dirty="0"/>
              <a:t>t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335" dirty="0"/>
              <a:t>e</a:t>
            </a:r>
            <a:r>
              <a:rPr spc="355" dirty="0"/>
              <a:t>n</a:t>
            </a:r>
            <a:r>
              <a:rPr spc="215" dirty="0"/>
              <a:t>s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-445" dirty="0"/>
              <a:t>-</a:t>
            </a:r>
            <a:r>
              <a:rPr spc="-710" dirty="0"/>
              <a:t> </a:t>
            </a:r>
            <a:r>
              <a:rPr spc="-445" dirty="0"/>
              <a:t>I</a:t>
            </a:r>
            <a:r>
              <a:rPr spc="-245" dirty="0"/>
              <a:t>r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340" dirty="0"/>
              <a:t>g</a:t>
            </a:r>
            <a:r>
              <a:rPr spc="45" dirty="0"/>
              <a:t>u</a:t>
            </a:r>
            <a:r>
              <a:rPr spc="-25" dirty="0"/>
              <a:t>l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114" dirty="0"/>
              <a:t>e</a:t>
            </a:r>
            <a:r>
              <a:rPr spc="45" dirty="0"/>
              <a:t>r</a:t>
            </a:r>
            <a:r>
              <a:rPr spc="245" dirty="0"/>
              <a:t>bs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25" dirty="0">
                <a:latin typeface="Arial"/>
                <a:cs typeface="Arial"/>
              </a:rPr>
              <a:t>u-stem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6453485" cy="50539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-40" dirty="0">
                <a:latin typeface="Georgia"/>
                <a:cs typeface="Georgia"/>
              </a:rPr>
              <a:t>Irregular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are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60" dirty="0">
                <a:latin typeface="Georgia"/>
                <a:cs typeface="Georgia"/>
              </a:rPr>
              <a:t>be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memorized,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but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most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them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fall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into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clear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patterns</a:t>
            </a:r>
            <a:endParaRPr sz="360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-30" dirty="0">
                <a:latin typeface="Georgia"/>
                <a:cs typeface="Georgia"/>
              </a:rPr>
              <a:t>All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15" dirty="0">
                <a:latin typeface="Georgia"/>
                <a:cs typeface="Georgia"/>
              </a:rPr>
              <a:t>irregular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have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third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person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singular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ending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an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unstressed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-o</a:t>
            </a:r>
            <a:endParaRPr sz="360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-30" dirty="0">
                <a:latin typeface="Georgia"/>
                <a:cs typeface="Georgia"/>
              </a:rPr>
              <a:t>All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them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have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u</a:t>
            </a:r>
            <a:r>
              <a:rPr sz="3600" spc="-10" dirty="0">
                <a:latin typeface="Georgia"/>
                <a:cs typeface="Georgia"/>
              </a:rPr>
              <a:t> stems: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50" dirty="0">
                <a:latin typeface="Georgia"/>
                <a:cs typeface="Georgia"/>
              </a:rPr>
              <a:t>tuv-;</a:t>
            </a:r>
            <a:r>
              <a:rPr sz="3600" spc="-10" dirty="0">
                <a:latin typeface="Georgia"/>
                <a:cs typeface="Georgia"/>
              </a:rPr>
              <a:t> estuv-;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85" dirty="0">
                <a:latin typeface="Georgia"/>
                <a:cs typeface="Georgia"/>
              </a:rPr>
              <a:t>uv-;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15" dirty="0">
                <a:latin typeface="Georgia"/>
                <a:cs typeface="Georgia"/>
              </a:rPr>
              <a:t>sup-;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20" dirty="0">
                <a:latin typeface="Georgia"/>
                <a:cs typeface="Georgia"/>
              </a:rPr>
              <a:t>pud-;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40" dirty="0">
                <a:latin typeface="Georgia"/>
                <a:cs typeface="Georgia"/>
              </a:rPr>
              <a:t>pus-;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cup-;</a:t>
            </a:r>
            <a:endParaRPr sz="360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whole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conjugation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40" dirty="0">
                <a:latin typeface="Georgia"/>
                <a:cs typeface="Georgia"/>
              </a:rPr>
              <a:t>will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repeat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stem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third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person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singular</a:t>
            </a:r>
            <a:endParaRPr sz="360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endings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for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whole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conjugation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these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40" dirty="0">
                <a:latin typeface="Georgia"/>
                <a:cs typeface="Georgia"/>
              </a:rPr>
              <a:t>will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be:</a:t>
            </a:r>
            <a:endParaRPr sz="3600">
              <a:latin typeface="Georgia"/>
              <a:cs typeface="Georgia"/>
            </a:endParaRPr>
          </a:p>
          <a:p>
            <a:pPr marL="1363345" lvl="2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1363980" algn="l"/>
              </a:tabLst>
            </a:pPr>
            <a:r>
              <a:rPr sz="3600" b="1" spc="-110" dirty="0">
                <a:latin typeface="Georgia"/>
                <a:cs typeface="Georgia"/>
              </a:rPr>
              <a:t>-e,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b="1" spc="-105" dirty="0">
                <a:latin typeface="Georgia"/>
                <a:cs typeface="Georgia"/>
              </a:rPr>
              <a:t>-iste,</a:t>
            </a:r>
            <a:r>
              <a:rPr sz="3600" b="1" spc="-45" dirty="0">
                <a:latin typeface="Georgia"/>
                <a:cs typeface="Georgia"/>
              </a:rPr>
              <a:t> </a:t>
            </a:r>
            <a:r>
              <a:rPr sz="3600" b="1" spc="-95" dirty="0">
                <a:latin typeface="Georgia"/>
                <a:cs typeface="Georgia"/>
              </a:rPr>
              <a:t>-o,</a:t>
            </a:r>
            <a:r>
              <a:rPr sz="3600" b="1" spc="-45" dirty="0">
                <a:latin typeface="Georgia"/>
                <a:cs typeface="Georgia"/>
              </a:rPr>
              <a:t> </a:t>
            </a:r>
            <a:r>
              <a:rPr sz="3600" b="1" spc="-125" dirty="0">
                <a:latin typeface="Georgia"/>
                <a:cs typeface="Georgia"/>
              </a:rPr>
              <a:t>-imos,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b="1" spc="-114" dirty="0">
                <a:latin typeface="Georgia"/>
                <a:cs typeface="Georgia"/>
              </a:rPr>
              <a:t>-isteis,</a:t>
            </a:r>
            <a:r>
              <a:rPr sz="3600" b="1" spc="-45" dirty="0">
                <a:latin typeface="Georgia"/>
                <a:cs typeface="Georgia"/>
              </a:rPr>
              <a:t> </a:t>
            </a:r>
            <a:r>
              <a:rPr sz="3600" b="1" spc="-130" dirty="0">
                <a:latin typeface="Georgia"/>
                <a:cs typeface="Georgia"/>
              </a:rPr>
              <a:t>-ieron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180" dirty="0"/>
              <a:t>P</a:t>
            </a:r>
            <a:r>
              <a:rPr spc="-350" dirty="0"/>
              <a:t>r</a:t>
            </a:r>
            <a:r>
              <a:rPr spc="405" dirty="0"/>
              <a:t>e</a:t>
            </a:r>
            <a:r>
              <a:rPr spc="100" dirty="0"/>
              <a:t>t</a:t>
            </a:r>
            <a:r>
              <a:rPr spc="114" dirty="0"/>
              <a:t>e</a:t>
            </a:r>
            <a:r>
              <a:rPr spc="80" dirty="0"/>
              <a:t>r</a:t>
            </a:r>
            <a:r>
              <a:rPr spc="-50" dirty="0"/>
              <a:t>i</a:t>
            </a:r>
            <a:r>
              <a:rPr spc="100" dirty="0"/>
              <a:t>t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335" dirty="0"/>
              <a:t>e</a:t>
            </a:r>
            <a:r>
              <a:rPr spc="355" dirty="0"/>
              <a:t>n</a:t>
            </a:r>
            <a:r>
              <a:rPr spc="215" dirty="0"/>
              <a:t>s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-445" dirty="0"/>
              <a:t>-</a:t>
            </a:r>
            <a:r>
              <a:rPr spc="-710" dirty="0"/>
              <a:t> </a:t>
            </a:r>
            <a:r>
              <a:rPr spc="-445" dirty="0"/>
              <a:t>I</a:t>
            </a:r>
            <a:r>
              <a:rPr spc="-245" dirty="0"/>
              <a:t>r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340" dirty="0"/>
              <a:t>g</a:t>
            </a:r>
            <a:r>
              <a:rPr spc="45" dirty="0"/>
              <a:t>u</a:t>
            </a:r>
            <a:r>
              <a:rPr spc="-25" dirty="0"/>
              <a:t>l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114" dirty="0"/>
              <a:t>e</a:t>
            </a:r>
            <a:r>
              <a:rPr spc="45" dirty="0"/>
              <a:t>r</a:t>
            </a:r>
            <a:r>
              <a:rPr spc="245" dirty="0"/>
              <a:t>bs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-55" dirty="0">
                <a:latin typeface="Arial"/>
                <a:cs typeface="Arial"/>
              </a:rPr>
              <a:t>u-s</a:t>
            </a:r>
            <a:r>
              <a:rPr sz="3600" spc="70" dirty="0">
                <a:latin typeface="Arial"/>
                <a:cs typeface="Arial"/>
              </a:rPr>
              <a:t>te</a:t>
            </a:r>
            <a:r>
              <a:rPr sz="3600" spc="220" dirty="0">
                <a:latin typeface="Arial"/>
                <a:cs typeface="Arial"/>
              </a:rPr>
              <a:t>m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e</a:t>
            </a:r>
            <a:r>
              <a:rPr sz="3600" spc="-30" dirty="0">
                <a:latin typeface="Arial"/>
                <a:cs typeface="Arial"/>
              </a:rPr>
              <a:t>x</a:t>
            </a:r>
            <a:r>
              <a:rPr sz="3600" spc="5" dirty="0">
                <a:latin typeface="Sitka Small"/>
                <a:cs typeface="Sitka Small"/>
              </a:rPr>
              <a:t>a</a:t>
            </a:r>
            <a:r>
              <a:rPr sz="3600" spc="60" dirty="0">
                <a:latin typeface="Arial"/>
                <a:cs typeface="Arial"/>
              </a:rPr>
              <a:t>mpl</a:t>
            </a:r>
            <a:r>
              <a:rPr sz="3600" spc="75" dirty="0">
                <a:latin typeface="Arial"/>
                <a:cs typeface="Arial"/>
              </a:rPr>
              <a:t>e</a:t>
            </a:r>
            <a:r>
              <a:rPr sz="3600" spc="-185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9139" y="3094146"/>
          <a:ext cx="9094470" cy="2604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23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andar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(to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walk)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yo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anduve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nosotros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aduvimos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tú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anduviste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vosotros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anduvisteis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él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ella/Ud.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andu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v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ello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/Uds.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anduvie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87644" y="3094146"/>
          <a:ext cx="9094470" cy="2604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23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caber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(to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it)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yo</a:t>
                      </a:r>
                      <a:r>
                        <a:rPr sz="2600" spc="-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45" dirty="0">
                          <a:latin typeface="Lucida Sans Unicode"/>
                          <a:cs typeface="Lucida Sans Unicode"/>
                        </a:rPr>
                        <a:t>cupe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nosotros</a:t>
                      </a:r>
                      <a:r>
                        <a:rPr sz="2600" spc="-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cupimos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tú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cupiste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vosotros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cupisteis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él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ella/Ud.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cupo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ello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/Uds.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cupie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9139" y="6738015"/>
          <a:ext cx="9094470" cy="2604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23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estar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(to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be)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yo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estuve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nosotros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estuvimos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tú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estuviste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vosotros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estuvisteis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él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ella/Ud.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stu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v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ello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/Uds.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stuvie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287644" y="6738015"/>
          <a:ext cx="9094470" cy="2604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23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poder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(to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be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able,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can,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manage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to)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yo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pude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nosotros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pudimos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tú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pudiste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vosotros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pudisteis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él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ella/Ud.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pudo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ello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/Uds.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pudie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180" dirty="0"/>
              <a:t>P</a:t>
            </a:r>
            <a:r>
              <a:rPr spc="-350" dirty="0"/>
              <a:t>r</a:t>
            </a:r>
            <a:r>
              <a:rPr spc="405" dirty="0"/>
              <a:t>e</a:t>
            </a:r>
            <a:r>
              <a:rPr spc="100" dirty="0"/>
              <a:t>t</a:t>
            </a:r>
            <a:r>
              <a:rPr spc="114" dirty="0"/>
              <a:t>e</a:t>
            </a:r>
            <a:r>
              <a:rPr spc="80" dirty="0"/>
              <a:t>r</a:t>
            </a:r>
            <a:r>
              <a:rPr spc="-50" dirty="0"/>
              <a:t>i</a:t>
            </a:r>
            <a:r>
              <a:rPr spc="100" dirty="0"/>
              <a:t>t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335" dirty="0"/>
              <a:t>e</a:t>
            </a:r>
            <a:r>
              <a:rPr spc="355" dirty="0"/>
              <a:t>n</a:t>
            </a:r>
            <a:r>
              <a:rPr spc="215" dirty="0"/>
              <a:t>s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-445" dirty="0"/>
              <a:t>-</a:t>
            </a:r>
            <a:r>
              <a:rPr spc="-710" dirty="0"/>
              <a:t> </a:t>
            </a:r>
            <a:r>
              <a:rPr spc="-445" dirty="0"/>
              <a:t>I</a:t>
            </a:r>
            <a:r>
              <a:rPr spc="-245" dirty="0"/>
              <a:t>r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340" dirty="0"/>
              <a:t>g</a:t>
            </a:r>
            <a:r>
              <a:rPr spc="45" dirty="0"/>
              <a:t>u</a:t>
            </a:r>
            <a:r>
              <a:rPr spc="-25" dirty="0"/>
              <a:t>l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114" dirty="0"/>
              <a:t>e</a:t>
            </a:r>
            <a:r>
              <a:rPr spc="45" dirty="0"/>
              <a:t>r</a:t>
            </a:r>
            <a:r>
              <a:rPr spc="245" dirty="0"/>
              <a:t>bs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-55" dirty="0">
                <a:latin typeface="Arial"/>
                <a:cs typeface="Arial"/>
              </a:rPr>
              <a:t>u-s</a:t>
            </a:r>
            <a:r>
              <a:rPr sz="3600" spc="70" dirty="0">
                <a:latin typeface="Arial"/>
                <a:cs typeface="Arial"/>
              </a:rPr>
              <a:t>te</a:t>
            </a:r>
            <a:r>
              <a:rPr sz="3600" spc="220" dirty="0">
                <a:latin typeface="Arial"/>
                <a:cs typeface="Arial"/>
              </a:rPr>
              <a:t>m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e</a:t>
            </a:r>
            <a:r>
              <a:rPr sz="3600" spc="-30" dirty="0">
                <a:latin typeface="Arial"/>
                <a:cs typeface="Arial"/>
              </a:rPr>
              <a:t>x</a:t>
            </a:r>
            <a:r>
              <a:rPr sz="3600" spc="5" dirty="0">
                <a:latin typeface="Sitka Small"/>
                <a:cs typeface="Sitka Small"/>
              </a:rPr>
              <a:t>a</a:t>
            </a:r>
            <a:r>
              <a:rPr sz="3600" spc="60" dirty="0">
                <a:latin typeface="Arial"/>
                <a:cs typeface="Arial"/>
              </a:rPr>
              <a:t>mpl</a:t>
            </a:r>
            <a:r>
              <a:rPr sz="3600" spc="75" dirty="0">
                <a:latin typeface="Arial"/>
                <a:cs typeface="Arial"/>
              </a:rPr>
              <a:t>e</a:t>
            </a:r>
            <a:r>
              <a:rPr sz="3600" spc="-185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9139" y="3094146"/>
          <a:ext cx="9094470" cy="2604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23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poner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(to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put)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yo</a:t>
                      </a:r>
                      <a:r>
                        <a:rPr sz="2600" spc="-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puse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nosotros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pusimos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tú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pusiste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vosotros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pusisteis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él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ella/Ud.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puso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ello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/Uds.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pusie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87644" y="3094146"/>
          <a:ext cx="9094470" cy="2604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23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saber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(to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know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ind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out)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yo</a:t>
                      </a:r>
                      <a:r>
                        <a:rPr sz="2600" spc="-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supe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nosotros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supimos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tú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supiste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vosotros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supisteis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él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ella/Ud.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supo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ello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/Uds.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supie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02450" y="6738015"/>
          <a:ext cx="9094470" cy="2604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23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tener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(to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have)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yo</a:t>
                      </a:r>
                      <a:r>
                        <a:rPr sz="2600" spc="-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tuve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nosotros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tuvimos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tú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tuviste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vosotros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tuvisteis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él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ella/Ud.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tu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v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ello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/Uds.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tuvie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180" dirty="0"/>
              <a:t>P</a:t>
            </a:r>
            <a:r>
              <a:rPr spc="-350" dirty="0"/>
              <a:t>r</a:t>
            </a:r>
            <a:r>
              <a:rPr spc="405" dirty="0"/>
              <a:t>e</a:t>
            </a:r>
            <a:r>
              <a:rPr spc="100" dirty="0"/>
              <a:t>t</a:t>
            </a:r>
            <a:r>
              <a:rPr spc="114" dirty="0"/>
              <a:t>e</a:t>
            </a:r>
            <a:r>
              <a:rPr spc="80" dirty="0"/>
              <a:t>r</a:t>
            </a:r>
            <a:r>
              <a:rPr spc="-50" dirty="0"/>
              <a:t>i</a:t>
            </a:r>
            <a:r>
              <a:rPr spc="100" dirty="0"/>
              <a:t>t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335" dirty="0"/>
              <a:t>e</a:t>
            </a:r>
            <a:r>
              <a:rPr spc="355" dirty="0"/>
              <a:t>n</a:t>
            </a:r>
            <a:r>
              <a:rPr spc="215" dirty="0"/>
              <a:t>s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480" dirty="0"/>
              <a:t>o</a:t>
            </a:r>
            <a:r>
              <a:rPr spc="250" dirty="0"/>
              <a:t>f</a:t>
            </a:r>
            <a:r>
              <a:rPr spc="-710" dirty="0"/>
              <a:t> </a:t>
            </a:r>
            <a:r>
              <a:rPr spc="215" dirty="0"/>
              <a:t>s</a:t>
            </a:r>
            <a:r>
              <a:rPr spc="440" dirty="0"/>
              <a:t>e</a:t>
            </a:r>
            <a:r>
              <a:rPr spc="-730" dirty="0"/>
              <a:t>r</a:t>
            </a:r>
            <a:r>
              <a:rPr spc="80" dirty="0"/>
              <a:t>,</a:t>
            </a:r>
            <a:r>
              <a:rPr spc="-710" dirty="0"/>
              <a:t> </a:t>
            </a:r>
            <a:r>
              <a:rPr spc="-15" dirty="0"/>
              <a:t>i</a:t>
            </a:r>
            <a:r>
              <a:rPr spc="-730" dirty="0"/>
              <a:t>r</a:t>
            </a:r>
            <a:r>
              <a:rPr spc="80" dirty="0"/>
              <a:t>,</a:t>
            </a:r>
            <a:r>
              <a:rPr spc="-710" dirty="0"/>
              <a:t> </a:t>
            </a:r>
            <a:r>
              <a:rPr spc="45" dirty="0"/>
              <a:t>a</a:t>
            </a:r>
            <a:r>
              <a:rPr spc="285" dirty="0"/>
              <a:t>n</a:t>
            </a:r>
            <a:r>
              <a:rPr spc="400" dirty="0"/>
              <a:t>d</a:t>
            </a:r>
            <a:r>
              <a:rPr spc="-710" dirty="0"/>
              <a:t> </a:t>
            </a:r>
            <a:r>
              <a:rPr spc="330" dirty="0"/>
              <a:t>d</a:t>
            </a:r>
            <a:r>
              <a:rPr spc="45" dirty="0"/>
              <a:t>a</a:t>
            </a:r>
            <a:r>
              <a:rPr spc="-175" dirty="0"/>
              <a:t>r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5" dirty="0">
                <a:latin typeface="Arial"/>
                <a:cs typeface="Arial"/>
              </a:rPr>
              <a:t>Se</a:t>
            </a:r>
            <a:r>
              <a:rPr sz="3600" spc="30" dirty="0">
                <a:latin typeface="Arial"/>
                <a:cs typeface="Arial"/>
              </a:rPr>
              <a:t>r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5" dirty="0">
                <a:latin typeface="Sitka Small"/>
                <a:cs typeface="Sitka Small"/>
              </a:rPr>
              <a:t>a</a:t>
            </a:r>
            <a:r>
              <a:rPr sz="3600" spc="30" dirty="0">
                <a:latin typeface="Arial"/>
                <a:cs typeface="Arial"/>
              </a:rPr>
              <a:t>n</a:t>
            </a:r>
            <a:r>
              <a:rPr sz="3600" spc="70" dirty="0">
                <a:latin typeface="Arial"/>
                <a:cs typeface="Arial"/>
              </a:rPr>
              <a:t>d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I</a:t>
            </a:r>
            <a:r>
              <a:rPr sz="3600" spc="150" dirty="0">
                <a:latin typeface="Arial"/>
                <a:cs typeface="Arial"/>
              </a:rPr>
              <a:t>r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h</a:t>
            </a:r>
            <a:r>
              <a:rPr sz="3600" spc="5" dirty="0">
                <a:latin typeface="Sitka Small"/>
                <a:cs typeface="Sitka Small"/>
              </a:rPr>
              <a:t>a</a:t>
            </a:r>
            <a:r>
              <a:rPr sz="3600" spc="-60" dirty="0">
                <a:latin typeface="Arial"/>
                <a:cs typeface="Arial"/>
              </a:rPr>
              <a:t>v</a:t>
            </a:r>
            <a:r>
              <a:rPr sz="3600" spc="125" dirty="0">
                <a:latin typeface="Arial"/>
                <a:cs typeface="Arial"/>
              </a:rPr>
              <a:t>e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60" dirty="0">
                <a:latin typeface="Arial"/>
                <a:cs typeface="Arial"/>
              </a:rPr>
              <a:t>th</a:t>
            </a:r>
            <a:r>
              <a:rPr sz="3600" spc="120" dirty="0">
                <a:latin typeface="Arial"/>
                <a:cs typeface="Arial"/>
              </a:rPr>
              <a:t>e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225" dirty="0">
                <a:latin typeface="Arial"/>
                <a:cs typeface="Arial"/>
              </a:rPr>
              <a:t>s</a:t>
            </a:r>
            <a:r>
              <a:rPr sz="3600" spc="5" dirty="0">
                <a:latin typeface="Sitka Small"/>
                <a:cs typeface="Sitka Small"/>
              </a:rPr>
              <a:t>a</a:t>
            </a:r>
            <a:r>
              <a:rPr sz="3600" spc="125" dirty="0">
                <a:latin typeface="Arial"/>
                <a:cs typeface="Arial"/>
              </a:rPr>
              <a:t>m</a:t>
            </a:r>
            <a:r>
              <a:rPr sz="3600" spc="105" dirty="0">
                <a:latin typeface="Arial"/>
                <a:cs typeface="Arial"/>
              </a:rPr>
              <a:t>e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f</a:t>
            </a:r>
            <a:r>
              <a:rPr sz="3600" spc="-5" dirty="0">
                <a:latin typeface="Arial"/>
                <a:cs typeface="Arial"/>
              </a:rPr>
              <a:t>orm:</a:t>
            </a:r>
            <a:endParaRPr sz="36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9139" y="3094146"/>
          <a:ext cx="9094470" cy="2604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23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ser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yo</a:t>
                      </a:r>
                      <a:r>
                        <a:rPr sz="2600" spc="-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0" dirty="0">
                          <a:latin typeface="Lucida Sans Unicode"/>
                          <a:cs typeface="Lucida Sans Unicode"/>
                        </a:rPr>
                        <a:t>fui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nosotros</a:t>
                      </a:r>
                      <a:r>
                        <a:rPr sz="2600" spc="-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fuimos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tú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fuiste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vosotros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fuisteis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él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ella/Ud.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fue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ello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/Uds.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fue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87644" y="3094146"/>
          <a:ext cx="9094470" cy="2604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23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80" dirty="0">
                          <a:latin typeface="Lucida Sans Unicode"/>
                          <a:cs typeface="Lucida Sans Unicode"/>
                        </a:rPr>
                        <a:t>ir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yo</a:t>
                      </a:r>
                      <a:r>
                        <a:rPr sz="2600" spc="-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0" dirty="0">
                          <a:latin typeface="Lucida Sans Unicode"/>
                          <a:cs typeface="Lucida Sans Unicode"/>
                        </a:rPr>
                        <a:t>fui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nosotros</a:t>
                      </a:r>
                      <a:r>
                        <a:rPr sz="2600" spc="-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fuimos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tú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fuiste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vosotros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fuisteis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él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ella/Ud.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fue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ello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/Uds.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fue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02450" y="6738015"/>
          <a:ext cx="9094470" cy="2604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23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dar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yo</a:t>
                      </a:r>
                      <a:r>
                        <a:rPr sz="2600" spc="-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di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nosot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dimos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tú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diste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vosotros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disteis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él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ella/Ud.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dio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ello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/Uds.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die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97EE87F-A89C-7B45-9B70-082779BAEC3B}"/>
              </a:ext>
            </a:extLst>
          </p:cNvPr>
          <p:cNvSpPr txBox="1">
            <a:spLocks/>
          </p:cNvSpPr>
          <p:nvPr/>
        </p:nvSpPr>
        <p:spPr>
          <a:xfrm>
            <a:off x="3852915" y="587869"/>
            <a:ext cx="12398268" cy="1292020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155"/>
              </a:spcBef>
            </a:pPr>
            <a:r>
              <a:rPr lang="en-US" sz="6600" b="1" kern="0" spc="18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6600" b="1" kern="0" spc="-35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6600" b="1" kern="0" spc="405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600" b="1" kern="0" spc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600" b="1" kern="0" spc="114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600" b="1" kern="0" spc="8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6600" b="1" kern="0" spc="-5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6600" b="1" kern="0" spc="1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600" b="1" kern="0" spc="475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600" b="1" kern="0" spc="-7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kern="0" spc="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600" b="1" kern="0" spc="33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600" b="1" kern="0" spc="35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6600" b="1" kern="0" spc="21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6600" b="1" kern="0" spc="47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6600" b="1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A4BC9-4721-7C42-BBED-C6631B4FBF85}"/>
              </a:ext>
            </a:extLst>
          </p:cNvPr>
          <p:cNvSpPr txBox="1"/>
          <p:nvPr/>
        </p:nvSpPr>
        <p:spPr>
          <a:xfrm>
            <a:off x="772160" y="2905760"/>
            <a:ext cx="31456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Practice: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CB4A3-4529-A545-A2A4-0B27005FDE71}"/>
              </a:ext>
            </a:extLst>
          </p:cNvPr>
          <p:cNvSpPr txBox="1"/>
          <p:nvPr/>
        </p:nvSpPr>
        <p:spPr>
          <a:xfrm>
            <a:off x="3014963" y="4587875"/>
            <a:ext cx="1407417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https://studyspanish.com/grammar/test/pret1</a:t>
            </a:r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Regular verbs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hlinkClick r:id="rId3"/>
              </a:rPr>
              <a:t>https://create.kahoot.it/details/f3901d6a-5682-4d70-ae9b-d43bf7d7b59d</a:t>
            </a:r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Irregular verbs 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hlinkClick r:id="rId4"/>
              </a:rPr>
              <a:t>https://create.kahoot.it/details/9782ce35-86d4-4ec5-92e4-ae21313cc834</a:t>
            </a:r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820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776</Words>
  <Application>Microsoft Macintosh PowerPoint</Application>
  <PresentationFormat>Custom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Georgia</vt:lpstr>
      <vt:lpstr>Lucida Sans Unicode</vt:lpstr>
      <vt:lpstr>Sitka Small</vt:lpstr>
      <vt:lpstr>Times New Roman</vt:lpstr>
      <vt:lpstr>Office Theme</vt:lpstr>
      <vt:lpstr>Chapter 8</vt:lpstr>
      <vt:lpstr>Objective</vt:lpstr>
      <vt:lpstr>Preterite Tense - Regular Verbs</vt:lpstr>
      <vt:lpstr>Preterite Tense - Regular Verbs -ar verbs</vt:lpstr>
      <vt:lpstr>Preterite Tense - Irregular Verbs u-stem</vt:lpstr>
      <vt:lpstr>Preterite Tense - Irregular Verbs u-stem examples</vt:lpstr>
      <vt:lpstr>Preterite Tense - Irregular Verbs u-stem examples</vt:lpstr>
      <vt:lpstr>Preterite Tense of ser, ir, and dar Ser and Ir have the same form: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Words</vt:lpstr>
      <vt:lpstr>Negative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ch8</dc:title>
  <cp:lastModifiedBy>Juan Jose Garrido Garrido Pozu</cp:lastModifiedBy>
  <cp:revision>3</cp:revision>
  <dcterms:created xsi:type="dcterms:W3CDTF">2021-05-05T20:27:07Z</dcterms:created>
  <dcterms:modified xsi:type="dcterms:W3CDTF">2021-06-28T16:46:38Z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2021-05-05T00:00:00Z</vt:filetime>
  </property>
</Properties>
</file>