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78116" y="845493"/>
            <a:ext cx="3747866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1244" y="587869"/>
            <a:ext cx="13921610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2708" y="5617629"/>
            <a:ext cx="15992475" cy="4805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75" dirty="0">
                <a:latin typeface="Arial Black"/>
                <a:cs typeface="Arial Black"/>
              </a:rPr>
              <a:t>Spanish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175" dirty="0">
                <a:latin typeface="Arial Black"/>
                <a:cs typeface="Arial Black"/>
              </a:rPr>
              <a:t>Reading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n-US" sz="2450" spc="-80" dirty="0">
                <a:latin typeface="Arial Black"/>
                <a:cs typeface="Arial Black"/>
              </a:rPr>
              <a:t>1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lang="en-US" sz="2450" spc="55" dirty="0">
                <a:latin typeface="Arial Black"/>
                <a:cs typeface="Arial Black"/>
              </a:rPr>
              <a:t>–</a:t>
            </a:r>
            <a:r>
              <a:rPr sz="2450" spc="-270" dirty="0">
                <a:latin typeface="Arial Black"/>
                <a:cs typeface="Arial Black"/>
              </a:rPr>
              <a:t> </a:t>
            </a:r>
            <a:r>
              <a:rPr lang="en-US" sz="2450" spc="-195" dirty="0">
                <a:latin typeface="Arial Black"/>
                <a:cs typeface="Arial Black"/>
              </a:rPr>
              <a:t>Juan Garrido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7755" y="4457616"/>
            <a:ext cx="6049010" cy="26555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0550" b="1" spc="500" dirty="0">
                <a:latin typeface="Times New Roman"/>
                <a:cs typeface="Times New Roman"/>
              </a:rPr>
              <a:t>C</a:t>
            </a:r>
            <a:r>
              <a:rPr sz="10550" b="1" spc="315" dirty="0">
                <a:latin typeface="Times New Roman"/>
                <a:cs typeface="Times New Roman"/>
              </a:rPr>
              <a:t>h</a:t>
            </a:r>
            <a:r>
              <a:rPr sz="10550" b="1" spc="50" dirty="0">
                <a:latin typeface="Times New Roman"/>
                <a:cs typeface="Times New Roman"/>
              </a:rPr>
              <a:t>a</a:t>
            </a:r>
            <a:r>
              <a:rPr sz="10550" b="1" spc="345" dirty="0">
                <a:latin typeface="Times New Roman"/>
                <a:cs typeface="Times New Roman"/>
              </a:rPr>
              <a:t>p</a:t>
            </a:r>
            <a:r>
              <a:rPr sz="10550" b="1" spc="145" dirty="0">
                <a:latin typeface="Times New Roman"/>
                <a:cs typeface="Times New Roman"/>
              </a:rPr>
              <a:t>t</a:t>
            </a:r>
            <a:r>
              <a:rPr sz="10550" b="1" spc="155" dirty="0">
                <a:latin typeface="Times New Roman"/>
                <a:cs typeface="Times New Roman"/>
              </a:rPr>
              <a:t>e</a:t>
            </a:r>
            <a:r>
              <a:rPr sz="10550" b="1" spc="210" dirty="0">
                <a:latin typeface="Times New Roman"/>
                <a:cs typeface="Times New Roman"/>
              </a:rPr>
              <a:t>r</a:t>
            </a:r>
            <a:r>
              <a:rPr sz="10550" b="1" spc="-1090" dirty="0">
                <a:latin typeface="Times New Roman"/>
                <a:cs typeface="Times New Roman"/>
              </a:rPr>
              <a:t> </a:t>
            </a:r>
            <a:r>
              <a:rPr sz="10550" b="1" spc="1340" dirty="0">
                <a:latin typeface="Times New Roman"/>
                <a:cs typeface="Times New Roman"/>
              </a:rPr>
              <a:t>9</a:t>
            </a:r>
            <a:endParaRPr sz="10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950" b="1" spc="-330" dirty="0">
                <a:latin typeface="Arial"/>
                <a:cs typeface="Arial"/>
              </a:rPr>
              <a:t>P</a:t>
            </a:r>
            <a:r>
              <a:rPr sz="4950" b="1" spc="85" dirty="0">
                <a:latin typeface="Tahoma"/>
                <a:cs typeface="Tahoma"/>
              </a:rPr>
              <a:t>a</a:t>
            </a:r>
            <a:r>
              <a:rPr sz="4950" b="1" spc="70" dirty="0">
                <a:latin typeface="Arial"/>
                <a:cs typeface="Arial"/>
              </a:rPr>
              <a:t>r</a:t>
            </a:r>
            <a:r>
              <a:rPr sz="4950" b="1" spc="215" dirty="0">
                <a:latin typeface="Arial"/>
                <a:cs typeface="Arial"/>
              </a:rPr>
              <a:t>t</a:t>
            </a:r>
            <a:r>
              <a:rPr sz="4950" b="1" spc="-380" dirty="0">
                <a:latin typeface="Arial"/>
                <a:cs typeface="Arial"/>
              </a:rPr>
              <a:t> </a:t>
            </a:r>
            <a:r>
              <a:rPr sz="4950" b="1" spc="-625" dirty="0">
                <a:latin typeface="Arial"/>
                <a:cs typeface="Arial"/>
              </a:rPr>
              <a:t>1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 on Teaching Español">
            <a:extLst>
              <a:ext uri="{FF2B5EF4-FFF2-40B4-BE49-F238E27FC236}">
                <a16:creationId xmlns:a16="http://schemas.microsoft.com/office/drawing/2014/main" id="{9E7DAC13-0028-CA4B-8A14-91764440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1082675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3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terite vs imperfect.ppt">
            <a:extLst>
              <a:ext uri="{FF2B5EF4-FFF2-40B4-BE49-F238E27FC236}">
                <a16:creationId xmlns:a16="http://schemas.microsoft.com/office/drawing/2014/main" id="{76BDECCB-2DD3-3F44-AB67-0970FCD8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276962"/>
            <a:ext cx="14325600" cy="1075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76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08360"/>
            <a:ext cx="12573635" cy="388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800"/>
              </a:lnSpc>
              <a:spcBef>
                <a:spcPts val="100"/>
              </a:spcBef>
            </a:pPr>
            <a:r>
              <a:rPr sz="5600" spc="-25" dirty="0">
                <a:latin typeface="Georgia"/>
                <a:cs typeface="Georgia"/>
              </a:rPr>
              <a:t>M</a:t>
            </a:r>
            <a:r>
              <a:rPr sz="5600" spc="-30" dirty="0">
                <a:latin typeface="Georgia"/>
                <a:cs typeface="Georgia"/>
              </a:rPr>
              <a:t>o</a:t>
            </a:r>
            <a:r>
              <a:rPr sz="5600" spc="-225" dirty="0">
                <a:latin typeface="Georgia"/>
                <a:cs typeface="Georgia"/>
              </a:rPr>
              <a:t>r</a:t>
            </a:r>
            <a:r>
              <a:rPr sz="5600" spc="-65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495" dirty="0">
                <a:latin typeface="Georgia"/>
                <a:cs typeface="Georgia"/>
              </a:rPr>
              <a:t>I</a:t>
            </a:r>
            <a:r>
              <a:rPr sz="5600" spc="-455" dirty="0">
                <a:latin typeface="Georgia"/>
                <a:cs typeface="Georgia"/>
              </a:rPr>
              <a:t>r</a:t>
            </a:r>
            <a:r>
              <a:rPr sz="5600" spc="-135" dirty="0">
                <a:latin typeface="Georgia"/>
                <a:cs typeface="Georgia"/>
              </a:rPr>
              <a:t>re</a:t>
            </a:r>
            <a:r>
              <a:rPr sz="5600" spc="-185" dirty="0">
                <a:latin typeface="Georgia"/>
                <a:cs typeface="Georgia"/>
              </a:rPr>
              <a:t>g</a:t>
            </a:r>
            <a:r>
              <a:rPr sz="5600" spc="-360" dirty="0">
                <a:latin typeface="Georgia"/>
                <a:cs typeface="Georgia"/>
              </a:rPr>
              <a:t>u</a:t>
            </a:r>
            <a:r>
              <a:rPr sz="5600" spc="-240" dirty="0">
                <a:latin typeface="Georgia"/>
                <a:cs typeface="Georgia"/>
              </a:rPr>
              <a:t>l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190" dirty="0">
                <a:latin typeface="Georgia"/>
                <a:cs typeface="Georgia"/>
              </a:rPr>
              <a:t>r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610" dirty="0">
                <a:latin typeface="Georgia"/>
                <a:cs typeface="Georgia"/>
              </a:rPr>
              <a:t>V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35" dirty="0">
                <a:latin typeface="Georgia"/>
                <a:cs typeface="Georgia"/>
              </a:rPr>
              <a:t>b</a:t>
            </a:r>
            <a:r>
              <a:rPr sz="5600" spc="-45" dirty="0">
                <a:latin typeface="Georgia"/>
                <a:cs typeface="Georgia"/>
              </a:rPr>
              <a:t>s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320" dirty="0">
                <a:latin typeface="Georgia"/>
                <a:cs typeface="Georgia"/>
              </a:rPr>
              <a:t>i</a:t>
            </a:r>
            <a:r>
              <a:rPr sz="5600" spc="-105" dirty="0">
                <a:latin typeface="Georgia"/>
                <a:cs typeface="Georgia"/>
              </a:rPr>
              <a:t>n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85" dirty="0">
                <a:latin typeface="Georgia"/>
                <a:cs typeface="Georgia"/>
              </a:rPr>
              <a:t>t</a:t>
            </a:r>
            <a:r>
              <a:rPr sz="5600" spc="-180" dirty="0">
                <a:latin typeface="Georgia"/>
                <a:cs typeface="Georgia"/>
              </a:rPr>
              <a:t>h</a:t>
            </a:r>
            <a:r>
              <a:rPr sz="5600" spc="65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195" dirty="0">
                <a:latin typeface="Georgia"/>
                <a:cs typeface="Georgia"/>
              </a:rPr>
              <a:t>P</a:t>
            </a:r>
            <a:r>
              <a:rPr sz="5600" spc="-225" dirty="0">
                <a:latin typeface="Georgia"/>
                <a:cs typeface="Georgia"/>
              </a:rPr>
              <a:t>r</a:t>
            </a:r>
            <a:r>
              <a:rPr sz="5600" spc="-150" dirty="0">
                <a:latin typeface="Georgia"/>
                <a:cs typeface="Georgia"/>
              </a:rPr>
              <a:t>e</a:t>
            </a:r>
            <a:r>
              <a:rPr sz="5600" spc="-140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-225" dirty="0">
                <a:latin typeface="Georgia"/>
                <a:cs typeface="Georgia"/>
              </a:rPr>
              <a:t>i</a:t>
            </a:r>
            <a:r>
              <a:rPr sz="5600" spc="-260" dirty="0">
                <a:latin typeface="Georgia"/>
                <a:cs typeface="Georgia"/>
              </a:rPr>
              <a:t>t</a:t>
            </a:r>
            <a:r>
              <a:rPr sz="5600" spc="65" dirty="0">
                <a:latin typeface="Georgia"/>
                <a:cs typeface="Georgia"/>
              </a:rPr>
              <a:t>e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195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250" dirty="0">
                <a:latin typeface="Georgia"/>
                <a:cs typeface="Georgia"/>
              </a:rPr>
              <a:t>n</a:t>
            </a:r>
            <a:r>
              <a:rPr sz="5600" spc="-130" dirty="0">
                <a:latin typeface="Georgia"/>
                <a:cs typeface="Georgia"/>
              </a:rPr>
              <a:t>s</a:t>
            </a:r>
            <a:r>
              <a:rPr sz="5600" spc="45" dirty="0">
                <a:latin typeface="Georgia"/>
                <a:cs typeface="Georgia"/>
              </a:rPr>
              <a:t>e  </a:t>
            </a:r>
            <a:r>
              <a:rPr sz="5600" spc="-85" dirty="0">
                <a:latin typeface="Georgia"/>
                <a:cs typeface="Georgia"/>
              </a:rPr>
              <a:t>S</a:t>
            </a:r>
            <a:r>
              <a:rPr sz="5600" spc="-165" dirty="0">
                <a:latin typeface="Georgia"/>
                <a:cs typeface="Georgia"/>
              </a:rPr>
              <a:t>t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409" dirty="0">
                <a:latin typeface="Georgia"/>
                <a:cs typeface="Georgia"/>
              </a:rPr>
              <a:t>m</a:t>
            </a:r>
            <a:r>
              <a:rPr sz="5600" spc="-320" dirty="0">
                <a:latin typeface="Georgia"/>
                <a:cs typeface="Georgia"/>
              </a:rPr>
              <a:t>-</a:t>
            </a:r>
            <a:r>
              <a:rPr sz="5600" spc="550" dirty="0">
                <a:latin typeface="Georgia"/>
                <a:cs typeface="Georgia"/>
              </a:rPr>
              <a:t>C</a:t>
            </a:r>
            <a:r>
              <a:rPr sz="5600" spc="-180" dirty="0">
                <a:latin typeface="Georgia"/>
                <a:cs typeface="Georgia"/>
              </a:rPr>
              <a:t>h</a:t>
            </a:r>
            <a:r>
              <a:rPr sz="5600" spc="-110" dirty="0">
                <a:latin typeface="Georgia"/>
                <a:cs typeface="Georgia"/>
              </a:rPr>
              <a:t>a</a:t>
            </a:r>
            <a:r>
              <a:rPr sz="5600" spc="-275" dirty="0">
                <a:latin typeface="Georgia"/>
                <a:cs typeface="Georgia"/>
              </a:rPr>
              <a:t>n</a:t>
            </a:r>
            <a:r>
              <a:rPr sz="5600" spc="30" dirty="0">
                <a:latin typeface="Georgia"/>
                <a:cs typeface="Georgia"/>
              </a:rPr>
              <a:t>g</a:t>
            </a:r>
            <a:r>
              <a:rPr sz="5600" spc="-240" dirty="0">
                <a:latin typeface="Georgia"/>
                <a:cs typeface="Georgia"/>
              </a:rPr>
              <a:t>i</a:t>
            </a:r>
            <a:r>
              <a:rPr sz="5600" spc="-355" dirty="0">
                <a:latin typeface="Georgia"/>
                <a:cs typeface="Georgia"/>
              </a:rPr>
              <a:t>n</a:t>
            </a:r>
            <a:r>
              <a:rPr sz="5600" spc="229" dirty="0">
                <a:latin typeface="Georgia"/>
                <a:cs typeface="Georgia"/>
              </a:rPr>
              <a:t>g</a:t>
            </a:r>
            <a:r>
              <a:rPr sz="5600" spc="-405" dirty="0">
                <a:latin typeface="Georgia"/>
                <a:cs typeface="Georgia"/>
              </a:rPr>
              <a:t> </a:t>
            </a:r>
            <a:r>
              <a:rPr sz="5600" spc="-610" dirty="0">
                <a:latin typeface="Georgia"/>
                <a:cs typeface="Georgia"/>
              </a:rPr>
              <a:t>V</a:t>
            </a:r>
            <a:r>
              <a:rPr sz="5600" spc="-50" dirty="0">
                <a:latin typeface="Georgia"/>
                <a:cs typeface="Georgia"/>
              </a:rPr>
              <a:t>e</a:t>
            </a:r>
            <a:r>
              <a:rPr sz="5600" spc="-305" dirty="0">
                <a:latin typeface="Georgia"/>
                <a:cs typeface="Georgia"/>
              </a:rPr>
              <a:t>r</a:t>
            </a:r>
            <a:r>
              <a:rPr sz="5600" spc="35" dirty="0">
                <a:latin typeface="Georgia"/>
                <a:cs typeface="Georgia"/>
              </a:rPr>
              <a:t>b</a:t>
            </a:r>
            <a:r>
              <a:rPr sz="5600" spc="-45" dirty="0">
                <a:latin typeface="Georgia"/>
                <a:cs typeface="Georgia"/>
              </a:rPr>
              <a:t>s</a:t>
            </a:r>
            <a:endParaRPr lang="en-US" sz="5600" spc="-45" dirty="0">
              <a:latin typeface="Georgia"/>
              <a:cs typeface="Georgia"/>
            </a:endParaRPr>
          </a:p>
          <a:p>
            <a:pPr marL="12700" marR="5080">
              <a:lnSpc>
                <a:spcPct val="155800"/>
              </a:lnSpc>
              <a:spcBef>
                <a:spcPts val="100"/>
              </a:spcBef>
            </a:pPr>
            <a:r>
              <a:rPr lang="en-US" sz="5600" spc="-405" dirty="0">
                <a:latin typeface="Georgia"/>
                <a:cs typeface="Georgia"/>
              </a:rPr>
              <a:t>I</a:t>
            </a:r>
            <a:r>
              <a:rPr lang="en-US" sz="5600" spc="-675" dirty="0">
                <a:latin typeface="Georgia"/>
                <a:cs typeface="Georgia"/>
              </a:rPr>
              <a:t>m</a:t>
            </a:r>
            <a:r>
              <a:rPr lang="en-US" sz="5600" spc="20" dirty="0">
                <a:latin typeface="Georgia"/>
                <a:cs typeface="Georgia"/>
              </a:rPr>
              <a:t>p</a:t>
            </a:r>
            <a:r>
              <a:rPr lang="en-US" sz="5600" spc="-50" dirty="0">
                <a:latin typeface="Georgia"/>
                <a:cs typeface="Georgia"/>
              </a:rPr>
              <a:t>e</a:t>
            </a:r>
            <a:r>
              <a:rPr lang="en-US" sz="5600" spc="-305" dirty="0">
                <a:latin typeface="Georgia"/>
                <a:cs typeface="Georgia"/>
              </a:rPr>
              <a:t>r</a:t>
            </a:r>
            <a:r>
              <a:rPr lang="en-US" sz="5600" spc="-114" dirty="0">
                <a:latin typeface="Georgia"/>
                <a:cs typeface="Georgia"/>
              </a:rPr>
              <a:t>f</a:t>
            </a:r>
            <a:r>
              <a:rPr lang="en-US" sz="5600" spc="-5" dirty="0">
                <a:latin typeface="Georgia"/>
                <a:cs typeface="Georgia"/>
              </a:rPr>
              <a:t>e</a:t>
            </a:r>
            <a:r>
              <a:rPr lang="en-US" sz="5600" spc="5" dirty="0">
                <a:latin typeface="Georgia"/>
                <a:cs typeface="Georgia"/>
              </a:rPr>
              <a:t>c</a:t>
            </a:r>
            <a:r>
              <a:rPr lang="en-US" sz="5600" spc="60" dirty="0">
                <a:latin typeface="Georgia"/>
                <a:cs typeface="Georgia"/>
              </a:rPr>
              <a:t>t</a:t>
            </a:r>
            <a:r>
              <a:rPr lang="en-US" sz="5600" spc="-405" dirty="0">
                <a:latin typeface="Georgia"/>
                <a:cs typeface="Georgia"/>
              </a:rPr>
              <a:t> </a:t>
            </a:r>
            <a:r>
              <a:rPr lang="en-US" sz="5600" spc="-254" dirty="0">
                <a:latin typeface="Georgia"/>
                <a:cs typeface="Georgia"/>
              </a:rPr>
              <a:t>v</a:t>
            </a:r>
            <a:r>
              <a:rPr lang="en-US" sz="5600" spc="-160" dirty="0">
                <a:latin typeface="Georgia"/>
                <a:cs typeface="Georgia"/>
              </a:rPr>
              <a:t>s</a:t>
            </a:r>
            <a:r>
              <a:rPr lang="en-US" sz="5600" spc="-65" dirty="0">
                <a:latin typeface="Georgia"/>
                <a:cs typeface="Georgia"/>
              </a:rPr>
              <a:t>.</a:t>
            </a:r>
            <a:r>
              <a:rPr lang="en-US" sz="5600" spc="-405" dirty="0">
                <a:latin typeface="Georgia"/>
                <a:cs typeface="Georgia"/>
              </a:rPr>
              <a:t> </a:t>
            </a:r>
            <a:r>
              <a:rPr lang="en-US" sz="5600" spc="-195" dirty="0" err="1">
                <a:latin typeface="Georgia"/>
                <a:cs typeface="Georgia"/>
              </a:rPr>
              <a:t>P</a:t>
            </a:r>
            <a:r>
              <a:rPr lang="en-US" sz="5600" spc="-225" dirty="0" err="1">
                <a:latin typeface="Georgia"/>
                <a:cs typeface="Georgia"/>
              </a:rPr>
              <a:t>r</a:t>
            </a:r>
            <a:r>
              <a:rPr lang="en-US" sz="5600" spc="-150" dirty="0" err="1">
                <a:latin typeface="Georgia"/>
                <a:cs typeface="Georgia"/>
              </a:rPr>
              <a:t>e</a:t>
            </a:r>
            <a:r>
              <a:rPr lang="en-US" sz="5600" spc="-140" dirty="0" err="1">
                <a:latin typeface="Georgia"/>
                <a:cs typeface="Georgia"/>
              </a:rPr>
              <a:t>t</a:t>
            </a:r>
            <a:r>
              <a:rPr lang="en-US" sz="5600" spc="-50" dirty="0" err="1">
                <a:latin typeface="Georgia"/>
                <a:cs typeface="Georgia"/>
              </a:rPr>
              <a:t>e</a:t>
            </a:r>
            <a:r>
              <a:rPr lang="en-US" sz="5600" spc="-305" dirty="0" err="1">
                <a:latin typeface="Georgia"/>
                <a:cs typeface="Georgia"/>
              </a:rPr>
              <a:t>r</a:t>
            </a:r>
            <a:r>
              <a:rPr lang="en-US" sz="5600" spc="-225" dirty="0" err="1">
                <a:latin typeface="Georgia"/>
                <a:cs typeface="Georgia"/>
              </a:rPr>
              <a:t>i</a:t>
            </a:r>
            <a:r>
              <a:rPr lang="en-US" sz="5600" spc="-260" dirty="0" err="1">
                <a:latin typeface="Georgia"/>
                <a:cs typeface="Georgia"/>
              </a:rPr>
              <a:t>t</a:t>
            </a:r>
            <a:r>
              <a:rPr lang="en-US" sz="5600" spc="45" dirty="0" err="1">
                <a:latin typeface="Georgia"/>
                <a:cs typeface="Georgia"/>
              </a:rPr>
              <a:t>e</a:t>
            </a:r>
            <a:r>
              <a:rPr lang="en-US" sz="5600" spc="45" dirty="0">
                <a:latin typeface="Georgia"/>
                <a:cs typeface="Georgia"/>
              </a:rPr>
              <a:t> (Review)</a:t>
            </a:r>
            <a:endParaRPr sz="5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40" dirty="0"/>
              <a:t>More</a:t>
            </a:r>
            <a:r>
              <a:rPr spc="-710" dirty="0"/>
              <a:t> </a:t>
            </a:r>
            <a:r>
              <a:rPr spc="-50" dirty="0"/>
              <a:t>Irregular</a:t>
            </a:r>
            <a:r>
              <a:rPr spc="-710" dirty="0"/>
              <a:t> </a:t>
            </a:r>
            <a:r>
              <a:rPr spc="-15" dirty="0"/>
              <a:t>Verbs</a:t>
            </a:r>
            <a:r>
              <a:rPr spc="-710" dirty="0"/>
              <a:t> </a:t>
            </a:r>
            <a:r>
              <a:rPr spc="170" dirty="0"/>
              <a:t>in</a:t>
            </a:r>
            <a:r>
              <a:rPr spc="-705" dirty="0"/>
              <a:t> </a:t>
            </a:r>
            <a:r>
              <a:rPr spc="290" dirty="0"/>
              <a:t>the</a:t>
            </a:r>
            <a:r>
              <a:rPr spc="-710" dirty="0"/>
              <a:t> </a:t>
            </a:r>
            <a:r>
              <a:rPr spc="114" dirty="0"/>
              <a:t>Preterite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50" dirty="0">
                <a:latin typeface="Arial"/>
                <a:cs typeface="Arial"/>
              </a:rPr>
              <a:t>Stem-Ch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15" dirty="0">
                <a:latin typeface="Arial"/>
                <a:cs typeface="Arial"/>
              </a:rPr>
              <a:t>ngin</a:t>
            </a:r>
            <a:r>
              <a:rPr sz="3600" spc="65" dirty="0">
                <a:latin typeface="Arial"/>
                <a:cs typeface="Arial"/>
              </a:rPr>
              <a:t>g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35" dirty="0">
                <a:latin typeface="Arial"/>
                <a:cs typeface="Arial"/>
              </a:rPr>
              <a:t>V</a:t>
            </a:r>
            <a:r>
              <a:rPr sz="3600" spc="-5" dirty="0">
                <a:latin typeface="Arial"/>
                <a:cs typeface="Arial"/>
              </a:rPr>
              <a:t>erbs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5842" y="3230268"/>
          <a:ext cx="9036050" cy="3557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3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b="1" spc="80" dirty="0">
                          <a:latin typeface="Arial"/>
                          <a:cs typeface="Arial"/>
                        </a:rPr>
                        <a:t>Hacer</a:t>
                      </a:r>
                      <a:r>
                        <a:rPr sz="26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do)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hice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0" dirty="0">
                          <a:latin typeface="Microsoft Sans Serif"/>
                          <a:cs typeface="Microsoft Sans Serif"/>
                        </a:rPr>
                        <a:t>hicimos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hiciste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hicisteis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hizo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hicieron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07533" y="3230268"/>
          <a:ext cx="9036050" cy="3557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3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b="1" spc="75" dirty="0">
                          <a:latin typeface="Arial"/>
                          <a:cs typeface="Arial"/>
                        </a:rPr>
                        <a:t>Querer</a:t>
                      </a:r>
                      <a:r>
                        <a:rPr sz="26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75" dirty="0">
                          <a:latin typeface="Arial"/>
                          <a:cs typeface="Arial"/>
                        </a:rPr>
                        <a:t>want,</a:t>
                      </a:r>
                      <a:r>
                        <a:rPr sz="26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wish,</a:t>
                      </a:r>
                      <a:r>
                        <a:rPr sz="26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love)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quise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quisimos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quisiste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0" dirty="0">
                          <a:latin typeface="Microsoft Sans Serif"/>
                          <a:cs typeface="Microsoft Sans Serif"/>
                        </a:rPr>
                        <a:t>quisisteis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quiso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quisieron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6313" y="7251088"/>
          <a:ext cx="9036050" cy="3557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3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Venir</a:t>
                      </a:r>
                      <a:r>
                        <a:rPr sz="26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70" dirty="0">
                          <a:latin typeface="Arial"/>
                          <a:cs typeface="Arial"/>
                        </a:rPr>
                        <a:t>come)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vine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vinimos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viniste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vinisteis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vino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vinieron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507533" y="7251088"/>
          <a:ext cx="9036050" cy="3557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3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b="1" spc="60" dirty="0">
                          <a:latin typeface="Arial"/>
                          <a:cs typeface="Arial"/>
                        </a:rPr>
                        <a:t>Decir</a:t>
                      </a:r>
                      <a:r>
                        <a:rPr sz="26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15" dirty="0">
                          <a:latin typeface="Arial"/>
                          <a:cs typeface="Arial"/>
                        </a:rPr>
                        <a:t>say)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dije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dijimos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dijiste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dijisteis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dijo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dijeron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40" dirty="0"/>
              <a:t>More</a:t>
            </a:r>
            <a:r>
              <a:rPr spc="-710" dirty="0"/>
              <a:t> </a:t>
            </a:r>
            <a:r>
              <a:rPr spc="-50" dirty="0"/>
              <a:t>Irregular</a:t>
            </a:r>
            <a:r>
              <a:rPr spc="-710" dirty="0"/>
              <a:t> </a:t>
            </a:r>
            <a:r>
              <a:rPr spc="-15" dirty="0"/>
              <a:t>Verbs</a:t>
            </a:r>
            <a:r>
              <a:rPr spc="-710" dirty="0"/>
              <a:t> </a:t>
            </a:r>
            <a:r>
              <a:rPr spc="170" dirty="0"/>
              <a:t>in</a:t>
            </a:r>
            <a:r>
              <a:rPr spc="-705" dirty="0"/>
              <a:t> </a:t>
            </a:r>
            <a:r>
              <a:rPr spc="290" dirty="0"/>
              <a:t>the</a:t>
            </a:r>
            <a:r>
              <a:rPr spc="-710" dirty="0"/>
              <a:t> </a:t>
            </a:r>
            <a:r>
              <a:rPr spc="114" dirty="0"/>
              <a:t>Preterite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spc="50" dirty="0">
                <a:latin typeface="Arial"/>
                <a:cs typeface="Arial"/>
              </a:rPr>
              <a:t>Stem-Ch</a:t>
            </a:r>
            <a:r>
              <a:rPr sz="3600" spc="75" dirty="0">
                <a:latin typeface="Tahoma"/>
                <a:cs typeface="Tahoma"/>
              </a:rPr>
              <a:t>a</a:t>
            </a:r>
            <a:r>
              <a:rPr sz="3600" spc="15" dirty="0">
                <a:latin typeface="Arial"/>
                <a:cs typeface="Arial"/>
              </a:rPr>
              <a:t>ngin</a:t>
            </a:r>
            <a:r>
              <a:rPr sz="3600" spc="65" dirty="0">
                <a:latin typeface="Arial"/>
                <a:cs typeface="Arial"/>
              </a:rPr>
              <a:t>g</a:t>
            </a:r>
            <a:r>
              <a:rPr sz="3600" spc="-270" dirty="0">
                <a:latin typeface="Arial"/>
                <a:cs typeface="Arial"/>
              </a:rPr>
              <a:t> </a:t>
            </a:r>
            <a:r>
              <a:rPr sz="3600" spc="-135" dirty="0">
                <a:latin typeface="Arial"/>
                <a:cs typeface="Arial"/>
              </a:rPr>
              <a:t>V</a:t>
            </a:r>
            <a:r>
              <a:rPr sz="3600" spc="-5" dirty="0">
                <a:latin typeface="Arial"/>
                <a:cs typeface="Arial"/>
              </a:rPr>
              <a:t>erbs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2075" y="3230268"/>
          <a:ext cx="9036050" cy="3557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3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Producir</a:t>
                      </a:r>
                      <a:r>
                        <a:rPr sz="26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5" dirty="0">
                          <a:latin typeface="Arial"/>
                          <a:cs typeface="Arial"/>
                        </a:rPr>
                        <a:t>produce)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produje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produjimos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produjiste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produjisteis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0" dirty="0">
                          <a:latin typeface="Microsoft Sans Serif"/>
                          <a:cs typeface="Microsoft Sans Serif"/>
                        </a:rPr>
                        <a:t>produjo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produjeron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44708" y="3230268"/>
          <a:ext cx="9036050" cy="3557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3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Conducir</a:t>
                      </a:r>
                      <a:r>
                        <a:rPr sz="26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drive)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conduje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condujimos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0" dirty="0">
                          <a:latin typeface="Microsoft Sans Serif"/>
                          <a:cs typeface="Microsoft Sans Serif"/>
                        </a:rPr>
                        <a:t>condujiste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condujisteis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condujo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condujeron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" dirty="0"/>
              <a:t>More</a:t>
            </a:r>
            <a:r>
              <a:rPr spc="-710" dirty="0"/>
              <a:t> </a:t>
            </a:r>
            <a:r>
              <a:rPr spc="-50" dirty="0"/>
              <a:t>Irregular</a:t>
            </a:r>
            <a:r>
              <a:rPr spc="-710" dirty="0"/>
              <a:t> </a:t>
            </a:r>
            <a:r>
              <a:rPr spc="-15" dirty="0"/>
              <a:t>Verbs</a:t>
            </a:r>
            <a:r>
              <a:rPr spc="-710" dirty="0"/>
              <a:t> </a:t>
            </a:r>
            <a:r>
              <a:rPr spc="170" dirty="0"/>
              <a:t>in</a:t>
            </a:r>
            <a:r>
              <a:rPr spc="-705" dirty="0"/>
              <a:t> </a:t>
            </a:r>
            <a:r>
              <a:rPr spc="290" dirty="0"/>
              <a:t>the</a:t>
            </a:r>
            <a:r>
              <a:rPr spc="-710" dirty="0"/>
              <a:t> </a:t>
            </a:r>
            <a:r>
              <a:rPr spc="114" dirty="0"/>
              <a:t>Preterite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546320" cy="21901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7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-30" dirty="0">
                <a:latin typeface="Georgia"/>
                <a:cs typeface="Georgia"/>
              </a:rPr>
              <a:t>All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ending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35" dirty="0">
                <a:latin typeface="Georgia"/>
                <a:cs typeface="Georgia"/>
              </a:rPr>
              <a:t>-</a:t>
            </a:r>
            <a:r>
              <a:rPr sz="3600" b="1" spc="-135" dirty="0">
                <a:latin typeface="Georgia"/>
                <a:cs typeface="Georgia"/>
              </a:rPr>
              <a:t>ducir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-145" dirty="0">
                <a:latin typeface="Georgia"/>
                <a:cs typeface="Georgia"/>
              </a:rPr>
              <a:t>(</a:t>
            </a:r>
            <a:r>
              <a:rPr sz="3600" b="1" spc="-145" dirty="0">
                <a:latin typeface="Georgia"/>
                <a:cs typeface="Georgia"/>
              </a:rPr>
              <a:t>traducir,</a:t>
            </a:r>
            <a:r>
              <a:rPr sz="3600" b="1" spc="-35" dirty="0">
                <a:latin typeface="Georgia"/>
                <a:cs typeface="Georgia"/>
              </a:rPr>
              <a:t> </a:t>
            </a:r>
            <a:r>
              <a:rPr sz="3600" b="1" spc="-100" dirty="0">
                <a:latin typeface="Georgia"/>
                <a:cs typeface="Georgia"/>
              </a:rPr>
              <a:t>introducir</a:t>
            </a:r>
            <a:r>
              <a:rPr sz="3600" spc="-100" dirty="0">
                <a:latin typeface="Georgia"/>
                <a:cs typeface="Georgia"/>
              </a:rPr>
              <a:t>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etc)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conjugated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45" dirty="0">
                <a:latin typeface="Georgia"/>
                <a:cs typeface="Georgia"/>
              </a:rPr>
              <a:t>like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110" dirty="0">
                <a:latin typeface="Georgia"/>
                <a:cs typeface="Georgia"/>
              </a:rPr>
              <a:t>producir</a:t>
            </a:r>
            <a:endParaRPr sz="3600">
              <a:latin typeface="Georgia"/>
              <a:cs typeface="Georgia"/>
            </a:endParaRPr>
          </a:p>
          <a:p>
            <a:pPr marL="462915">
              <a:lnSpc>
                <a:spcPct val="100000"/>
              </a:lnSpc>
              <a:spcBef>
                <a:spcPts val="580"/>
              </a:spcBef>
            </a:pP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b="1" spc="-90" dirty="0">
                <a:latin typeface="Georgia"/>
                <a:cs typeface="Georgia"/>
              </a:rPr>
              <a:t>conducir</a:t>
            </a:r>
            <a:r>
              <a:rPr sz="3600" spc="-90" dirty="0">
                <a:latin typeface="Georgia"/>
                <a:cs typeface="Georgia"/>
              </a:rPr>
              <a:t>.</a:t>
            </a:r>
            <a:endParaRPr sz="3600">
              <a:latin typeface="Georgia"/>
              <a:cs typeface="Georgia"/>
            </a:endParaRPr>
          </a:p>
          <a:p>
            <a:pPr marL="913130" lvl="1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160" dirty="0">
                <a:latin typeface="Georgia"/>
                <a:cs typeface="Georgia"/>
              </a:rPr>
              <a:t>These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usually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correspond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English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ending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110" dirty="0">
                <a:latin typeface="Georgia"/>
                <a:cs typeface="Georgia"/>
              </a:rPr>
              <a:t>-</a:t>
            </a:r>
            <a:r>
              <a:rPr sz="3600" i="1" spc="-110" dirty="0">
                <a:latin typeface="Georgia"/>
                <a:cs typeface="Georgia"/>
              </a:rPr>
              <a:t>duce</a:t>
            </a:r>
            <a:r>
              <a:rPr sz="3600" i="1" spc="-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90" dirty="0">
                <a:latin typeface="Georgia"/>
                <a:cs typeface="Georgia"/>
              </a:rPr>
              <a:t>-</a:t>
            </a:r>
            <a:r>
              <a:rPr sz="3600" i="1" spc="-90" dirty="0">
                <a:latin typeface="Georgia"/>
                <a:cs typeface="Georgia"/>
              </a:rPr>
              <a:t>duct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3848" y="6800839"/>
          <a:ext cx="9036050" cy="3557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3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Producir</a:t>
                      </a:r>
                      <a:r>
                        <a:rPr sz="26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55" dirty="0">
                          <a:latin typeface="Arial"/>
                          <a:cs typeface="Arial"/>
                        </a:rPr>
                        <a:t>produce)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produje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produjimos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produjiste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produjisteis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0" dirty="0">
                          <a:latin typeface="Microsoft Sans Serif"/>
                          <a:cs typeface="Microsoft Sans Serif"/>
                        </a:rPr>
                        <a:t>produjo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produjeron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29528" y="6800839"/>
          <a:ext cx="9036050" cy="3557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3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Conducir</a:t>
                      </a:r>
                      <a:r>
                        <a:rPr sz="26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5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45" dirty="0">
                          <a:latin typeface="Arial"/>
                          <a:cs typeface="Arial"/>
                        </a:rPr>
                        <a:t>drive)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conduje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condujimos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tú</a:t>
                      </a: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0" dirty="0">
                          <a:latin typeface="Microsoft Sans Serif"/>
                          <a:cs typeface="Microsoft Sans Serif"/>
                        </a:rPr>
                        <a:t>condujiste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vosotros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condujisteis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3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él/ella/Ud.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condujo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ellos/ellas/Uds.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condujeron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7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" dirty="0"/>
              <a:t>More</a:t>
            </a:r>
            <a:r>
              <a:rPr spc="-710" dirty="0"/>
              <a:t> </a:t>
            </a:r>
            <a:r>
              <a:rPr spc="-50" dirty="0"/>
              <a:t>Irregular</a:t>
            </a:r>
            <a:r>
              <a:rPr spc="-710" dirty="0"/>
              <a:t> </a:t>
            </a:r>
            <a:r>
              <a:rPr spc="-15" dirty="0"/>
              <a:t>Verbs</a:t>
            </a:r>
            <a:r>
              <a:rPr spc="-710" dirty="0"/>
              <a:t> </a:t>
            </a:r>
            <a:r>
              <a:rPr spc="170" dirty="0"/>
              <a:t>in</a:t>
            </a:r>
            <a:r>
              <a:rPr spc="-705" dirty="0"/>
              <a:t> </a:t>
            </a:r>
            <a:r>
              <a:rPr spc="290" dirty="0"/>
              <a:t>the</a:t>
            </a:r>
            <a:r>
              <a:rPr spc="-710" dirty="0"/>
              <a:t> </a:t>
            </a:r>
            <a:r>
              <a:rPr spc="114" dirty="0"/>
              <a:t>Preterite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670780" cy="189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0" dirty="0">
                <a:latin typeface="Georgia"/>
                <a:cs typeface="Georgia"/>
              </a:rPr>
              <a:t>Stem-changing </a:t>
            </a:r>
            <a:r>
              <a:rPr sz="3600" spc="-165" dirty="0">
                <a:latin typeface="Georgia"/>
                <a:cs typeface="Georgia"/>
              </a:rPr>
              <a:t>=ir </a:t>
            </a:r>
            <a:r>
              <a:rPr sz="3600" spc="65" dirty="0">
                <a:latin typeface="Georgia"/>
                <a:cs typeface="Georgia"/>
              </a:rPr>
              <a:t>verbs </a:t>
            </a:r>
            <a:r>
              <a:rPr sz="3600" spc="90" dirty="0">
                <a:latin typeface="Georgia"/>
                <a:cs typeface="Georgia"/>
              </a:rPr>
              <a:t>that </a:t>
            </a:r>
            <a:r>
              <a:rPr sz="3600" spc="95" dirty="0">
                <a:latin typeface="Georgia"/>
                <a:cs typeface="Georgia"/>
              </a:rPr>
              <a:t>change </a:t>
            </a:r>
            <a:r>
              <a:rPr sz="3600" spc="20" dirty="0">
                <a:latin typeface="Georgia"/>
                <a:cs typeface="Georgia"/>
              </a:rPr>
              <a:t>-e </a:t>
            </a:r>
            <a:r>
              <a:rPr sz="3600" spc="-215" dirty="0">
                <a:latin typeface="Georgia"/>
                <a:cs typeface="Georgia"/>
              </a:rPr>
              <a:t>—&gt;</a:t>
            </a:r>
            <a:r>
              <a:rPr sz="3600" spc="-210" dirty="0">
                <a:latin typeface="Georgia"/>
                <a:cs typeface="Georgia"/>
              </a:rPr>
              <a:t> </a:t>
            </a:r>
            <a:r>
              <a:rPr sz="3600" spc="-55" dirty="0">
                <a:latin typeface="Georgia"/>
                <a:cs typeface="Georgia"/>
              </a:rPr>
              <a:t>-ie, </a:t>
            </a:r>
            <a:r>
              <a:rPr sz="3600" spc="105" dirty="0">
                <a:latin typeface="Georgia"/>
                <a:cs typeface="Georgia"/>
              </a:rPr>
              <a:t>and </a:t>
            </a:r>
            <a:r>
              <a:rPr sz="3600" spc="20" dirty="0">
                <a:latin typeface="Georgia"/>
                <a:cs typeface="Georgia"/>
              </a:rPr>
              <a:t>-e </a:t>
            </a:r>
            <a:r>
              <a:rPr sz="3600" spc="-215" dirty="0">
                <a:latin typeface="Georgia"/>
                <a:cs typeface="Georgia"/>
              </a:rPr>
              <a:t>—&gt;</a:t>
            </a:r>
            <a:r>
              <a:rPr sz="3600" spc="-210" dirty="0">
                <a:latin typeface="Georgia"/>
                <a:cs typeface="Georgia"/>
              </a:rPr>
              <a:t> </a:t>
            </a:r>
            <a:r>
              <a:rPr sz="3600" spc="-120" dirty="0">
                <a:latin typeface="Georgia"/>
                <a:cs typeface="Georgia"/>
              </a:rPr>
              <a:t>-i </a:t>
            </a:r>
            <a:r>
              <a:rPr sz="3600" spc="-35" dirty="0">
                <a:latin typeface="Georgia"/>
                <a:cs typeface="Georgia"/>
              </a:rPr>
              <a:t>in </a:t>
            </a:r>
            <a:r>
              <a:rPr sz="3600" spc="90" dirty="0">
                <a:latin typeface="Georgia"/>
                <a:cs typeface="Georgia"/>
              </a:rPr>
              <a:t>the </a:t>
            </a:r>
            <a:r>
              <a:rPr sz="3600" spc="75" dirty="0">
                <a:latin typeface="Georgia"/>
                <a:cs typeface="Georgia"/>
              </a:rPr>
              <a:t>present </a:t>
            </a:r>
            <a:r>
              <a:rPr sz="3600" spc="55" dirty="0">
                <a:latin typeface="Georgia"/>
                <a:cs typeface="Georgia"/>
              </a:rPr>
              <a:t>tense, </a:t>
            </a:r>
            <a:r>
              <a:rPr sz="3600" spc="6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change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-e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215" dirty="0">
                <a:latin typeface="Georgia"/>
                <a:cs typeface="Georgia"/>
              </a:rPr>
              <a:t>—&gt;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20" dirty="0">
                <a:latin typeface="Georgia"/>
                <a:cs typeface="Georgia"/>
              </a:rPr>
              <a:t>-i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third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person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singular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plural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only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preterite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tense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follows: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72708" y="5617629"/>
          <a:ext cx="15977235" cy="4794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85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4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600" b="1" spc="4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600" b="1" spc="40" dirty="0">
                          <a:latin typeface="Arial"/>
                          <a:cs typeface="Arial"/>
                        </a:rPr>
                        <a:t>initive</a:t>
                      </a:r>
                      <a:r>
                        <a:rPr sz="26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0" dirty="0">
                          <a:latin typeface="Arial"/>
                          <a:cs typeface="Arial"/>
                        </a:rPr>
                        <a:t>-ir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6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sent</a:t>
                      </a:r>
                      <a:r>
                        <a:rPr sz="26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—&gt;</a:t>
                      </a:r>
                      <a:r>
                        <a:rPr sz="26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6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6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—&gt;</a:t>
                      </a:r>
                      <a:r>
                        <a:rPr sz="26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600" b="1" spc="-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sz="2600" spc="75" dirty="0">
                          <a:latin typeface="Microsoft Sans Serif"/>
                          <a:cs typeface="Microsoft Sans Serif"/>
                        </a:rPr>
                        <a:t>Preterite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(e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10" dirty="0">
                          <a:latin typeface="Microsoft Sans Serif"/>
                          <a:cs typeface="Microsoft Sans Serif"/>
                        </a:rPr>
                        <a:t>—&gt;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i,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0" dirty="0">
                          <a:latin typeface="Microsoft Sans Serif"/>
                          <a:cs typeface="Microsoft Sans Serif"/>
                        </a:rPr>
                        <a:t>third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person)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pedir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(to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ask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for)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él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pide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(he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asks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for)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1664" marR="201930" indent="-1682750">
                        <a:lnSpc>
                          <a:spcPct val="111000"/>
                        </a:lnSpc>
                        <a:spcBef>
                          <a:spcPts val="1190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él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pidió,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0" dirty="0">
                          <a:latin typeface="Microsoft Sans Serif"/>
                          <a:cs typeface="Microsoft Sans Serif"/>
                        </a:rPr>
                        <a:t>pidieron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(he,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they </a:t>
                      </a:r>
                      <a:r>
                        <a:rPr sz="2600" spc="-6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asked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for)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85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reñir</a:t>
                      </a:r>
                      <a:r>
                        <a:rPr sz="2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(to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ight)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él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riñe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(he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ights)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0" marR="381000" indent="-1701164">
                        <a:lnSpc>
                          <a:spcPct val="111000"/>
                        </a:lnSpc>
                        <a:spcBef>
                          <a:spcPts val="1190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él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riñó,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riñeron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(he,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they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fought)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558">
                <a:tc>
                  <a:txBody>
                    <a:bodyPr/>
                    <a:lstStyle/>
                    <a:p>
                      <a:pPr marL="2129155" marR="389255" indent="-1732280">
                        <a:lnSpc>
                          <a:spcPct val="111000"/>
                        </a:lnSpc>
                        <a:spcBef>
                          <a:spcPts val="1190"/>
                        </a:spcBef>
                      </a:pP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divertirse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(to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0" dirty="0">
                          <a:latin typeface="Microsoft Sans Serif"/>
                          <a:cs typeface="Microsoft Sans Serif"/>
                        </a:rPr>
                        <a:t>enjoy,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70" dirty="0">
                          <a:latin typeface="Microsoft Sans Serif"/>
                          <a:cs typeface="Microsoft Sans Serif"/>
                        </a:rPr>
                        <a:t>amuse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onself)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él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se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divierte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(he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enjoys)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8570" marR="187960" indent="-1062990">
                        <a:lnSpc>
                          <a:spcPct val="111000"/>
                        </a:lnSpc>
                        <a:spcBef>
                          <a:spcPts val="1190"/>
                        </a:spcBef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él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se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divirtió,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se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0" dirty="0">
                          <a:latin typeface="Microsoft Sans Serif"/>
                          <a:cs typeface="Microsoft Sans Serif"/>
                        </a:rPr>
                        <a:t>divirtieron </a:t>
                      </a:r>
                      <a:r>
                        <a:rPr sz="2600" spc="-6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(he,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enjoyed)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" dirty="0"/>
              <a:t>More</a:t>
            </a:r>
            <a:r>
              <a:rPr spc="-710" dirty="0"/>
              <a:t> </a:t>
            </a:r>
            <a:r>
              <a:rPr spc="-50" dirty="0"/>
              <a:t>Irregular</a:t>
            </a:r>
            <a:r>
              <a:rPr spc="-710" dirty="0"/>
              <a:t> </a:t>
            </a:r>
            <a:r>
              <a:rPr spc="-15" dirty="0"/>
              <a:t>Verbs</a:t>
            </a:r>
            <a:r>
              <a:rPr spc="-710" dirty="0"/>
              <a:t> </a:t>
            </a:r>
            <a:r>
              <a:rPr spc="170" dirty="0"/>
              <a:t>in</a:t>
            </a:r>
            <a:r>
              <a:rPr spc="-705" dirty="0"/>
              <a:t> </a:t>
            </a:r>
            <a:r>
              <a:rPr spc="290" dirty="0"/>
              <a:t>the</a:t>
            </a:r>
            <a:r>
              <a:rPr spc="-710" dirty="0"/>
              <a:t> </a:t>
            </a:r>
            <a:r>
              <a:rPr spc="114" dirty="0"/>
              <a:t>Preterite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484090" cy="127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0" dirty="0">
                <a:latin typeface="Georgia"/>
                <a:cs typeface="Georgia"/>
              </a:rPr>
              <a:t>Stem-changing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10" dirty="0">
                <a:latin typeface="Georgia"/>
                <a:cs typeface="Georgia"/>
              </a:rPr>
              <a:t>-ir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0" dirty="0">
                <a:latin typeface="Georgia"/>
                <a:cs typeface="Georgia"/>
              </a:rPr>
              <a:t>o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215" dirty="0">
                <a:latin typeface="Georgia"/>
                <a:cs typeface="Georgia"/>
              </a:rPr>
              <a:t>—&gt;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ue,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such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130" dirty="0">
                <a:latin typeface="Georgia"/>
                <a:cs typeface="Georgia"/>
              </a:rPr>
              <a:t>dormir</a:t>
            </a:r>
            <a:r>
              <a:rPr sz="3600" b="1" spc="-5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b="1" spc="-130" dirty="0">
                <a:latin typeface="Georgia"/>
                <a:cs typeface="Georgia"/>
              </a:rPr>
              <a:t>morir</a:t>
            </a:r>
            <a:r>
              <a:rPr sz="3600" spc="-130" dirty="0">
                <a:latin typeface="Georgia"/>
                <a:cs typeface="Georgia"/>
              </a:rPr>
              <a:t>,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change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00" dirty="0">
                <a:latin typeface="Georgia"/>
                <a:cs typeface="Georgia"/>
              </a:rPr>
              <a:t>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215" dirty="0">
                <a:latin typeface="Georgia"/>
                <a:cs typeface="Georgia"/>
              </a:rPr>
              <a:t>—&gt;</a:t>
            </a:r>
            <a:r>
              <a:rPr sz="3600" dirty="0">
                <a:latin typeface="Georgia"/>
                <a:cs typeface="Georgia"/>
              </a:rPr>
              <a:t> u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third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person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singular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plural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95" dirty="0">
                <a:latin typeface="Georgia"/>
                <a:cs typeface="Georgia"/>
              </a:rPr>
              <a:t>of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preterite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tense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follows: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7529" y="5889873"/>
          <a:ext cx="15977235" cy="2758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81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Dormir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él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duerme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(he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sleeps)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  <a:p>
                      <a:pPr marL="601980">
                        <a:lnSpc>
                          <a:spcPct val="100000"/>
                        </a:lnSpc>
                      </a:pP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él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0" dirty="0">
                          <a:latin typeface="Microsoft Sans Serif"/>
                          <a:cs typeface="Microsoft Sans Serif"/>
                        </a:rPr>
                        <a:t>durmió,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ellos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durmieron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4600" y="845493"/>
            <a:ext cx="85953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I</a:t>
            </a:r>
            <a:r>
              <a:rPr spc="-30" dirty="0"/>
              <a:t>m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5" dirty="0"/>
              <a:t>f</a:t>
            </a:r>
            <a:r>
              <a:rPr spc="44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290" dirty="0"/>
              <a:t>v</a:t>
            </a:r>
            <a:r>
              <a:rPr spc="250" dirty="0"/>
              <a:t>s</a:t>
            </a:r>
            <a:r>
              <a:rPr spc="5" dirty="0"/>
              <a:t>.</a:t>
            </a:r>
            <a:r>
              <a:rPr spc="-710" dirty="0"/>
              <a:t> </a:t>
            </a:r>
            <a:r>
              <a:rPr spc="180" dirty="0"/>
              <a:t>P</a:t>
            </a:r>
            <a:r>
              <a:rPr spc="-350" dirty="0"/>
              <a:t>r</a:t>
            </a:r>
            <a:r>
              <a:rPr spc="405" dirty="0"/>
              <a:t>e</a:t>
            </a:r>
            <a:r>
              <a:rPr spc="100" dirty="0"/>
              <a:t>t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-50" dirty="0"/>
              <a:t>i</a:t>
            </a:r>
            <a:r>
              <a:rPr spc="100" dirty="0"/>
              <a:t>t</a:t>
            </a:r>
            <a:r>
              <a:rPr spc="47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161" y="1881100"/>
            <a:ext cx="11299825" cy="179514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R="1482090" algn="r">
              <a:lnSpc>
                <a:spcPct val="100000"/>
              </a:lnSpc>
              <a:spcBef>
                <a:spcPts val="1345"/>
              </a:spcBef>
            </a:pPr>
            <a:r>
              <a:rPr sz="3600" b="1" dirty="0">
                <a:latin typeface="Arial"/>
                <a:cs typeface="Arial"/>
              </a:rPr>
              <a:t>Review</a:t>
            </a:r>
            <a:endParaRPr sz="3600">
              <a:latin typeface="Arial"/>
              <a:cs typeface="Arial"/>
            </a:endParaRPr>
          </a:p>
          <a:p>
            <a:pPr marL="462915" indent="-450850">
              <a:lnSpc>
                <a:spcPct val="100000"/>
              </a:lnSpc>
              <a:spcBef>
                <a:spcPts val="367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imperfect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usually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corresponds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75" dirty="0">
                <a:latin typeface="Georgia"/>
                <a:cs typeface="Georgia"/>
              </a:rPr>
              <a:t>to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following: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0106" y="3921346"/>
          <a:ext cx="16294100" cy="6545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8187">
                <a:tc gridSpan="2">
                  <a:txBody>
                    <a:bodyPr/>
                    <a:lstStyle/>
                    <a:p>
                      <a:pPr marL="5165725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5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8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as,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3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600" spc="-4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ing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action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2600" spc="-4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og</a:t>
                      </a:r>
                      <a:r>
                        <a:rPr sz="2600" spc="-4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ss)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100" dirty="0">
                          <a:latin typeface="Microsoft Sans Serif"/>
                          <a:cs typeface="Microsoft Sans Serif"/>
                        </a:rPr>
                        <a:t>Yo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comía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cuando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él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vino.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was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0" dirty="0">
                          <a:latin typeface="Microsoft Sans Serif"/>
                          <a:cs typeface="Microsoft Sans Serif"/>
                        </a:rPr>
                        <a:t>eating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he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arrived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187">
                <a:tc gridSpan="2">
                  <a:txBody>
                    <a:bodyPr/>
                    <a:lstStyle/>
                    <a:p>
                      <a:pPr marL="5120640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2.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15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600" spc="9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initive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(habitual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actions)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Ella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venía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5" dirty="0">
                          <a:latin typeface="Microsoft Sans Serif"/>
                          <a:cs typeface="Microsoft Sans Serif"/>
                        </a:rPr>
                        <a:t>los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lunes.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She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55" dirty="0">
                          <a:latin typeface="Microsoft Sans Serif"/>
                          <a:cs typeface="Microsoft Sans Serif"/>
                        </a:rPr>
                        <a:t>come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Mondays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186">
                <a:tc gridSpan="2">
                  <a:txBody>
                    <a:bodyPr/>
                    <a:lstStyle/>
                    <a:p>
                      <a:pPr marL="1420495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5" dirty="0">
                          <a:latin typeface="Microsoft Sans Serif"/>
                          <a:cs typeface="Microsoft Sans Serif"/>
                        </a:rPr>
                        <a:t>3.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simple</a:t>
                      </a:r>
                      <a:r>
                        <a:rPr sz="2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past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(-ed)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25" dirty="0">
                          <a:latin typeface="Microsoft Sans Serif"/>
                          <a:cs typeface="Microsoft Sans Serif"/>
                        </a:rPr>
                        <a:t>describing</a:t>
                      </a:r>
                      <a:r>
                        <a:rPr sz="2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0" dirty="0">
                          <a:latin typeface="Microsoft Sans Serif"/>
                          <a:cs typeface="Microsoft Sans Serif"/>
                        </a:rPr>
                        <a:t>physical,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mental,</a:t>
                      </a:r>
                      <a:r>
                        <a:rPr sz="2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5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emotional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state</a:t>
                      </a:r>
                      <a:r>
                        <a:rPr sz="2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30" dirty="0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0" dirty="0">
                          <a:latin typeface="Microsoft Sans Serif"/>
                          <a:cs typeface="Microsoft Sans Serif"/>
                        </a:rPr>
                        <a:t>took</a:t>
                      </a:r>
                      <a:r>
                        <a:rPr sz="2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place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Nosotros</a:t>
                      </a:r>
                      <a:r>
                        <a:rPr sz="2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sufríamos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65" dirty="0">
                          <a:latin typeface="Microsoft Sans Serif"/>
                          <a:cs typeface="Microsoft Sans Serif"/>
                        </a:rPr>
                        <a:t>mucho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35" dirty="0">
                          <a:latin typeface="Microsoft Sans Serif"/>
                          <a:cs typeface="Microsoft Sans Serif"/>
                        </a:rPr>
                        <a:t>We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su</a:t>
                      </a:r>
                      <a:r>
                        <a:rPr sz="2600" spc="40" dirty="0">
                          <a:latin typeface="Times New Roman"/>
                          <a:cs typeface="Times New Roman"/>
                        </a:rPr>
                        <a:t>ff</a:t>
                      </a:r>
                      <a:r>
                        <a:rPr sz="2600" spc="40" dirty="0">
                          <a:latin typeface="Microsoft Sans Serif"/>
                          <a:cs typeface="Microsoft Sans Serif"/>
                        </a:rPr>
                        <a:t>ered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lot.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8187">
                <a:tc gridSpan="2">
                  <a:txBody>
                    <a:bodyPr/>
                    <a:lstStyle/>
                    <a:p>
                      <a:pPr marL="3703320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4.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8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15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600" spc="9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spc="90" dirty="0">
                          <a:latin typeface="Microsoft Sans Serif"/>
                          <a:cs typeface="Microsoft Sans Serif"/>
                        </a:rPr>
                        <a:t>initive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14" dirty="0">
                          <a:latin typeface="Microsoft Sans Serif"/>
                          <a:cs typeface="Microsoft Sans Serif"/>
                        </a:rPr>
                        <a:t>(indicating</a:t>
                      </a: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45" dirty="0">
                          <a:latin typeface="Microsoft Sans Serif"/>
                          <a:cs typeface="Microsoft Sans Serif"/>
                        </a:rPr>
                        <a:t>usual,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5" dirty="0">
                          <a:latin typeface="Microsoft Sans Serif"/>
                          <a:cs typeface="Microsoft Sans Serif"/>
                        </a:rPr>
                        <a:t>repeated</a:t>
                      </a:r>
                      <a:r>
                        <a:rPr sz="2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action).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8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5" dirty="0">
                          <a:latin typeface="Microsoft Sans Serif"/>
                          <a:cs typeface="Microsoft Sans Serif"/>
                        </a:rPr>
                        <a:t>Ellos</a:t>
                      </a:r>
                      <a:r>
                        <a:rPr sz="2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95" dirty="0">
                          <a:latin typeface="Microsoft Sans Serif"/>
                          <a:cs typeface="Microsoft Sans Serif"/>
                        </a:rPr>
                        <a:t>iban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-2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30" dirty="0">
                          <a:latin typeface="Microsoft Sans Serif"/>
                          <a:cs typeface="Microsoft Sans Serif"/>
                        </a:rPr>
                        <a:t>la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60" dirty="0">
                          <a:latin typeface="Microsoft Sans Serif"/>
                          <a:cs typeface="Microsoft Sans Serif"/>
                        </a:rPr>
                        <a:t>escuela.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35" dirty="0"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45" dirty="0">
                          <a:latin typeface="Microsoft Sans Serif"/>
                          <a:cs typeface="Microsoft Sans Serif"/>
                        </a:rPr>
                        <a:t>would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75" dirty="0">
                          <a:latin typeface="Microsoft Sans Serif"/>
                          <a:cs typeface="Microsoft Sans Serif"/>
                        </a:rPr>
                        <a:t>go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8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2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600" spc="100" dirty="0">
                          <a:latin typeface="Microsoft Sans Serif"/>
                          <a:cs typeface="Microsoft Sans Serif"/>
                        </a:rPr>
                        <a:t>school.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4600" y="587869"/>
            <a:ext cx="8595360" cy="20269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-120" dirty="0"/>
              <a:t>I</a:t>
            </a:r>
            <a:r>
              <a:rPr spc="-30" dirty="0"/>
              <a:t>m</a:t>
            </a:r>
            <a:r>
              <a:rPr spc="275" dirty="0"/>
              <a:t>p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5" dirty="0"/>
              <a:t>f</a:t>
            </a:r>
            <a:r>
              <a:rPr spc="440" dirty="0"/>
              <a:t>e</a:t>
            </a:r>
            <a:r>
              <a:rPr spc="270" dirty="0"/>
              <a:t>c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-290" dirty="0"/>
              <a:t>v</a:t>
            </a:r>
            <a:r>
              <a:rPr spc="250" dirty="0"/>
              <a:t>s</a:t>
            </a:r>
            <a:r>
              <a:rPr spc="5" dirty="0"/>
              <a:t>.</a:t>
            </a:r>
            <a:r>
              <a:rPr spc="-710" dirty="0"/>
              <a:t> </a:t>
            </a:r>
            <a:r>
              <a:rPr spc="180" dirty="0"/>
              <a:t>P</a:t>
            </a:r>
            <a:r>
              <a:rPr spc="-350" dirty="0"/>
              <a:t>r</a:t>
            </a:r>
            <a:r>
              <a:rPr spc="405" dirty="0"/>
              <a:t>e</a:t>
            </a:r>
            <a:r>
              <a:rPr spc="100" dirty="0"/>
              <a:t>t</a:t>
            </a:r>
            <a:r>
              <a:rPr spc="440" dirty="0"/>
              <a:t>e</a:t>
            </a:r>
            <a:r>
              <a:rPr spc="-245" dirty="0"/>
              <a:t>r</a:t>
            </a:r>
            <a:r>
              <a:rPr spc="-50" dirty="0"/>
              <a:t>i</a:t>
            </a:r>
            <a:r>
              <a:rPr spc="100" dirty="0"/>
              <a:t>t</a:t>
            </a:r>
            <a:r>
              <a:rPr spc="475" dirty="0"/>
              <a:t>e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dirty="0">
                <a:latin typeface="Arial"/>
                <a:cs typeface="Arial"/>
              </a:rPr>
              <a:t>Review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7633315" cy="21348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preterite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must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60" dirty="0">
                <a:latin typeface="Georgia"/>
                <a:cs typeface="Georgia"/>
              </a:rPr>
              <a:t>be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0" dirty="0">
                <a:latin typeface="Georgia"/>
                <a:cs typeface="Georgia"/>
              </a:rPr>
              <a:t>translated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using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simple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past</a:t>
            </a:r>
            <a:endParaRPr sz="3600">
              <a:latin typeface="Georgia"/>
              <a:cs typeface="Georgia"/>
            </a:endParaRPr>
          </a:p>
          <a:p>
            <a:pPr marL="913130" marR="5080" lvl="1" indent="-450850">
              <a:lnSpc>
                <a:spcPct val="113399"/>
              </a:lnSpc>
              <a:spcBef>
                <a:spcPts val="1980"/>
              </a:spcBef>
              <a:buSzPct val="151388"/>
              <a:buChar char="•"/>
              <a:tabLst>
                <a:tab pos="913765" algn="l"/>
              </a:tabLst>
            </a:pPr>
            <a:r>
              <a:rPr sz="3600" spc="204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action</a:t>
            </a:r>
            <a:r>
              <a:rPr sz="3600" spc="-5" dirty="0">
                <a:latin typeface="Georgia"/>
                <a:cs typeface="Georgia"/>
              </a:rPr>
              <a:t> is </a:t>
            </a:r>
            <a:r>
              <a:rPr sz="3600" spc="60" dirty="0">
                <a:latin typeface="Georgia"/>
                <a:cs typeface="Georgia"/>
              </a:rPr>
              <a:t>viewed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0" dirty="0">
                <a:latin typeface="Georgia"/>
                <a:cs typeface="Georgia"/>
              </a:rPr>
              <a:t>single,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completed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even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that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started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and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0" dirty="0">
                <a:latin typeface="Georgia"/>
                <a:cs typeface="Georgia"/>
              </a:rPr>
              <a:t>stopped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 </a:t>
            </a:r>
            <a:r>
              <a:rPr sz="3600" spc="-85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past.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2430" y="6481478"/>
            <a:ext cx="7326630" cy="2094864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85"/>
              </a:spcBef>
            </a:pPr>
            <a:r>
              <a:rPr sz="2600" spc="-85" dirty="0">
                <a:latin typeface="Microsoft Sans Serif"/>
                <a:cs typeface="Microsoft Sans Serif"/>
              </a:rPr>
              <a:t>Tú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me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100" dirty="0">
                <a:latin typeface="Microsoft Sans Serif"/>
                <a:cs typeface="Microsoft Sans Serif"/>
              </a:rPr>
              <a:t>diste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125" dirty="0">
                <a:latin typeface="Microsoft Sans Serif"/>
                <a:cs typeface="Microsoft Sans Serif"/>
              </a:rPr>
              <a:t>un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regalo.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8701" y="6481478"/>
            <a:ext cx="7326630" cy="2094864"/>
          </a:xfrm>
          <a:prstGeom prst="rect">
            <a:avLst/>
          </a:prstGeom>
          <a:ln w="104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85"/>
              </a:spcBef>
            </a:pPr>
            <a:r>
              <a:rPr sz="2600" spc="-25" dirty="0">
                <a:latin typeface="Microsoft Sans Serif"/>
                <a:cs typeface="Microsoft Sans Serif"/>
              </a:rPr>
              <a:t>You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gave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me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present.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663</Words>
  <Application>Microsoft Macintosh PowerPoint</Application>
  <PresentationFormat>Custom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Georgia</vt:lpstr>
      <vt:lpstr>Microsoft Sans Serif</vt:lpstr>
      <vt:lpstr>Tahoma</vt:lpstr>
      <vt:lpstr>Times New Roman</vt:lpstr>
      <vt:lpstr>Office Theme</vt:lpstr>
      <vt:lpstr>PowerPoint Presentation</vt:lpstr>
      <vt:lpstr>Objective</vt:lpstr>
      <vt:lpstr>More Irregular Verbs in the Preterite Stem-Changing Verbs</vt:lpstr>
      <vt:lpstr>More Irregular Verbs in the Preterite Stem-Changing Verbs</vt:lpstr>
      <vt:lpstr>More Irregular Verbs in the Preterite</vt:lpstr>
      <vt:lpstr>More Irregular Verbs in the Preterite</vt:lpstr>
      <vt:lpstr>More Irregular Verbs in the Preterite</vt:lpstr>
      <vt:lpstr>Imperfect vs. Preterite</vt:lpstr>
      <vt:lpstr>Imperfect vs. Preterite Review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ch9part1</dc:title>
  <cp:lastModifiedBy>Juan Jose Garrido Garrido Pozu</cp:lastModifiedBy>
  <cp:revision>2</cp:revision>
  <dcterms:created xsi:type="dcterms:W3CDTF">2021-05-05T20:27:53Z</dcterms:created>
  <dcterms:modified xsi:type="dcterms:W3CDTF">2021-06-28T22:30:30Z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