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8" r:id="rId7"/>
    <p:sldId id="262" r:id="rId8"/>
    <p:sldId id="264" r:id="rId9"/>
    <p:sldId id="265" r:id="rId10"/>
    <p:sldId id="266" r:id="rId11"/>
    <p:sldId id="267" r:id="rId12"/>
    <p:sldId id="269" r:id="rId13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>
      <p:cViewPr varScale="1">
        <p:scale>
          <a:sx n="63" d="100"/>
          <a:sy n="63" d="100"/>
        </p:scale>
        <p:origin x="888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78116" y="845493"/>
            <a:ext cx="3747866" cy="1081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22351" y="845493"/>
            <a:ext cx="9059396" cy="1081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7765" y="3355950"/>
            <a:ext cx="17939385" cy="2370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spanish.com/grammar/test/pastperfect" TargetMode="External"/><Relationship Id="rId2" Type="http://schemas.openxmlformats.org/officeDocument/2006/relationships/hyperlink" Target="https://www.spanishdict.com/quizzes/100/past-perfect-forms-and-us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1069" y="9943984"/>
            <a:ext cx="986218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75" dirty="0">
                <a:latin typeface="Arial Black"/>
                <a:cs typeface="Arial Black"/>
              </a:rPr>
              <a:t>Spanish</a:t>
            </a:r>
            <a:r>
              <a:rPr sz="2450" spc="-275" dirty="0">
                <a:latin typeface="Arial Black"/>
                <a:cs typeface="Arial Black"/>
              </a:rPr>
              <a:t> </a:t>
            </a:r>
            <a:r>
              <a:rPr sz="2450" spc="-130" dirty="0">
                <a:latin typeface="Arial Black"/>
                <a:cs typeface="Arial Black"/>
              </a:rPr>
              <a:t>for</a:t>
            </a:r>
            <a:r>
              <a:rPr sz="2450" spc="-270" dirty="0">
                <a:latin typeface="Arial Black"/>
                <a:cs typeface="Arial Black"/>
              </a:rPr>
              <a:t> </a:t>
            </a:r>
            <a:r>
              <a:rPr sz="2450" spc="-175" dirty="0">
                <a:latin typeface="Arial Black"/>
                <a:cs typeface="Arial Black"/>
              </a:rPr>
              <a:t>Reading</a:t>
            </a:r>
            <a:r>
              <a:rPr sz="2450" spc="-275" dirty="0">
                <a:latin typeface="Arial Black"/>
                <a:cs typeface="Arial Black"/>
              </a:rPr>
              <a:t> </a:t>
            </a:r>
            <a:r>
              <a:rPr sz="2450" spc="-215" dirty="0">
                <a:latin typeface="Arial Black"/>
                <a:cs typeface="Arial Black"/>
              </a:rPr>
              <a:t>Knowledge</a:t>
            </a:r>
            <a:r>
              <a:rPr sz="2450" spc="-270" dirty="0">
                <a:latin typeface="Arial Black"/>
                <a:cs typeface="Arial Black"/>
              </a:rPr>
              <a:t> </a:t>
            </a:r>
            <a:r>
              <a:rPr sz="2450" spc="55" dirty="0">
                <a:latin typeface="Arial Black"/>
                <a:cs typeface="Arial Black"/>
              </a:rPr>
              <a:t>-</a:t>
            </a:r>
            <a:r>
              <a:rPr sz="2450" spc="-275" dirty="0">
                <a:latin typeface="Arial Black"/>
                <a:cs typeface="Arial Black"/>
              </a:rPr>
              <a:t> </a:t>
            </a:r>
            <a:r>
              <a:rPr sz="2450" spc="-190" dirty="0">
                <a:latin typeface="Arial Black"/>
                <a:cs typeface="Arial Black"/>
              </a:rPr>
              <a:t>Summer</a:t>
            </a:r>
            <a:r>
              <a:rPr sz="2450" spc="-270" dirty="0">
                <a:latin typeface="Arial Black"/>
                <a:cs typeface="Arial Black"/>
              </a:rPr>
              <a:t> </a:t>
            </a:r>
            <a:r>
              <a:rPr sz="2450" spc="-80" dirty="0">
                <a:latin typeface="Arial Black"/>
                <a:cs typeface="Arial Black"/>
              </a:rPr>
              <a:t>202</a:t>
            </a:r>
            <a:r>
              <a:rPr lang="en-US" sz="2450" spc="-80" dirty="0">
                <a:latin typeface="Arial Black"/>
                <a:cs typeface="Arial Black"/>
              </a:rPr>
              <a:t>1</a:t>
            </a:r>
            <a:r>
              <a:rPr sz="2450" spc="-275" dirty="0">
                <a:latin typeface="Arial Black"/>
                <a:cs typeface="Arial Black"/>
              </a:rPr>
              <a:t> </a:t>
            </a:r>
            <a:r>
              <a:rPr lang="en-US" sz="2450" spc="55" dirty="0">
                <a:latin typeface="Arial Black"/>
                <a:cs typeface="Arial Black"/>
              </a:rPr>
              <a:t>–</a:t>
            </a:r>
            <a:r>
              <a:rPr sz="2450" spc="-270" dirty="0">
                <a:latin typeface="Arial Black"/>
                <a:cs typeface="Arial Black"/>
              </a:rPr>
              <a:t> </a:t>
            </a:r>
            <a:r>
              <a:rPr lang="en-US" sz="2450" spc="-195" dirty="0">
                <a:latin typeface="Arial Black"/>
                <a:cs typeface="Arial Black"/>
              </a:rPr>
              <a:t>Juan Garrido</a:t>
            </a:r>
            <a:endParaRPr sz="245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7755" y="4457616"/>
            <a:ext cx="6049010" cy="265557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35"/>
              </a:spcBef>
            </a:pPr>
            <a:r>
              <a:rPr sz="10550" b="1" spc="500" dirty="0">
                <a:latin typeface="Times New Roman"/>
                <a:cs typeface="Times New Roman"/>
              </a:rPr>
              <a:t>C</a:t>
            </a:r>
            <a:r>
              <a:rPr sz="10550" b="1" spc="315" dirty="0">
                <a:latin typeface="Times New Roman"/>
                <a:cs typeface="Times New Roman"/>
              </a:rPr>
              <a:t>h</a:t>
            </a:r>
            <a:r>
              <a:rPr sz="10550" b="1" spc="50" dirty="0">
                <a:latin typeface="Times New Roman"/>
                <a:cs typeface="Times New Roman"/>
              </a:rPr>
              <a:t>a</a:t>
            </a:r>
            <a:r>
              <a:rPr sz="10550" b="1" spc="345" dirty="0">
                <a:latin typeface="Times New Roman"/>
                <a:cs typeface="Times New Roman"/>
              </a:rPr>
              <a:t>p</a:t>
            </a:r>
            <a:r>
              <a:rPr sz="10550" b="1" spc="145" dirty="0">
                <a:latin typeface="Times New Roman"/>
                <a:cs typeface="Times New Roman"/>
              </a:rPr>
              <a:t>t</a:t>
            </a:r>
            <a:r>
              <a:rPr sz="10550" b="1" spc="155" dirty="0">
                <a:latin typeface="Times New Roman"/>
                <a:cs typeface="Times New Roman"/>
              </a:rPr>
              <a:t>e</a:t>
            </a:r>
            <a:r>
              <a:rPr sz="10550" b="1" spc="210" dirty="0">
                <a:latin typeface="Times New Roman"/>
                <a:cs typeface="Times New Roman"/>
              </a:rPr>
              <a:t>r</a:t>
            </a:r>
            <a:r>
              <a:rPr sz="10550" b="1" spc="-1090" dirty="0">
                <a:latin typeface="Times New Roman"/>
                <a:cs typeface="Times New Roman"/>
              </a:rPr>
              <a:t> </a:t>
            </a:r>
            <a:r>
              <a:rPr sz="10550" b="1" spc="1340" dirty="0">
                <a:latin typeface="Times New Roman"/>
                <a:cs typeface="Times New Roman"/>
              </a:rPr>
              <a:t>9</a:t>
            </a:r>
            <a:endParaRPr sz="10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4950" b="1" spc="-330" dirty="0">
                <a:latin typeface="Arial"/>
                <a:cs typeface="Arial"/>
              </a:rPr>
              <a:t>P</a:t>
            </a:r>
            <a:r>
              <a:rPr sz="4950" b="1" spc="-15" dirty="0">
                <a:latin typeface="Sitka Small"/>
                <a:cs typeface="Sitka Small"/>
              </a:rPr>
              <a:t>a</a:t>
            </a:r>
            <a:r>
              <a:rPr sz="4950" b="1" spc="70" dirty="0">
                <a:latin typeface="Arial"/>
                <a:cs typeface="Arial"/>
              </a:rPr>
              <a:t>r</a:t>
            </a:r>
            <a:r>
              <a:rPr sz="4950" b="1" spc="215" dirty="0">
                <a:latin typeface="Arial"/>
                <a:cs typeface="Arial"/>
              </a:rPr>
              <a:t>t</a:t>
            </a:r>
            <a:r>
              <a:rPr sz="4950" b="1" spc="-380" dirty="0">
                <a:latin typeface="Arial"/>
                <a:cs typeface="Arial"/>
              </a:rPr>
              <a:t> </a:t>
            </a:r>
            <a:r>
              <a:rPr sz="4950" b="1" spc="180" dirty="0">
                <a:latin typeface="Arial"/>
                <a:cs typeface="Arial"/>
              </a:rPr>
              <a:t>2</a:t>
            </a:r>
            <a:endParaRPr sz="4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5309" y="845493"/>
            <a:ext cx="839406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70" dirty="0"/>
              <a:t>T</a:t>
            </a:r>
            <a:r>
              <a:rPr spc="325" dirty="0"/>
              <a:t>h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245" dirty="0"/>
              <a:t>P</a:t>
            </a:r>
            <a:r>
              <a:rPr spc="-30" dirty="0"/>
              <a:t>l</a:t>
            </a:r>
            <a:r>
              <a:rPr spc="85" dirty="0"/>
              <a:t>u</a:t>
            </a:r>
            <a:r>
              <a:rPr spc="275" dirty="0"/>
              <a:t>p</a:t>
            </a:r>
            <a:r>
              <a:rPr spc="440" dirty="0"/>
              <a:t>e</a:t>
            </a:r>
            <a:r>
              <a:rPr spc="-245" dirty="0"/>
              <a:t>r</a:t>
            </a:r>
            <a:r>
              <a:rPr spc="5" dirty="0"/>
              <a:t>f</a:t>
            </a:r>
            <a:r>
              <a:rPr spc="440" dirty="0"/>
              <a:t>e</a:t>
            </a:r>
            <a:r>
              <a:rPr spc="290" dirty="0"/>
              <a:t>c</a:t>
            </a:r>
            <a:r>
              <a:rPr spc="295" dirty="0"/>
              <a:t>t</a:t>
            </a:r>
            <a:r>
              <a:rPr spc="-710" dirty="0"/>
              <a:t> </a:t>
            </a:r>
            <a:r>
              <a:rPr spc="50" dirty="0"/>
              <a:t>T</a:t>
            </a:r>
            <a:r>
              <a:rPr spc="440" dirty="0"/>
              <a:t>e</a:t>
            </a:r>
            <a:r>
              <a:rPr spc="270" dirty="0"/>
              <a:t>n</a:t>
            </a:r>
            <a:r>
              <a:rPr spc="195" dirty="0"/>
              <a:t>s</a:t>
            </a:r>
            <a:r>
              <a:rPr spc="475" dirty="0"/>
              <a:t>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98450" y="3292475"/>
            <a:ext cx="19583400" cy="49030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9300" marR="5080" indent="-450850">
              <a:lnSpc>
                <a:spcPct val="113399"/>
              </a:lnSpc>
              <a:spcBef>
                <a:spcPts val="95"/>
              </a:spcBef>
              <a:buSzPct val="151388"/>
              <a:buFontTx/>
              <a:buChar char="•"/>
              <a:tabLst>
                <a:tab pos="749935" algn="l"/>
              </a:tabLst>
            </a:pPr>
            <a:r>
              <a:rPr lang="en-US" sz="4000" dirty="0">
                <a:latin typeface="Georgia"/>
                <a:cs typeface="Georgia"/>
              </a:rPr>
              <a:t>More examples:</a:t>
            </a:r>
          </a:p>
          <a:p>
            <a:pPr marL="298450" marR="5080">
              <a:lnSpc>
                <a:spcPct val="113399"/>
              </a:lnSpc>
              <a:spcBef>
                <a:spcPts val="95"/>
              </a:spcBef>
              <a:buSzPct val="151388"/>
              <a:tabLst>
                <a:tab pos="749935" algn="l"/>
              </a:tabLst>
            </a:pPr>
            <a:endParaRPr lang="en-US" sz="4000" dirty="0">
              <a:latin typeface="Georgia"/>
              <a:cs typeface="Georgia"/>
            </a:endParaRPr>
          </a:p>
          <a:p>
            <a:pPr marL="298450" marR="5080">
              <a:lnSpc>
                <a:spcPct val="113399"/>
              </a:lnSpc>
              <a:spcBef>
                <a:spcPts val="95"/>
              </a:spcBef>
              <a:buSzPct val="151388"/>
              <a:tabLst>
                <a:tab pos="749935" algn="l"/>
              </a:tabLst>
            </a:pPr>
            <a:r>
              <a:rPr lang="en-US" sz="4000" b="1" dirty="0" err="1"/>
              <a:t>Ya</a:t>
            </a:r>
            <a:r>
              <a:rPr lang="en-US" sz="4000" b="1" dirty="0"/>
              <a:t> </a:t>
            </a:r>
            <a:r>
              <a:rPr lang="en-US" sz="4000" b="1" dirty="0" err="1"/>
              <a:t>habíamos</a:t>
            </a:r>
            <a:r>
              <a:rPr lang="en-US" sz="4000" b="1" dirty="0"/>
              <a:t> </a:t>
            </a:r>
            <a:r>
              <a:rPr lang="en-US" sz="4000" b="1" dirty="0" err="1"/>
              <a:t>comido</a:t>
            </a:r>
            <a:r>
              <a:rPr lang="en-US" sz="4000" b="1" dirty="0"/>
              <a:t> </a:t>
            </a:r>
            <a:r>
              <a:rPr lang="en-US" sz="4000" b="1" dirty="0" err="1"/>
              <a:t>cuando</a:t>
            </a:r>
            <a:r>
              <a:rPr lang="en-US" sz="4000" b="1" dirty="0"/>
              <a:t> </a:t>
            </a:r>
            <a:r>
              <a:rPr lang="en-US" sz="4000" b="1" dirty="0" err="1"/>
              <a:t>llegó</a:t>
            </a:r>
            <a:r>
              <a:rPr lang="en-US" sz="4000" b="1" dirty="0"/>
              <a:t> </a:t>
            </a:r>
            <a:r>
              <a:rPr lang="en-US" sz="4000" dirty="0"/>
              <a:t>(</a:t>
            </a:r>
            <a:r>
              <a:rPr lang="en-US" i="1" dirty="0"/>
              <a:t>We had already eaten when he arrived</a:t>
            </a:r>
            <a:r>
              <a:rPr lang="en-US" dirty="0"/>
              <a:t>)</a:t>
            </a:r>
            <a:endParaRPr lang="en-US" sz="4000" dirty="0"/>
          </a:p>
          <a:p>
            <a:pPr marL="298450" marR="5080">
              <a:lnSpc>
                <a:spcPct val="113399"/>
              </a:lnSpc>
              <a:spcBef>
                <a:spcPts val="95"/>
              </a:spcBef>
              <a:buSzPct val="151388"/>
              <a:tabLst>
                <a:tab pos="749935" algn="l"/>
              </a:tabLst>
            </a:pPr>
            <a:endParaRPr lang="en-US" sz="4000" dirty="0">
              <a:latin typeface="Georgia"/>
              <a:cs typeface="Georgia"/>
            </a:endParaRPr>
          </a:p>
          <a:p>
            <a:pPr marL="298450" marR="5080">
              <a:lnSpc>
                <a:spcPct val="113399"/>
              </a:lnSpc>
              <a:spcBef>
                <a:spcPts val="95"/>
              </a:spcBef>
              <a:buSzPct val="151388"/>
              <a:tabLst>
                <a:tab pos="749935" algn="l"/>
              </a:tabLst>
            </a:pPr>
            <a:r>
              <a:rPr lang="en-US" sz="4000" b="1" dirty="0" err="1"/>
              <a:t>Nunca</a:t>
            </a:r>
            <a:r>
              <a:rPr lang="en-US" sz="4000" b="1" dirty="0"/>
              <a:t> lo </a:t>
            </a:r>
            <a:r>
              <a:rPr lang="en-US" sz="4000" b="1" dirty="0" err="1"/>
              <a:t>había</a:t>
            </a:r>
            <a:r>
              <a:rPr lang="en-US" sz="4000" b="1" dirty="0"/>
              <a:t> visto antes de </a:t>
            </a:r>
            <a:r>
              <a:rPr lang="en-US" sz="4000" b="1" dirty="0" err="1"/>
              <a:t>aquella</a:t>
            </a:r>
            <a:r>
              <a:rPr lang="en-US" sz="4000" b="1" dirty="0"/>
              <a:t> </a:t>
            </a:r>
            <a:r>
              <a:rPr lang="en-US" sz="4000" b="1" dirty="0" err="1"/>
              <a:t>noche</a:t>
            </a:r>
            <a:r>
              <a:rPr lang="en-US" sz="4000" b="1" dirty="0"/>
              <a:t> </a:t>
            </a:r>
            <a:r>
              <a:rPr lang="en-US" sz="4000" dirty="0"/>
              <a:t>(</a:t>
            </a:r>
            <a:r>
              <a:rPr lang="en-US" i="1" dirty="0"/>
              <a:t>I had never seen it before that night</a:t>
            </a:r>
            <a:r>
              <a:rPr lang="en-US" dirty="0"/>
              <a:t>)</a:t>
            </a:r>
          </a:p>
          <a:p>
            <a:pPr marL="298450" marR="5080">
              <a:lnSpc>
                <a:spcPct val="113399"/>
              </a:lnSpc>
              <a:spcBef>
                <a:spcPts val="95"/>
              </a:spcBef>
              <a:buSzPct val="151388"/>
              <a:tabLst>
                <a:tab pos="749935" algn="l"/>
              </a:tabLst>
            </a:pPr>
            <a:endParaRPr lang="en-US" sz="4000" dirty="0">
              <a:latin typeface="Georgia"/>
              <a:cs typeface="Georgia"/>
            </a:endParaRPr>
          </a:p>
          <a:p>
            <a:pPr marL="298450" marR="5080">
              <a:lnSpc>
                <a:spcPct val="113399"/>
              </a:lnSpc>
              <a:spcBef>
                <a:spcPts val="95"/>
              </a:spcBef>
              <a:buSzPct val="151388"/>
              <a:tabLst>
                <a:tab pos="749935" algn="l"/>
              </a:tabLst>
            </a:pPr>
            <a:r>
              <a:rPr lang="en-US" sz="4000" b="1" dirty="0" err="1"/>
              <a:t>Había</a:t>
            </a:r>
            <a:r>
              <a:rPr lang="en-US" sz="4000" b="1" dirty="0"/>
              <a:t> </a:t>
            </a:r>
            <a:r>
              <a:rPr lang="en-US" sz="4000" b="1" dirty="0" err="1"/>
              <a:t>vendido</a:t>
            </a:r>
            <a:r>
              <a:rPr lang="en-US" sz="4000" b="1" dirty="0"/>
              <a:t> </a:t>
            </a:r>
            <a:r>
              <a:rPr lang="en-US" sz="4000" b="1" dirty="0" err="1"/>
              <a:t>su</a:t>
            </a:r>
            <a:r>
              <a:rPr lang="en-US" sz="4000" b="1" dirty="0"/>
              <a:t> caballo </a:t>
            </a:r>
            <a:r>
              <a:rPr lang="en-US" sz="4000" dirty="0"/>
              <a:t>(</a:t>
            </a:r>
            <a:r>
              <a:rPr lang="en-US" i="1" dirty="0"/>
              <a:t>She had sold her horse</a:t>
            </a:r>
            <a:r>
              <a:rPr lang="en-US" dirty="0"/>
              <a:t>)</a:t>
            </a:r>
            <a:endParaRPr sz="4000" dirty="0">
              <a:latin typeface="Georgia"/>
              <a:cs typeface="Georgia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B590DCD-4408-A541-BDA2-5A75AD7B0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3" y="4357688"/>
            <a:ext cx="201041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333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5309" y="845493"/>
            <a:ext cx="839406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70" dirty="0"/>
              <a:t>T</a:t>
            </a:r>
            <a:r>
              <a:rPr spc="325" dirty="0"/>
              <a:t>h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245" dirty="0"/>
              <a:t>P</a:t>
            </a:r>
            <a:r>
              <a:rPr spc="-30" dirty="0"/>
              <a:t>l</a:t>
            </a:r>
            <a:r>
              <a:rPr spc="85" dirty="0"/>
              <a:t>u</a:t>
            </a:r>
            <a:r>
              <a:rPr spc="275" dirty="0"/>
              <a:t>p</a:t>
            </a:r>
            <a:r>
              <a:rPr spc="440" dirty="0"/>
              <a:t>e</a:t>
            </a:r>
            <a:r>
              <a:rPr spc="-245" dirty="0"/>
              <a:t>r</a:t>
            </a:r>
            <a:r>
              <a:rPr spc="5" dirty="0"/>
              <a:t>f</a:t>
            </a:r>
            <a:r>
              <a:rPr spc="440" dirty="0"/>
              <a:t>e</a:t>
            </a:r>
            <a:r>
              <a:rPr spc="290" dirty="0"/>
              <a:t>c</a:t>
            </a:r>
            <a:r>
              <a:rPr spc="295" dirty="0"/>
              <a:t>t</a:t>
            </a:r>
            <a:r>
              <a:rPr spc="-710" dirty="0"/>
              <a:t> </a:t>
            </a:r>
            <a:r>
              <a:rPr spc="50" dirty="0"/>
              <a:t>T</a:t>
            </a:r>
            <a:r>
              <a:rPr spc="440" dirty="0"/>
              <a:t>e</a:t>
            </a:r>
            <a:r>
              <a:rPr spc="270" dirty="0"/>
              <a:t>n</a:t>
            </a:r>
            <a:r>
              <a:rPr spc="195" dirty="0"/>
              <a:t>s</a:t>
            </a:r>
            <a:r>
              <a:rPr spc="475" dirty="0"/>
              <a:t>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441450" y="3557370"/>
            <a:ext cx="17221200" cy="4194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9300" marR="5080" indent="-450850">
              <a:lnSpc>
                <a:spcPct val="113399"/>
              </a:lnSpc>
              <a:spcBef>
                <a:spcPts val="95"/>
              </a:spcBef>
              <a:buSzPct val="151388"/>
              <a:buFontTx/>
              <a:buChar char="•"/>
              <a:tabLst>
                <a:tab pos="749935" algn="l"/>
              </a:tabLst>
            </a:pPr>
            <a:r>
              <a:rPr lang="en-US" sz="4000" dirty="0"/>
              <a:t>Practice:</a:t>
            </a:r>
          </a:p>
          <a:p>
            <a:pPr marL="749300" marR="5080" indent="-450850">
              <a:lnSpc>
                <a:spcPct val="113399"/>
              </a:lnSpc>
              <a:spcBef>
                <a:spcPts val="95"/>
              </a:spcBef>
              <a:buSzPct val="151388"/>
              <a:buFontTx/>
              <a:buChar char="•"/>
              <a:tabLst>
                <a:tab pos="749935" algn="l"/>
              </a:tabLst>
            </a:pPr>
            <a:endParaRPr lang="en-US" sz="4000" dirty="0">
              <a:latin typeface="Georgia"/>
              <a:cs typeface="Georgia"/>
            </a:endParaRPr>
          </a:p>
          <a:p>
            <a:pPr marL="298450" marR="5080">
              <a:lnSpc>
                <a:spcPct val="113399"/>
              </a:lnSpc>
              <a:spcBef>
                <a:spcPts val="95"/>
              </a:spcBef>
              <a:buSzPct val="151388"/>
              <a:tabLst>
                <a:tab pos="749935" algn="l"/>
              </a:tabLst>
            </a:pPr>
            <a:r>
              <a:rPr lang="en-US" sz="4000" dirty="0">
                <a:hlinkClick r:id="rId2"/>
              </a:rPr>
              <a:t>https://www.spanishdict.com/quizzes/100/past-perfect-forms-and-uses</a:t>
            </a:r>
            <a:endParaRPr lang="en-US" sz="4000" dirty="0"/>
          </a:p>
          <a:p>
            <a:pPr marL="298450" marR="5080">
              <a:lnSpc>
                <a:spcPct val="113399"/>
              </a:lnSpc>
              <a:spcBef>
                <a:spcPts val="95"/>
              </a:spcBef>
              <a:buSzPct val="151388"/>
              <a:tabLst>
                <a:tab pos="749935" algn="l"/>
              </a:tabLst>
            </a:pPr>
            <a:endParaRPr lang="en-US" sz="4000" dirty="0">
              <a:latin typeface="Georgia"/>
              <a:cs typeface="Georgia"/>
            </a:endParaRPr>
          </a:p>
          <a:p>
            <a:pPr marL="298450" marR="5080">
              <a:lnSpc>
                <a:spcPct val="113399"/>
              </a:lnSpc>
              <a:spcBef>
                <a:spcPts val="95"/>
              </a:spcBef>
              <a:buSzPct val="151388"/>
              <a:tabLst>
                <a:tab pos="749935" algn="l"/>
              </a:tabLst>
            </a:pPr>
            <a:r>
              <a:rPr lang="en-US" sz="4000" dirty="0">
                <a:hlinkClick r:id="rId3"/>
              </a:rPr>
              <a:t>https://studyspanish.com/grammar/test/pastperfect</a:t>
            </a:r>
            <a:endParaRPr lang="en-US" sz="4000" dirty="0"/>
          </a:p>
          <a:p>
            <a:pPr marL="298450" marR="5080">
              <a:lnSpc>
                <a:spcPct val="113399"/>
              </a:lnSpc>
              <a:spcBef>
                <a:spcPts val="95"/>
              </a:spcBef>
              <a:buSzPct val="151388"/>
              <a:tabLst>
                <a:tab pos="749935" algn="l"/>
              </a:tabLst>
            </a:pPr>
            <a:endParaRPr sz="4000" dirty="0">
              <a:latin typeface="Georgia"/>
              <a:cs typeface="Georgia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B590DCD-4408-A541-BDA2-5A75AD7B0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3" y="4357688"/>
            <a:ext cx="201041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945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0BADE4-3307-0847-8509-2ECED89E63C7}"/>
              </a:ext>
            </a:extLst>
          </p:cNvPr>
          <p:cNvSpPr txBox="1"/>
          <p:nvPr/>
        </p:nvSpPr>
        <p:spPr>
          <a:xfrm>
            <a:off x="6109368" y="4711660"/>
            <a:ext cx="7885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/>
              <a:t>Noticia</a:t>
            </a:r>
            <a:r>
              <a:rPr lang="en-US" sz="5400" dirty="0"/>
              <a:t> Telemundo Surfside</a:t>
            </a:r>
          </a:p>
        </p:txBody>
      </p:sp>
    </p:spTree>
    <p:extLst>
      <p:ext uri="{BB962C8B-B14F-4D97-AF65-F5344CB8AC3E}">
        <p14:creationId xmlns:p14="http://schemas.microsoft.com/office/powerpoint/2010/main" val="69385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0" dirty="0"/>
              <a:t>Objective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3008360"/>
            <a:ext cx="6908165" cy="25317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5800"/>
              </a:lnSpc>
              <a:spcBef>
                <a:spcPts val="100"/>
              </a:spcBef>
            </a:pPr>
            <a:r>
              <a:rPr sz="5600" spc="-400" dirty="0">
                <a:latin typeface="Georgia"/>
                <a:cs typeface="Georgia"/>
              </a:rPr>
              <a:t>I</a:t>
            </a:r>
            <a:r>
              <a:rPr sz="5600" spc="-465" dirty="0">
                <a:latin typeface="Georgia"/>
                <a:cs typeface="Georgia"/>
              </a:rPr>
              <a:t>n</a:t>
            </a:r>
            <a:r>
              <a:rPr sz="5600" spc="-140" dirty="0">
                <a:latin typeface="Georgia"/>
                <a:cs typeface="Georgia"/>
              </a:rPr>
              <a:t>t</a:t>
            </a:r>
            <a:r>
              <a:rPr sz="5600" spc="-50" dirty="0">
                <a:latin typeface="Georgia"/>
                <a:cs typeface="Georgia"/>
              </a:rPr>
              <a:t>e</a:t>
            </a:r>
            <a:r>
              <a:rPr sz="5600" spc="-305" dirty="0">
                <a:latin typeface="Georgia"/>
                <a:cs typeface="Georgia"/>
              </a:rPr>
              <a:t>r</a:t>
            </a:r>
            <a:r>
              <a:rPr sz="5600" spc="-55" dirty="0">
                <a:latin typeface="Georgia"/>
                <a:cs typeface="Georgia"/>
              </a:rPr>
              <a:t>ro</a:t>
            </a:r>
            <a:r>
              <a:rPr sz="5600" spc="-135" dirty="0">
                <a:latin typeface="Georgia"/>
                <a:cs typeface="Georgia"/>
              </a:rPr>
              <a:t>g</a:t>
            </a:r>
            <a:r>
              <a:rPr sz="5600" spc="-110" dirty="0">
                <a:latin typeface="Georgia"/>
                <a:cs typeface="Georgia"/>
              </a:rPr>
              <a:t>a</a:t>
            </a:r>
            <a:r>
              <a:rPr sz="5600" spc="-55" dirty="0">
                <a:latin typeface="Georgia"/>
                <a:cs typeface="Georgia"/>
              </a:rPr>
              <a:t>t</a:t>
            </a:r>
            <a:r>
              <a:rPr sz="5600" spc="-375" dirty="0">
                <a:latin typeface="Georgia"/>
                <a:cs typeface="Georgia"/>
              </a:rPr>
              <a:t>i</a:t>
            </a:r>
            <a:r>
              <a:rPr sz="5600" spc="-280" dirty="0">
                <a:latin typeface="Georgia"/>
                <a:cs typeface="Georgia"/>
              </a:rPr>
              <a:t>v</a:t>
            </a:r>
            <a:r>
              <a:rPr sz="5600" spc="65" dirty="0">
                <a:latin typeface="Georgia"/>
                <a:cs typeface="Georgia"/>
              </a:rPr>
              <a:t>e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-195" dirty="0">
                <a:latin typeface="Georgia"/>
                <a:cs typeface="Georgia"/>
              </a:rPr>
              <a:t>P</a:t>
            </a:r>
            <a:r>
              <a:rPr sz="5600" spc="-120" dirty="0">
                <a:latin typeface="Georgia"/>
                <a:cs typeface="Georgia"/>
              </a:rPr>
              <a:t>r</a:t>
            </a:r>
            <a:r>
              <a:rPr sz="5600" spc="-45" dirty="0">
                <a:latin typeface="Georgia"/>
                <a:cs typeface="Georgia"/>
              </a:rPr>
              <a:t>o</a:t>
            </a:r>
            <a:r>
              <a:rPr sz="5600" spc="-220" dirty="0">
                <a:latin typeface="Georgia"/>
                <a:cs typeface="Georgia"/>
              </a:rPr>
              <a:t>n</a:t>
            </a:r>
            <a:r>
              <a:rPr sz="5600" spc="165" dirty="0">
                <a:latin typeface="Georgia"/>
                <a:cs typeface="Georgia"/>
              </a:rPr>
              <a:t>o</a:t>
            </a:r>
            <a:r>
              <a:rPr sz="5600" spc="-275" dirty="0">
                <a:latin typeface="Georgia"/>
                <a:cs typeface="Georgia"/>
              </a:rPr>
              <a:t>u</a:t>
            </a:r>
            <a:r>
              <a:rPr sz="5600" spc="-250" dirty="0">
                <a:latin typeface="Georgia"/>
                <a:cs typeface="Georgia"/>
              </a:rPr>
              <a:t>n</a:t>
            </a:r>
            <a:r>
              <a:rPr sz="5600" spc="-35" dirty="0">
                <a:latin typeface="Georgia"/>
                <a:cs typeface="Georgia"/>
              </a:rPr>
              <a:t>s  </a:t>
            </a:r>
            <a:r>
              <a:rPr sz="5600" spc="210" dirty="0">
                <a:latin typeface="Georgia"/>
                <a:cs typeface="Georgia"/>
              </a:rPr>
              <a:t>T</a:t>
            </a:r>
            <a:r>
              <a:rPr sz="5600" spc="165" dirty="0">
                <a:latin typeface="Georgia"/>
                <a:cs typeface="Georgia"/>
              </a:rPr>
              <a:t>h</a:t>
            </a:r>
            <a:r>
              <a:rPr sz="5600" spc="65" dirty="0">
                <a:latin typeface="Georgia"/>
                <a:cs typeface="Georgia"/>
              </a:rPr>
              <a:t>e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-225" dirty="0">
                <a:latin typeface="Georgia"/>
                <a:cs typeface="Georgia"/>
              </a:rPr>
              <a:t>P</a:t>
            </a:r>
            <a:r>
              <a:rPr sz="5600" spc="-305" dirty="0">
                <a:latin typeface="Georgia"/>
                <a:cs typeface="Georgia"/>
              </a:rPr>
              <a:t>l</a:t>
            </a:r>
            <a:r>
              <a:rPr sz="5600" spc="-275" dirty="0">
                <a:latin typeface="Georgia"/>
                <a:cs typeface="Georgia"/>
              </a:rPr>
              <a:t>u</a:t>
            </a:r>
            <a:r>
              <a:rPr sz="5600" spc="20" dirty="0">
                <a:latin typeface="Georgia"/>
                <a:cs typeface="Georgia"/>
              </a:rPr>
              <a:t>p</a:t>
            </a:r>
            <a:r>
              <a:rPr sz="5600" spc="-50" dirty="0">
                <a:latin typeface="Georgia"/>
                <a:cs typeface="Georgia"/>
              </a:rPr>
              <a:t>e</a:t>
            </a:r>
            <a:r>
              <a:rPr sz="5600" spc="-305" dirty="0">
                <a:latin typeface="Georgia"/>
                <a:cs typeface="Georgia"/>
              </a:rPr>
              <a:t>r</a:t>
            </a:r>
            <a:r>
              <a:rPr sz="5600" spc="-100" dirty="0">
                <a:latin typeface="Georgia"/>
                <a:cs typeface="Georgia"/>
              </a:rPr>
              <a:t>f</a:t>
            </a:r>
            <a:r>
              <a:rPr sz="5600" spc="-20" dirty="0">
                <a:latin typeface="Georgia"/>
                <a:cs typeface="Georgia"/>
              </a:rPr>
              <a:t>e</a:t>
            </a:r>
            <a:r>
              <a:rPr sz="5600" spc="5" dirty="0">
                <a:latin typeface="Georgia"/>
                <a:cs typeface="Georgia"/>
              </a:rPr>
              <a:t>c</a:t>
            </a:r>
            <a:r>
              <a:rPr sz="5600" spc="60" dirty="0">
                <a:latin typeface="Georgia"/>
                <a:cs typeface="Georgia"/>
              </a:rPr>
              <a:t>t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195" dirty="0">
                <a:latin typeface="Georgia"/>
                <a:cs typeface="Georgia"/>
              </a:rPr>
              <a:t>T</a:t>
            </a:r>
            <a:r>
              <a:rPr sz="5600" spc="-50" dirty="0">
                <a:latin typeface="Georgia"/>
                <a:cs typeface="Georgia"/>
              </a:rPr>
              <a:t>e</a:t>
            </a:r>
            <a:r>
              <a:rPr sz="5600" spc="-250" dirty="0">
                <a:latin typeface="Georgia"/>
                <a:cs typeface="Georgia"/>
              </a:rPr>
              <a:t>n</a:t>
            </a:r>
            <a:r>
              <a:rPr sz="5600" spc="-75" dirty="0">
                <a:latin typeface="Georgia"/>
                <a:cs typeface="Georgia"/>
              </a:rPr>
              <a:t>se</a:t>
            </a:r>
            <a:endParaRPr sz="56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20" dirty="0"/>
              <a:t>I</a:t>
            </a:r>
            <a:r>
              <a:rPr spc="-40" dirty="0"/>
              <a:t>n</a:t>
            </a:r>
            <a:r>
              <a:rPr spc="100" dirty="0"/>
              <a:t>t</a:t>
            </a:r>
            <a:r>
              <a:rPr spc="440" dirty="0"/>
              <a:t>e</a:t>
            </a:r>
            <a:r>
              <a:rPr spc="-245" dirty="0"/>
              <a:t>r</a:t>
            </a:r>
            <a:r>
              <a:rPr spc="-350" dirty="0"/>
              <a:t>r</a:t>
            </a:r>
            <a:r>
              <a:rPr spc="515" dirty="0"/>
              <a:t>o</a:t>
            </a:r>
            <a:r>
              <a:rPr spc="95" dirty="0"/>
              <a:t>g</a:t>
            </a:r>
            <a:r>
              <a:rPr spc="114" dirty="0"/>
              <a:t>a</a:t>
            </a:r>
            <a:r>
              <a:rPr spc="135" dirty="0"/>
              <a:t>t</a:t>
            </a:r>
            <a:r>
              <a:rPr spc="-15" dirty="0"/>
              <a:t>i</a:t>
            </a:r>
            <a:r>
              <a:rPr spc="-430" dirty="0"/>
              <a:t>v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180" dirty="0"/>
              <a:t>P</a:t>
            </a:r>
            <a:r>
              <a:rPr spc="-350" dirty="0"/>
              <a:t>r</a:t>
            </a:r>
            <a:r>
              <a:rPr spc="550" dirty="0"/>
              <a:t>o</a:t>
            </a:r>
            <a:r>
              <a:rPr spc="285" dirty="0"/>
              <a:t>n</a:t>
            </a:r>
            <a:r>
              <a:rPr spc="585" dirty="0"/>
              <a:t>o</a:t>
            </a:r>
            <a:r>
              <a:rPr spc="114" dirty="0"/>
              <a:t>u</a:t>
            </a:r>
            <a:r>
              <a:rPr spc="250" dirty="0"/>
              <a:t>n</a:t>
            </a:r>
            <a:r>
              <a:rPr spc="285" dirty="0"/>
              <a:t>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533862" y="3303564"/>
          <a:ext cx="9036050" cy="69794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5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600" spc="-25" dirty="0">
                          <a:latin typeface="Microsoft Sans Serif"/>
                          <a:cs typeface="Microsoft Sans Serif"/>
                        </a:rPr>
                        <a:t>¿Qué?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051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600" spc="75" dirty="0">
                          <a:latin typeface="Microsoft Sans Serif"/>
                          <a:cs typeface="Microsoft Sans Serif"/>
                        </a:rPr>
                        <a:t>What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051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5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600" spc="10" dirty="0">
                          <a:latin typeface="Microsoft Sans Serif"/>
                          <a:cs typeface="Microsoft Sans Serif"/>
                        </a:rPr>
                        <a:t>¿Quién?</a:t>
                      </a:r>
                      <a:r>
                        <a:rPr sz="26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25" dirty="0">
                          <a:latin typeface="Microsoft Sans Serif"/>
                          <a:cs typeface="Microsoft Sans Serif"/>
                        </a:rPr>
                        <a:t>¿quiénes?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051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Who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051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600" spc="20" dirty="0">
                          <a:latin typeface="Microsoft Sans Serif"/>
                          <a:cs typeface="Microsoft Sans Serif"/>
                        </a:rPr>
                        <a:t>¿Dónde?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051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600" spc="60" dirty="0">
                          <a:latin typeface="Microsoft Sans Serif"/>
                          <a:cs typeface="Microsoft Sans Serif"/>
                        </a:rPr>
                        <a:t>Where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051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5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600" spc="20" dirty="0">
                          <a:latin typeface="Microsoft Sans Serif"/>
                          <a:cs typeface="Microsoft Sans Serif"/>
                        </a:rPr>
                        <a:t>¿Cuándo?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051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600" spc="75" dirty="0">
                          <a:latin typeface="Microsoft Sans Serif"/>
                          <a:cs typeface="Microsoft Sans Serif"/>
                        </a:rPr>
                        <a:t>When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051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54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600" spc="-35" dirty="0">
                          <a:latin typeface="Microsoft Sans Serif"/>
                          <a:cs typeface="Microsoft Sans Serif"/>
                        </a:rPr>
                        <a:t>¿Por</a:t>
                      </a:r>
                      <a:r>
                        <a:rPr sz="26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45" dirty="0">
                          <a:latin typeface="Microsoft Sans Serif"/>
                          <a:cs typeface="Microsoft Sans Serif"/>
                        </a:rPr>
                        <a:t>qué?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051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600" spc="60" dirty="0">
                          <a:latin typeface="Microsoft Sans Serif"/>
                          <a:cs typeface="Microsoft Sans Serif"/>
                        </a:rPr>
                        <a:t>Why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051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5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600" spc="-25" dirty="0">
                          <a:latin typeface="Microsoft Sans Serif"/>
                          <a:cs typeface="Microsoft Sans Serif"/>
                        </a:rPr>
                        <a:t>¿Cuál?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051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600" spc="105" dirty="0">
                          <a:latin typeface="Microsoft Sans Serif"/>
                          <a:cs typeface="Microsoft Sans Serif"/>
                        </a:rPr>
                        <a:t>Which</a:t>
                      </a:r>
                      <a:r>
                        <a:rPr sz="26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30" dirty="0">
                          <a:latin typeface="Microsoft Sans Serif"/>
                          <a:cs typeface="Microsoft Sans Serif"/>
                        </a:rPr>
                        <a:t>(also</a:t>
                      </a:r>
                      <a:r>
                        <a:rPr sz="26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05" dirty="0">
                          <a:latin typeface="Microsoft Sans Serif"/>
                          <a:cs typeface="Microsoft Sans Serif"/>
                        </a:rPr>
                        <a:t>what)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051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5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600" spc="20" dirty="0">
                          <a:latin typeface="Microsoft Sans Serif"/>
                          <a:cs typeface="Microsoft Sans Serif"/>
                        </a:rPr>
                        <a:t>¿Cuántos?</a:t>
                      </a:r>
                      <a:r>
                        <a:rPr sz="26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¿Cuántas?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051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600" spc="125" dirty="0">
                          <a:latin typeface="Microsoft Sans Serif"/>
                          <a:cs typeface="Microsoft Sans Serif"/>
                        </a:rPr>
                        <a:t>How</a:t>
                      </a:r>
                      <a:r>
                        <a:rPr sz="260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many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051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54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600" spc="25" dirty="0">
                          <a:latin typeface="Microsoft Sans Serif"/>
                          <a:cs typeface="Microsoft Sans Serif"/>
                        </a:rPr>
                        <a:t>¿Cuánto?</a:t>
                      </a:r>
                      <a:r>
                        <a:rPr sz="26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¿Cuánta?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051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600" spc="125" dirty="0">
                          <a:latin typeface="Microsoft Sans Serif"/>
                          <a:cs typeface="Microsoft Sans Serif"/>
                        </a:rPr>
                        <a:t>How</a:t>
                      </a:r>
                      <a:r>
                        <a:rPr sz="26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70" dirty="0">
                          <a:latin typeface="Microsoft Sans Serif"/>
                          <a:cs typeface="Microsoft Sans Serif"/>
                        </a:rPr>
                        <a:t>much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051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75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600" spc="20" dirty="0">
                          <a:latin typeface="Microsoft Sans Serif"/>
                          <a:cs typeface="Microsoft Sans Serif"/>
                        </a:rPr>
                        <a:t>¿Cómo?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051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600" spc="125" dirty="0">
                          <a:latin typeface="Microsoft Sans Serif"/>
                          <a:cs typeface="Microsoft Sans Serif"/>
                        </a:rPr>
                        <a:t>How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051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20" dirty="0"/>
              <a:t>I</a:t>
            </a:r>
            <a:r>
              <a:rPr spc="-40" dirty="0"/>
              <a:t>n</a:t>
            </a:r>
            <a:r>
              <a:rPr spc="100" dirty="0"/>
              <a:t>t</a:t>
            </a:r>
            <a:r>
              <a:rPr spc="440" dirty="0"/>
              <a:t>e</a:t>
            </a:r>
            <a:r>
              <a:rPr spc="-245" dirty="0"/>
              <a:t>r</a:t>
            </a:r>
            <a:r>
              <a:rPr spc="-350" dirty="0"/>
              <a:t>r</a:t>
            </a:r>
            <a:r>
              <a:rPr spc="515" dirty="0"/>
              <a:t>o</a:t>
            </a:r>
            <a:r>
              <a:rPr spc="95" dirty="0"/>
              <a:t>g</a:t>
            </a:r>
            <a:r>
              <a:rPr spc="114" dirty="0"/>
              <a:t>a</a:t>
            </a:r>
            <a:r>
              <a:rPr spc="135" dirty="0"/>
              <a:t>t</a:t>
            </a:r>
            <a:r>
              <a:rPr spc="-15" dirty="0"/>
              <a:t>i</a:t>
            </a:r>
            <a:r>
              <a:rPr spc="-430" dirty="0"/>
              <a:t>v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180" dirty="0"/>
              <a:t>P</a:t>
            </a:r>
            <a:r>
              <a:rPr spc="-350" dirty="0"/>
              <a:t>r</a:t>
            </a:r>
            <a:r>
              <a:rPr spc="550" dirty="0"/>
              <a:t>o</a:t>
            </a:r>
            <a:r>
              <a:rPr spc="285" dirty="0"/>
              <a:t>n</a:t>
            </a:r>
            <a:r>
              <a:rPr spc="585" dirty="0"/>
              <a:t>o</a:t>
            </a:r>
            <a:r>
              <a:rPr spc="114" dirty="0"/>
              <a:t>u</a:t>
            </a:r>
            <a:r>
              <a:rPr spc="250" dirty="0"/>
              <a:t>n</a:t>
            </a:r>
            <a:r>
              <a:rPr spc="28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3365179"/>
            <a:ext cx="13801725" cy="155892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600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25" dirty="0">
                <a:latin typeface="Georgia"/>
                <a:cs typeface="Georgia"/>
              </a:rPr>
              <a:t>Interrogative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85" dirty="0">
                <a:latin typeface="Georgia"/>
                <a:cs typeface="Georgia"/>
              </a:rPr>
              <a:t>pronouns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5" dirty="0">
                <a:latin typeface="Georgia"/>
                <a:cs typeface="Georgia"/>
              </a:rPr>
              <a:t>may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60" dirty="0">
                <a:latin typeface="Georgia"/>
                <a:cs typeface="Georgia"/>
              </a:rPr>
              <a:t>be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05" dirty="0">
                <a:latin typeface="Georgia"/>
                <a:cs typeface="Georgia"/>
              </a:rPr>
              <a:t>accompanied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14" dirty="0">
                <a:latin typeface="Georgia"/>
                <a:cs typeface="Georgia"/>
              </a:rPr>
              <a:t>by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220" dirty="0">
                <a:latin typeface="Georgia"/>
                <a:cs typeface="Georgia"/>
              </a:rPr>
              <a:t>a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85" dirty="0">
                <a:latin typeface="Georgia"/>
                <a:cs typeface="Georgia"/>
              </a:rPr>
              <a:t>preposition</a:t>
            </a:r>
            <a:endParaRPr sz="3600">
              <a:latin typeface="Georgia"/>
              <a:cs typeface="Georgia"/>
            </a:endParaRPr>
          </a:p>
          <a:p>
            <a:pPr marL="913130" lvl="1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913765" algn="l"/>
              </a:tabLst>
            </a:pPr>
            <a:r>
              <a:rPr sz="3600" spc="-150" dirty="0">
                <a:latin typeface="Georgia"/>
                <a:cs typeface="Georgia"/>
              </a:rPr>
              <a:t>In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25" dirty="0">
                <a:latin typeface="Georgia"/>
                <a:cs typeface="Georgia"/>
              </a:rPr>
              <a:t>this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40" dirty="0">
                <a:latin typeface="Georgia"/>
                <a:cs typeface="Georgia"/>
              </a:rPr>
              <a:t>case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85" dirty="0">
                <a:latin typeface="Georgia"/>
                <a:cs typeface="Georgia"/>
              </a:rPr>
              <a:t>preposition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10" dirty="0">
                <a:latin typeface="Georgia"/>
                <a:cs typeface="Georgia"/>
              </a:rPr>
              <a:t>precedes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85" dirty="0">
                <a:latin typeface="Georgia"/>
                <a:cs typeface="Georgia"/>
              </a:rPr>
              <a:t>pronouns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-35" dirty="0">
                <a:latin typeface="Georgia"/>
                <a:cs typeface="Georgia"/>
              </a:rPr>
              <a:t>in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40" dirty="0">
                <a:latin typeface="Georgia"/>
                <a:cs typeface="Georgia"/>
              </a:rPr>
              <a:t>Spanish</a:t>
            </a:r>
            <a:endParaRPr sz="36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994642" y="5764222"/>
          <a:ext cx="11671300" cy="32114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3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5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70" dirty="0">
                          <a:latin typeface="Microsoft Sans Serif"/>
                          <a:cs typeface="Microsoft Sans Serif"/>
                        </a:rPr>
                        <a:t>¿</a:t>
                      </a:r>
                      <a:r>
                        <a:rPr sz="2600" b="1" spc="-7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6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45" dirty="0">
                          <a:latin typeface="Microsoft Sans Serif"/>
                          <a:cs typeface="Microsoft Sans Serif"/>
                        </a:rPr>
                        <a:t>dónde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-45" dirty="0">
                          <a:latin typeface="Microsoft Sans Serif"/>
                          <a:cs typeface="Microsoft Sans Serif"/>
                        </a:rPr>
                        <a:t>vas?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70" dirty="0">
                          <a:latin typeface="Microsoft Sans Serif"/>
                          <a:cs typeface="Microsoft Sans Serif"/>
                        </a:rPr>
                        <a:t>(¿</a:t>
                      </a:r>
                      <a:r>
                        <a:rPr sz="2600" b="1" spc="7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600" spc="70" dirty="0">
                          <a:latin typeface="Microsoft Sans Serif"/>
                          <a:cs typeface="Microsoft Sans Serif"/>
                        </a:rPr>
                        <a:t>dónde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-45" dirty="0">
                          <a:latin typeface="Microsoft Sans Serif"/>
                          <a:cs typeface="Microsoft Sans Serif"/>
                        </a:rPr>
                        <a:t>vas?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60" dirty="0">
                          <a:latin typeface="Microsoft Sans Serif"/>
                          <a:cs typeface="Microsoft Sans Serif"/>
                        </a:rPr>
                        <a:t>Where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35" dirty="0">
                          <a:latin typeface="Microsoft Sans Serif"/>
                          <a:cs typeface="Microsoft Sans Serif"/>
                        </a:rPr>
                        <a:t>are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05" dirty="0">
                          <a:latin typeface="Microsoft Sans Serif"/>
                          <a:cs typeface="Microsoft Sans Serif"/>
                        </a:rPr>
                        <a:t>you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55" dirty="0">
                          <a:latin typeface="Microsoft Sans Serif"/>
                          <a:cs typeface="Microsoft Sans Serif"/>
                        </a:rPr>
                        <a:t>going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25" dirty="0">
                          <a:latin typeface="Microsoft Sans Serif"/>
                          <a:cs typeface="Microsoft Sans Serif"/>
                        </a:rPr>
                        <a:t>(to)?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5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¿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Con</a:t>
                      </a:r>
                      <a:r>
                        <a:rPr sz="26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14" dirty="0">
                          <a:latin typeface="Microsoft Sans Serif"/>
                          <a:cs typeface="Microsoft Sans Serif"/>
                        </a:rPr>
                        <a:t>quién</a:t>
                      </a:r>
                      <a:r>
                        <a:rPr sz="26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20" dirty="0">
                          <a:latin typeface="Microsoft Sans Serif"/>
                          <a:cs typeface="Microsoft Sans Serif"/>
                        </a:rPr>
                        <a:t>estabas?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68195" marR="351155" indent="-1710055">
                        <a:lnSpc>
                          <a:spcPct val="111000"/>
                        </a:lnSpc>
                        <a:spcBef>
                          <a:spcPts val="2755"/>
                        </a:spcBef>
                      </a:pP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Who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were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05" dirty="0">
                          <a:latin typeface="Microsoft Sans Serif"/>
                          <a:cs typeface="Microsoft Sans Serif"/>
                        </a:rPr>
                        <a:t>you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85" dirty="0">
                          <a:latin typeface="Microsoft Sans Serif"/>
                          <a:cs typeface="Microsoft Sans Serif"/>
                        </a:rPr>
                        <a:t>with?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70" dirty="0">
                          <a:latin typeface="Microsoft Sans Serif"/>
                          <a:cs typeface="Microsoft Sans Serif"/>
                        </a:rPr>
                        <a:t>(With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80" dirty="0">
                          <a:latin typeface="Microsoft Sans Serif"/>
                          <a:cs typeface="Microsoft Sans Serif"/>
                        </a:rPr>
                        <a:t>whom </a:t>
                      </a:r>
                      <a:r>
                        <a:rPr sz="2600" spc="-67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were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30" dirty="0">
                          <a:latin typeface="Microsoft Sans Serif"/>
                          <a:cs typeface="Microsoft Sans Serif"/>
                        </a:rPr>
                        <a:t>you?)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49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42E6FF-626F-9F4E-A19C-29B8D64348D7}"/>
              </a:ext>
            </a:extLst>
          </p:cNvPr>
          <p:cNvSpPr txBox="1"/>
          <p:nvPr/>
        </p:nvSpPr>
        <p:spPr>
          <a:xfrm>
            <a:off x="5978370" y="1311275"/>
            <a:ext cx="8147360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Pluperfect Tense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F8C4CE-F2CA-5C40-9CBE-4F908E0B7C8D}"/>
              </a:ext>
            </a:extLst>
          </p:cNvPr>
          <p:cNvSpPr txBox="1"/>
          <p:nvPr/>
        </p:nvSpPr>
        <p:spPr>
          <a:xfrm>
            <a:off x="1300480" y="3190239"/>
            <a:ext cx="174383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Spanish pluperfect tense describes a past action that happened before another past action. In other words, it is used to say what someone or something 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 done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B3B2245-0068-C447-BB2C-D47A039E06F2}"/>
              </a:ext>
            </a:extLst>
          </p:cNvPr>
          <p:cNvSpPr/>
          <p:nvPr/>
        </p:nvSpPr>
        <p:spPr>
          <a:xfrm>
            <a:off x="3422650" y="7458996"/>
            <a:ext cx="13258800" cy="381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ff-page Connector 4">
            <a:extLst>
              <a:ext uri="{FF2B5EF4-FFF2-40B4-BE49-F238E27FC236}">
                <a16:creationId xmlns:a16="http://schemas.microsoft.com/office/drawing/2014/main" id="{E10C3D78-39FE-044A-95DB-EAD407CC8208}"/>
              </a:ext>
            </a:extLst>
          </p:cNvPr>
          <p:cNvSpPr/>
          <p:nvPr/>
        </p:nvSpPr>
        <p:spPr>
          <a:xfrm>
            <a:off x="2127250" y="6264275"/>
            <a:ext cx="3200400" cy="1194721"/>
          </a:xfrm>
          <a:prstGeom prst="flowChartOffpage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Ella </a:t>
            </a:r>
            <a:r>
              <a:rPr lang="en-US" sz="3200" b="1" dirty="0" err="1"/>
              <a:t>llamó</a:t>
            </a:r>
            <a:r>
              <a:rPr lang="en-US" sz="3200" b="1" dirty="0"/>
              <a:t> a Luis</a:t>
            </a:r>
          </a:p>
        </p:txBody>
      </p:sp>
      <p:sp>
        <p:nvSpPr>
          <p:cNvPr id="6" name="Off-page Connector 5">
            <a:extLst>
              <a:ext uri="{FF2B5EF4-FFF2-40B4-BE49-F238E27FC236}">
                <a16:creationId xmlns:a16="http://schemas.microsoft.com/office/drawing/2014/main" id="{FDBC1773-EAE7-E343-8968-FA88785719AE}"/>
              </a:ext>
            </a:extLst>
          </p:cNvPr>
          <p:cNvSpPr/>
          <p:nvPr/>
        </p:nvSpPr>
        <p:spPr>
          <a:xfrm>
            <a:off x="7804150" y="6264274"/>
            <a:ext cx="3200400" cy="1194721"/>
          </a:xfrm>
          <a:prstGeom prst="flowChartOffpage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Ella </a:t>
            </a:r>
            <a:r>
              <a:rPr lang="en-US" sz="3200" b="1" dirty="0" err="1"/>
              <a:t>visitó</a:t>
            </a:r>
            <a:r>
              <a:rPr lang="en-US" sz="3200" b="1" dirty="0"/>
              <a:t> a Luis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D9064-9FD4-5343-9E2D-04C4CF484198}"/>
              </a:ext>
            </a:extLst>
          </p:cNvPr>
          <p:cNvSpPr txBox="1"/>
          <p:nvPr/>
        </p:nvSpPr>
        <p:spPr>
          <a:xfrm>
            <a:off x="4145280" y="9387840"/>
            <a:ext cx="118352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Ella </a:t>
            </a:r>
            <a:r>
              <a:rPr lang="en-US" sz="4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había</a:t>
            </a:r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llamado</a:t>
            </a:r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Luis antes de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visitarlo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9" name="Extract 8">
            <a:extLst>
              <a:ext uri="{FF2B5EF4-FFF2-40B4-BE49-F238E27FC236}">
                <a16:creationId xmlns:a16="http://schemas.microsoft.com/office/drawing/2014/main" id="{13D7A80E-E5A0-D14D-BEB7-1912D9C36DB3}"/>
              </a:ext>
            </a:extLst>
          </p:cNvPr>
          <p:cNvSpPr/>
          <p:nvPr/>
        </p:nvSpPr>
        <p:spPr>
          <a:xfrm>
            <a:off x="2451100" y="7803893"/>
            <a:ext cx="2552700" cy="1015079"/>
          </a:xfrm>
          <a:prstGeom prst="flowChartExtra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Jueves</a:t>
            </a:r>
          </a:p>
        </p:txBody>
      </p:sp>
      <p:sp>
        <p:nvSpPr>
          <p:cNvPr id="10" name="Extract 9">
            <a:extLst>
              <a:ext uri="{FF2B5EF4-FFF2-40B4-BE49-F238E27FC236}">
                <a16:creationId xmlns:a16="http://schemas.microsoft.com/office/drawing/2014/main" id="{40244233-4815-3242-ADE3-87A372D18198}"/>
              </a:ext>
            </a:extLst>
          </p:cNvPr>
          <p:cNvSpPr/>
          <p:nvPr/>
        </p:nvSpPr>
        <p:spPr>
          <a:xfrm>
            <a:off x="7804150" y="7700530"/>
            <a:ext cx="3200400" cy="1118442"/>
          </a:xfrm>
          <a:prstGeom prst="flowChartExtra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Domingo</a:t>
            </a:r>
          </a:p>
        </p:txBody>
      </p:sp>
      <p:sp>
        <p:nvSpPr>
          <p:cNvPr id="11" name="Extract 10">
            <a:extLst>
              <a:ext uri="{FF2B5EF4-FFF2-40B4-BE49-F238E27FC236}">
                <a16:creationId xmlns:a16="http://schemas.microsoft.com/office/drawing/2014/main" id="{E7AB33B5-1210-E542-AA34-4521E20EE736}"/>
              </a:ext>
            </a:extLst>
          </p:cNvPr>
          <p:cNvSpPr/>
          <p:nvPr/>
        </p:nvSpPr>
        <p:spPr>
          <a:xfrm>
            <a:off x="14452600" y="7803893"/>
            <a:ext cx="3200400" cy="1118442"/>
          </a:xfrm>
          <a:prstGeom prst="flowChartExtra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Hoy</a:t>
            </a:r>
          </a:p>
        </p:txBody>
      </p:sp>
    </p:spTree>
    <p:extLst>
      <p:ext uri="{BB962C8B-B14F-4D97-AF65-F5344CB8AC3E}">
        <p14:creationId xmlns:p14="http://schemas.microsoft.com/office/powerpoint/2010/main" val="151624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735131-0651-8440-86E0-14A2B3D796E1}"/>
              </a:ext>
            </a:extLst>
          </p:cNvPr>
          <p:cNvSpPr txBox="1"/>
          <p:nvPr/>
        </p:nvSpPr>
        <p:spPr>
          <a:xfrm>
            <a:off x="5978370" y="1006475"/>
            <a:ext cx="8147360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Pluperfect Tense</a:t>
            </a:r>
          </a:p>
        </p:txBody>
      </p:sp>
      <p:pic>
        <p:nvPicPr>
          <p:cNvPr id="3074" name="Picture 2" descr="A sentence that includes a verb in Spanish Past Perfect">
            <a:extLst>
              <a:ext uri="{FF2B5EF4-FFF2-40B4-BE49-F238E27FC236}">
                <a16:creationId xmlns:a16="http://schemas.microsoft.com/office/drawing/2014/main" id="{96BBA38F-4443-244C-AD90-7E1A8B51B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2835275"/>
            <a:ext cx="11150600" cy="716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656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5309" y="845493"/>
            <a:ext cx="839406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70" dirty="0"/>
              <a:t>T</a:t>
            </a:r>
            <a:r>
              <a:rPr spc="325" dirty="0"/>
              <a:t>h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245" dirty="0"/>
              <a:t>P</a:t>
            </a:r>
            <a:r>
              <a:rPr spc="-30" dirty="0"/>
              <a:t>l</a:t>
            </a:r>
            <a:r>
              <a:rPr spc="85" dirty="0"/>
              <a:t>u</a:t>
            </a:r>
            <a:r>
              <a:rPr spc="275" dirty="0"/>
              <a:t>p</a:t>
            </a:r>
            <a:r>
              <a:rPr spc="440" dirty="0"/>
              <a:t>e</a:t>
            </a:r>
            <a:r>
              <a:rPr spc="-245" dirty="0"/>
              <a:t>r</a:t>
            </a:r>
            <a:r>
              <a:rPr spc="5" dirty="0"/>
              <a:t>f</a:t>
            </a:r>
            <a:r>
              <a:rPr spc="440" dirty="0"/>
              <a:t>e</a:t>
            </a:r>
            <a:r>
              <a:rPr spc="290" dirty="0"/>
              <a:t>c</a:t>
            </a:r>
            <a:r>
              <a:rPr spc="295" dirty="0"/>
              <a:t>t</a:t>
            </a:r>
            <a:r>
              <a:rPr spc="-710" dirty="0"/>
              <a:t> </a:t>
            </a:r>
            <a:r>
              <a:rPr spc="50" dirty="0"/>
              <a:t>T</a:t>
            </a:r>
            <a:r>
              <a:rPr spc="440" dirty="0"/>
              <a:t>e</a:t>
            </a:r>
            <a:r>
              <a:rPr spc="270" dirty="0"/>
              <a:t>n</a:t>
            </a:r>
            <a:r>
              <a:rPr spc="195" dirty="0"/>
              <a:t>s</a:t>
            </a:r>
            <a:r>
              <a:rPr spc="475" dirty="0"/>
              <a:t>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9300" marR="5080" indent="-450850">
              <a:lnSpc>
                <a:spcPct val="113399"/>
              </a:lnSpc>
              <a:spcBef>
                <a:spcPts val="95"/>
              </a:spcBef>
              <a:buSzPct val="151388"/>
              <a:buChar char="•"/>
              <a:tabLst>
                <a:tab pos="749935" algn="l"/>
              </a:tabLst>
            </a:pPr>
            <a:r>
              <a:rPr sz="3600" spc="204" dirty="0"/>
              <a:t>The</a:t>
            </a:r>
            <a:r>
              <a:rPr sz="3600" spc="-10" dirty="0"/>
              <a:t> </a:t>
            </a:r>
            <a:r>
              <a:rPr sz="3600" spc="80" dirty="0"/>
              <a:t>pluperfect</a:t>
            </a:r>
            <a:r>
              <a:rPr sz="3600" spc="-5" dirty="0"/>
              <a:t> </a:t>
            </a:r>
            <a:r>
              <a:rPr sz="3600" spc="75" dirty="0"/>
              <a:t>tense</a:t>
            </a:r>
            <a:r>
              <a:rPr sz="3600" spc="-5" dirty="0"/>
              <a:t> is </a:t>
            </a:r>
            <a:r>
              <a:rPr sz="3600" spc="90" dirty="0"/>
              <a:t>formed</a:t>
            </a:r>
            <a:r>
              <a:rPr sz="3600" spc="-10" dirty="0"/>
              <a:t> </a:t>
            </a:r>
            <a:r>
              <a:rPr sz="3600" spc="30" dirty="0"/>
              <a:t>with</a:t>
            </a:r>
            <a:r>
              <a:rPr sz="3600" spc="-5" dirty="0"/>
              <a:t> </a:t>
            </a:r>
            <a:r>
              <a:rPr sz="3600" spc="90" dirty="0"/>
              <a:t>the</a:t>
            </a:r>
            <a:r>
              <a:rPr sz="3600" spc="-5" dirty="0"/>
              <a:t> </a:t>
            </a:r>
            <a:r>
              <a:rPr sz="3600" spc="60" dirty="0"/>
              <a:t>imperfect</a:t>
            </a:r>
            <a:r>
              <a:rPr sz="3600" spc="-5" dirty="0"/>
              <a:t> </a:t>
            </a:r>
            <a:r>
              <a:rPr sz="3600" spc="195" dirty="0"/>
              <a:t>of</a:t>
            </a:r>
            <a:r>
              <a:rPr sz="3600" spc="-10" dirty="0"/>
              <a:t> </a:t>
            </a:r>
            <a:r>
              <a:rPr sz="3600" spc="90" dirty="0"/>
              <a:t>the</a:t>
            </a:r>
            <a:r>
              <a:rPr sz="3600" spc="-5" dirty="0"/>
              <a:t> </a:t>
            </a:r>
            <a:r>
              <a:rPr sz="3600" spc="65" dirty="0"/>
              <a:t>verb</a:t>
            </a:r>
            <a:r>
              <a:rPr sz="3600" spc="-5" dirty="0"/>
              <a:t> </a:t>
            </a:r>
            <a:r>
              <a:rPr sz="3600" b="1" spc="-100" dirty="0">
                <a:latin typeface="Georgia"/>
                <a:cs typeface="Georgia"/>
              </a:rPr>
              <a:t>haber</a:t>
            </a:r>
            <a:r>
              <a:rPr sz="3600" b="1" spc="-55" dirty="0">
                <a:latin typeface="Georgia"/>
                <a:cs typeface="Georgia"/>
              </a:rPr>
              <a:t> </a:t>
            </a:r>
            <a:r>
              <a:rPr sz="3600" spc="105" dirty="0"/>
              <a:t>and </a:t>
            </a:r>
            <a:r>
              <a:rPr sz="3600" spc="-850" dirty="0"/>
              <a:t> </a:t>
            </a:r>
            <a:r>
              <a:rPr sz="3600" spc="90" dirty="0"/>
              <a:t>the</a:t>
            </a:r>
            <a:r>
              <a:rPr sz="3600" spc="-15" dirty="0"/>
              <a:t> </a:t>
            </a:r>
            <a:r>
              <a:rPr sz="3600" spc="120" dirty="0"/>
              <a:t>past</a:t>
            </a:r>
            <a:r>
              <a:rPr sz="3600" spc="-10" dirty="0"/>
              <a:t> </a:t>
            </a:r>
            <a:r>
              <a:rPr sz="3600" spc="45" dirty="0"/>
              <a:t>participle</a:t>
            </a:r>
            <a:r>
              <a:rPr sz="3600" spc="-10" dirty="0"/>
              <a:t> </a:t>
            </a:r>
            <a:r>
              <a:rPr sz="3600" spc="-90" dirty="0"/>
              <a:t>(</a:t>
            </a:r>
            <a:r>
              <a:rPr sz="3600" b="1" spc="-90" dirty="0">
                <a:latin typeface="Georgia"/>
                <a:cs typeface="Georgia"/>
              </a:rPr>
              <a:t>-ado,</a:t>
            </a:r>
            <a:r>
              <a:rPr sz="3600" b="1" spc="-45" dirty="0">
                <a:latin typeface="Georgia"/>
                <a:cs typeface="Georgia"/>
              </a:rPr>
              <a:t> </a:t>
            </a:r>
            <a:r>
              <a:rPr sz="3600" b="1" spc="-85" dirty="0">
                <a:latin typeface="Georgia"/>
                <a:cs typeface="Georgia"/>
              </a:rPr>
              <a:t>-ido</a:t>
            </a:r>
            <a:r>
              <a:rPr sz="3600" spc="-85" dirty="0"/>
              <a:t>).</a:t>
            </a:r>
            <a:endParaRPr sz="36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340"/>
              </a:spcBef>
            </a:pPr>
            <a:r>
              <a:rPr spc="5" dirty="0"/>
              <a:t>Examples: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27726" y="6088819"/>
          <a:ext cx="9036050" cy="36758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37906">
                <a:tc>
                  <a:txBody>
                    <a:bodyPr/>
                    <a:lstStyle/>
                    <a:p>
                      <a:pPr marL="328295" marR="320675" algn="ctr">
                        <a:lnSpc>
                          <a:spcPct val="111000"/>
                        </a:lnSpc>
                        <a:spcBef>
                          <a:spcPts val="2014"/>
                        </a:spcBef>
                      </a:pPr>
                      <a:r>
                        <a:rPr sz="2600" spc="-15" dirty="0">
                          <a:latin typeface="Microsoft Sans Serif"/>
                          <a:cs typeface="Microsoft Sans Serif"/>
                        </a:rPr>
                        <a:t>Se </a:t>
                      </a:r>
                      <a:r>
                        <a:rPr sz="2600" spc="114" dirty="0">
                          <a:latin typeface="Microsoft Sans Serif"/>
                          <a:cs typeface="Microsoft Sans Serif"/>
                        </a:rPr>
                        <a:t>cuenta </a:t>
                      </a:r>
                      <a:r>
                        <a:rPr sz="2600" spc="125" dirty="0">
                          <a:latin typeface="Microsoft Sans Serif"/>
                          <a:cs typeface="Microsoft Sans Serif"/>
                        </a:rPr>
                        <a:t>que </a:t>
                      </a: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en </a:t>
                      </a:r>
                      <a:r>
                        <a:rPr sz="2600" spc="50" dirty="0">
                          <a:latin typeface="Microsoft Sans Serif"/>
                          <a:cs typeface="Microsoft Sans Serif"/>
                        </a:rPr>
                        <a:t>Potosí </a:t>
                      </a:r>
                      <a:r>
                        <a:rPr sz="2600" spc="-68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b="1" spc="40" dirty="0">
                          <a:latin typeface="Arial"/>
                          <a:cs typeface="Arial"/>
                        </a:rPr>
                        <a:t>habían</a:t>
                      </a:r>
                      <a:r>
                        <a:rPr sz="2600" b="1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0" dirty="0">
                          <a:latin typeface="Arial"/>
                          <a:cs typeface="Arial"/>
                        </a:rPr>
                        <a:t>construido</a:t>
                      </a:r>
                      <a:r>
                        <a:rPr sz="26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55" dirty="0">
                          <a:latin typeface="Microsoft Sans Serif"/>
                          <a:cs typeface="Microsoft Sans Serif"/>
                        </a:rPr>
                        <a:t>hasta </a:t>
                      </a:r>
                      <a:r>
                        <a:rPr sz="2600" spc="-68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50" dirty="0">
                          <a:latin typeface="Microsoft Sans Serif"/>
                          <a:cs typeface="Microsoft Sans Serif"/>
                        </a:rPr>
                        <a:t>sesenta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4" dirty="0">
                          <a:latin typeface="Microsoft Sans Serif"/>
                          <a:cs typeface="Microsoft Sans Serif"/>
                        </a:rPr>
                        <a:t>templos.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59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550">
                        <a:latin typeface="Times New Roman"/>
                        <a:cs typeface="Times New Roman"/>
                      </a:endParaRPr>
                    </a:p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sz="2600" spc="110" dirty="0">
                          <a:latin typeface="Microsoft Sans Serif"/>
                          <a:cs typeface="Microsoft Sans Serif"/>
                        </a:rPr>
                        <a:t>It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20" dirty="0"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55" dirty="0">
                          <a:latin typeface="Microsoft Sans Serif"/>
                          <a:cs typeface="Microsoft Sans Serif"/>
                        </a:rPr>
                        <a:t>said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0" dirty="0">
                          <a:latin typeface="Microsoft Sans Serif"/>
                          <a:cs typeface="Microsoft Sans Serif"/>
                        </a:rPr>
                        <a:t>that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4" dirty="0">
                          <a:latin typeface="Microsoft Sans Serif"/>
                          <a:cs typeface="Microsoft Sans Serif"/>
                        </a:rPr>
                        <a:t>they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i="1" spc="90" dirty="0">
                          <a:latin typeface="Arial"/>
                          <a:cs typeface="Arial"/>
                        </a:rPr>
                        <a:t>had</a:t>
                      </a:r>
                      <a:r>
                        <a:rPr sz="2600" i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i="1" spc="130" dirty="0">
                          <a:latin typeface="Arial"/>
                          <a:cs typeface="Arial"/>
                        </a:rPr>
                        <a:t>built</a:t>
                      </a:r>
                      <a:endParaRPr sz="2600">
                        <a:latin typeface="Arial"/>
                        <a:cs typeface="Arial"/>
                      </a:endParaRPr>
                    </a:p>
                    <a:p>
                      <a:pPr marL="571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600" spc="160" dirty="0">
                          <a:latin typeface="Microsoft Sans Serif"/>
                          <a:cs typeface="Microsoft Sans Serif"/>
                        </a:rPr>
                        <a:t>up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8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260" dirty="0">
                          <a:latin typeface="Microsoft Sans Serif"/>
                          <a:cs typeface="Microsoft Sans Serif"/>
                        </a:rPr>
                        <a:t>60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0" dirty="0">
                          <a:latin typeface="Microsoft Sans Serif"/>
                          <a:cs typeface="Microsoft Sans Serif"/>
                        </a:rPr>
                        <a:t>churches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05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45" dirty="0">
                          <a:latin typeface="Microsoft Sans Serif"/>
                          <a:cs typeface="Microsoft Sans Serif"/>
                        </a:rPr>
                        <a:t>Potosí.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79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L="1125855" marR="73660" indent="-1044575">
                        <a:lnSpc>
                          <a:spcPct val="111000"/>
                        </a:lnSpc>
                        <a:spcBef>
                          <a:spcPts val="5"/>
                        </a:spcBef>
                      </a:pPr>
                      <a:r>
                        <a:rPr sz="2600" spc="55" dirty="0">
                          <a:latin typeface="Microsoft Sans Serif"/>
                          <a:cs typeface="Microsoft Sans Serif"/>
                        </a:rPr>
                        <a:t>Decayó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30" dirty="0">
                          <a:latin typeface="Microsoft Sans Serif"/>
                          <a:cs typeface="Microsoft Sans Serif"/>
                        </a:rPr>
                        <a:t>la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0" dirty="0">
                          <a:latin typeface="Microsoft Sans Serif"/>
                          <a:cs typeface="Microsoft Sans Serif"/>
                        </a:rPr>
                        <a:t>ciudad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25" dirty="0">
                          <a:latin typeface="Microsoft Sans Serif"/>
                          <a:cs typeface="Microsoft Sans Serif"/>
                        </a:rPr>
                        <a:t>que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b="1" spc="45" dirty="0">
                          <a:latin typeface="Arial"/>
                          <a:cs typeface="Arial"/>
                        </a:rPr>
                        <a:t>había </a:t>
                      </a:r>
                      <a:r>
                        <a:rPr sz="2600" b="1" spc="-7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sido</a:t>
                      </a:r>
                      <a:r>
                        <a:rPr sz="26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85" dirty="0">
                          <a:latin typeface="Microsoft Sans Serif"/>
                          <a:cs typeface="Microsoft Sans Serif"/>
                        </a:rPr>
                        <a:t>próspera.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25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45" dirty="0">
                          <a:latin typeface="Microsoft Sans Serif"/>
                          <a:cs typeface="Microsoft Sans Serif"/>
                        </a:rPr>
                        <a:t>city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0" dirty="0">
                          <a:latin typeface="Microsoft Sans Serif"/>
                          <a:cs typeface="Microsoft Sans Serif"/>
                        </a:rPr>
                        <a:t>that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i="1" spc="90" dirty="0">
                          <a:latin typeface="Arial"/>
                          <a:cs typeface="Arial"/>
                        </a:rPr>
                        <a:t>had</a:t>
                      </a:r>
                      <a:r>
                        <a:rPr sz="2600" i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i="1" spc="85" dirty="0">
                          <a:latin typeface="Arial"/>
                          <a:cs typeface="Arial"/>
                        </a:rPr>
                        <a:t>been</a:t>
                      </a:r>
                      <a:endParaRPr sz="26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600" spc="95" dirty="0">
                          <a:latin typeface="Microsoft Sans Serif"/>
                          <a:cs typeface="Microsoft Sans Serif"/>
                        </a:rPr>
                        <a:t>prosperous</a:t>
                      </a:r>
                      <a:r>
                        <a:rPr sz="26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4" dirty="0">
                          <a:latin typeface="Microsoft Sans Serif"/>
                          <a:cs typeface="Microsoft Sans Serif"/>
                        </a:rPr>
                        <a:t>declined.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465650" y="5177852"/>
          <a:ext cx="9036050" cy="46656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6641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0"/>
                        </a:spcBef>
                      </a:pPr>
                      <a:r>
                        <a:rPr sz="2600" spc="135" dirty="0">
                          <a:latin typeface="Microsoft Sans Serif"/>
                          <a:cs typeface="Microsoft Sans Serif"/>
                        </a:rPr>
                        <a:t>Imperfect</a:t>
                      </a:r>
                      <a:r>
                        <a:rPr sz="26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65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b="1" spc="60" dirty="0">
                          <a:latin typeface="Arial"/>
                          <a:cs typeface="Arial"/>
                        </a:rPr>
                        <a:t>haber</a:t>
                      </a:r>
                      <a:r>
                        <a:rPr sz="2600" spc="60" dirty="0">
                          <a:latin typeface="Microsoft Sans Serif"/>
                          <a:cs typeface="Microsoft Sans Serif"/>
                        </a:rPr>
                        <a:t>: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93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6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0"/>
                        </a:spcBef>
                      </a:pP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yo</a:t>
                      </a:r>
                      <a:r>
                        <a:rPr sz="260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75" dirty="0">
                          <a:latin typeface="Microsoft Sans Serif"/>
                          <a:cs typeface="Microsoft Sans Serif"/>
                        </a:rPr>
                        <a:t>había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93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0"/>
                        </a:spcBef>
                      </a:pP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nosotros</a:t>
                      </a:r>
                      <a:r>
                        <a:rPr sz="26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habíamos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93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64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0"/>
                        </a:spcBef>
                      </a:pPr>
                      <a:r>
                        <a:rPr sz="2600" spc="165" dirty="0">
                          <a:latin typeface="Microsoft Sans Serif"/>
                          <a:cs typeface="Microsoft Sans Serif"/>
                        </a:rPr>
                        <a:t>tú</a:t>
                      </a:r>
                      <a:r>
                        <a:rPr sz="26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55" dirty="0">
                          <a:latin typeface="Microsoft Sans Serif"/>
                          <a:cs typeface="Microsoft Sans Serif"/>
                        </a:rPr>
                        <a:t>habías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93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0"/>
                        </a:spcBef>
                      </a:pP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vosotros</a:t>
                      </a:r>
                      <a:r>
                        <a:rPr sz="26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60" dirty="0">
                          <a:latin typeface="Microsoft Sans Serif"/>
                          <a:cs typeface="Microsoft Sans Serif"/>
                        </a:rPr>
                        <a:t>habíais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93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6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0"/>
                        </a:spcBef>
                      </a:pP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él/ella/Ud.</a:t>
                      </a:r>
                      <a:r>
                        <a:rPr sz="26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75" dirty="0">
                          <a:latin typeface="Microsoft Sans Serif"/>
                          <a:cs typeface="Microsoft Sans Serif"/>
                        </a:rPr>
                        <a:t>había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93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0"/>
                        </a:spcBef>
                      </a:pPr>
                      <a:r>
                        <a:rPr sz="2600" spc="65" dirty="0">
                          <a:latin typeface="Microsoft Sans Serif"/>
                          <a:cs typeface="Microsoft Sans Serif"/>
                        </a:rPr>
                        <a:t>ellos/ellas/Uds.</a:t>
                      </a:r>
                      <a:r>
                        <a:rPr sz="26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80" dirty="0">
                          <a:latin typeface="Microsoft Sans Serif"/>
                          <a:cs typeface="Microsoft Sans Serif"/>
                        </a:rPr>
                        <a:t>habían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93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5309" y="845493"/>
            <a:ext cx="839406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70" dirty="0"/>
              <a:t>T</a:t>
            </a:r>
            <a:r>
              <a:rPr spc="325" dirty="0"/>
              <a:t>h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245" dirty="0"/>
              <a:t>P</a:t>
            </a:r>
            <a:r>
              <a:rPr spc="-30" dirty="0"/>
              <a:t>l</a:t>
            </a:r>
            <a:r>
              <a:rPr spc="85" dirty="0"/>
              <a:t>u</a:t>
            </a:r>
            <a:r>
              <a:rPr spc="275" dirty="0"/>
              <a:t>p</a:t>
            </a:r>
            <a:r>
              <a:rPr spc="440" dirty="0"/>
              <a:t>e</a:t>
            </a:r>
            <a:r>
              <a:rPr spc="-245" dirty="0"/>
              <a:t>r</a:t>
            </a:r>
            <a:r>
              <a:rPr spc="5" dirty="0"/>
              <a:t>f</a:t>
            </a:r>
            <a:r>
              <a:rPr spc="440" dirty="0"/>
              <a:t>e</a:t>
            </a:r>
            <a:r>
              <a:rPr spc="290" dirty="0"/>
              <a:t>c</a:t>
            </a:r>
            <a:r>
              <a:rPr spc="295" dirty="0"/>
              <a:t>t</a:t>
            </a:r>
            <a:r>
              <a:rPr spc="-710" dirty="0"/>
              <a:t> </a:t>
            </a:r>
            <a:r>
              <a:rPr spc="50" dirty="0"/>
              <a:t>T</a:t>
            </a:r>
            <a:r>
              <a:rPr spc="440" dirty="0"/>
              <a:t>e</a:t>
            </a:r>
            <a:r>
              <a:rPr spc="270" dirty="0"/>
              <a:t>n</a:t>
            </a:r>
            <a:r>
              <a:rPr spc="195" dirty="0"/>
              <a:t>s</a:t>
            </a:r>
            <a:r>
              <a:rPr spc="475" dirty="0"/>
              <a:t>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55650" y="2324952"/>
            <a:ext cx="17939385" cy="12146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9300" marR="5080" indent="-450850">
              <a:lnSpc>
                <a:spcPct val="113399"/>
              </a:lnSpc>
              <a:spcBef>
                <a:spcPts val="95"/>
              </a:spcBef>
              <a:buSzPct val="151388"/>
              <a:buChar char="•"/>
              <a:tabLst>
                <a:tab pos="749935" algn="l"/>
              </a:tabLst>
            </a:pPr>
            <a:r>
              <a:rPr sz="3600" spc="204" dirty="0"/>
              <a:t>The</a:t>
            </a:r>
            <a:r>
              <a:rPr sz="3600" spc="-10" dirty="0"/>
              <a:t> </a:t>
            </a:r>
            <a:r>
              <a:rPr sz="3600" spc="80" dirty="0"/>
              <a:t>pluperfect</a:t>
            </a:r>
            <a:r>
              <a:rPr sz="3600" spc="-5" dirty="0"/>
              <a:t> </a:t>
            </a:r>
            <a:r>
              <a:rPr sz="3600" spc="75" dirty="0"/>
              <a:t>tense</a:t>
            </a:r>
            <a:r>
              <a:rPr sz="3600" spc="-5" dirty="0"/>
              <a:t> is </a:t>
            </a:r>
            <a:r>
              <a:rPr sz="3600" spc="90" dirty="0"/>
              <a:t>formed</a:t>
            </a:r>
            <a:r>
              <a:rPr sz="3600" spc="-10" dirty="0"/>
              <a:t> </a:t>
            </a:r>
            <a:r>
              <a:rPr sz="3600" spc="30" dirty="0"/>
              <a:t>with</a:t>
            </a:r>
            <a:r>
              <a:rPr sz="3600" spc="-5" dirty="0"/>
              <a:t> </a:t>
            </a:r>
            <a:r>
              <a:rPr sz="3600" spc="90" dirty="0"/>
              <a:t>the</a:t>
            </a:r>
            <a:r>
              <a:rPr sz="3600" spc="-5" dirty="0"/>
              <a:t> </a:t>
            </a:r>
            <a:r>
              <a:rPr sz="3600" spc="60" dirty="0"/>
              <a:t>imperfect</a:t>
            </a:r>
            <a:r>
              <a:rPr sz="3600" spc="-5" dirty="0"/>
              <a:t> </a:t>
            </a:r>
            <a:r>
              <a:rPr sz="3600" spc="195" dirty="0"/>
              <a:t>of</a:t>
            </a:r>
            <a:r>
              <a:rPr sz="3600" spc="-10" dirty="0"/>
              <a:t> </a:t>
            </a:r>
            <a:r>
              <a:rPr sz="3600" spc="90" dirty="0"/>
              <a:t>the</a:t>
            </a:r>
            <a:r>
              <a:rPr sz="3600" spc="-5" dirty="0"/>
              <a:t> </a:t>
            </a:r>
            <a:r>
              <a:rPr sz="3600" spc="65" dirty="0"/>
              <a:t>verb</a:t>
            </a:r>
            <a:r>
              <a:rPr sz="3600" spc="-5" dirty="0"/>
              <a:t> </a:t>
            </a:r>
            <a:r>
              <a:rPr sz="3600" b="1" spc="-100" dirty="0">
                <a:latin typeface="Georgia"/>
                <a:cs typeface="Georgia"/>
              </a:rPr>
              <a:t>haber</a:t>
            </a:r>
            <a:r>
              <a:rPr sz="3600" b="1" spc="-55" dirty="0">
                <a:latin typeface="Georgia"/>
                <a:cs typeface="Georgia"/>
              </a:rPr>
              <a:t> </a:t>
            </a:r>
            <a:r>
              <a:rPr sz="3600" spc="105" dirty="0"/>
              <a:t>and </a:t>
            </a:r>
            <a:r>
              <a:rPr sz="3600" spc="-850" dirty="0"/>
              <a:t> </a:t>
            </a:r>
            <a:r>
              <a:rPr sz="3600" spc="90" dirty="0"/>
              <a:t>the</a:t>
            </a:r>
            <a:r>
              <a:rPr sz="3600" spc="-15" dirty="0"/>
              <a:t> </a:t>
            </a:r>
            <a:r>
              <a:rPr sz="3600" spc="120" dirty="0"/>
              <a:t>past</a:t>
            </a:r>
            <a:r>
              <a:rPr sz="3600" spc="-10" dirty="0"/>
              <a:t> </a:t>
            </a:r>
            <a:r>
              <a:rPr sz="3600" spc="45" dirty="0"/>
              <a:t>participle</a:t>
            </a:r>
            <a:r>
              <a:rPr sz="3600" spc="-10" dirty="0"/>
              <a:t> </a:t>
            </a:r>
            <a:r>
              <a:rPr sz="3600" spc="-90" dirty="0"/>
              <a:t>(</a:t>
            </a:r>
            <a:r>
              <a:rPr sz="3600" b="1" spc="-90" dirty="0">
                <a:latin typeface="Georgia"/>
                <a:cs typeface="Georgia"/>
              </a:rPr>
              <a:t>-ado,</a:t>
            </a:r>
            <a:r>
              <a:rPr sz="3600" b="1" spc="-45" dirty="0">
                <a:latin typeface="Georgia"/>
                <a:cs typeface="Georgia"/>
              </a:rPr>
              <a:t> </a:t>
            </a:r>
            <a:r>
              <a:rPr sz="3600" b="1" spc="-85" dirty="0">
                <a:latin typeface="Georgia"/>
                <a:cs typeface="Georgia"/>
              </a:rPr>
              <a:t>-</a:t>
            </a:r>
            <a:r>
              <a:rPr sz="3600" b="1" spc="-85" dirty="0" err="1">
                <a:latin typeface="Georgia"/>
                <a:cs typeface="Georgia"/>
              </a:rPr>
              <a:t>ido</a:t>
            </a:r>
            <a:r>
              <a:rPr sz="3600" spc="-85" dirty="0"/>
              <a:t>).</a:t>
            </a:r>
            <a:endParaRPr sz="3600" dirty="0">
              <a:latin typeface="Georgia"/>
              <a:cs typeface="Georgia"/>
            </a:endParaRP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8E887C3A-B34C-9141-802F-3BB43938C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351" y="5152390"/>
            <a:ext cx="15759397" cy="53425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FCAD8C-3A36-DA4F-A65D-6727EBF68DA1}"/>
              </a:ext>
            </a:extLst>
          </p:cNvPr>
          <p:cNvSpPr txBox="1"/>
          <p:nvPr/>
        </p:nvSpPr>
        <p:spPr>
          <a:xfrm>
            <a:off x="2196480" y="3673475"/>
            <a:ext cx="60267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-</a:t>
            </a:r>
            <a:r>
              <a:rPr lang="en-US" sz="3600" b="1" dirty="0" err="1"/>
              <a:t>ar</a:t>
            </a:r>
            <a:r>
              <a:rPr lang="en-US" sz="3600" dirty="0"/>
              <a:t> verbs → -</a:t>
            </a:r>
            <a:r>
              <a:rPr lang="en-US" sz="3600" b="1" dirty="0"/>
              <a:t>ado</a:t>
            </a:r>
            <a:r>
              <a:rPr lang="en-US" sz="3600" dirty="0"/>
              <a:t>          </a:t>
            </a:r>
          </a:p>
          <a:p>
            <a:r>
              <a:rPr lang="en-US" sz="3600" dirty="0"/>
              <a:t>-</a:t>
            </a:r>
            <a:r>
              <a:rPr lang="en-US" sz="3600" b="1" dirty="0"/>
              <a:t>er</a:t>
            </a:r>
            <a:r>
              <a:rPr lang="en-US" sz="3600" dirty="0"/>
              <a:t> verbs → -</a:t>
            </a:r>
            <a:r>
              <a:rPr lang="en-US" sz="3600" b="1" dirty="0" err="1"/>
              <a:t>ido</a:t>
            </a:r>
            <a:r>
              <a:rPr lang="en-US" sz="3600" dirty="0"/>
              <a:t>       </a:t>
            </a:r>
          </a:p>
          <a:p>
            <a:r>
              <a:rPr lang="en-US" sz="3600" dirty="0"/>
              <a:t>-</a:t>
            </a:r>
            <a:r>
              <a:rPr lang="en-US" sz="3600" b="1" dirty="0" err="1"/>
              <a:t>ir</a:t>
            </a:r>
            <a:r>
              <a:rPr lang="en-US" sz="3600" dirty="0"/>
              <a:t> verbs → -</a:t>
            </a:r>
            <a:r>
              <a:rPr lang="en-US" sz="3600" b="1" dirty="0" err="1"/>
              <a:t>ido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50130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5309" y="845493"/>
            <a:ext cx="839406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70" dirty="0"/>
              <a:t>T</a:t>
            </a:r>
            <a:r>
              <a:rPr spc="325" dirty="0"/>
              <a:t>h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245" dirty="0"/>
              <a:t>P</a:t>
            </a:r>
            <a:r>
              <a:rPr spc="-30" dirty="0"/>
              <a:t>l</a:t>
            </a:r>
            <a:r>
              <a:rPr spc="85" dirty="0"/>
              <a:t>u</a:t>
            </a:r>
            <a:r>
              <a:rPr spc="275" dirty="0"/>
              <a:t>p</a:t>
            </a:r>
            <a:r>
              <a:rPr spc="440" dirty="0"/>
              <a:t>e</a:t>
            </a:r>
            <a:r>
              <a:rPr spc="-245" dirty="0"/>
              <a:t>r</a:t>
            </a:r>
            <a:r>
              <a:rPr spc="5" dirty="0"/>
              <a:t>f</a:t>
            </a:r>
            <a:r>
              <a:rPr spc="440" dirty="0"/>
              <a:t>e</a:t>
            </a:r>
            <a:r>
              <a:rPr spc="290" dirty="0"/>
              <a:t>c</a:t>
            </a:r>
            <a:r>
              <a:rPr spc="295" dirty="0"/>
              <a:t>t</a:t>
            </a:r>
            <a:r>
              <a:rPr spc="-710" dirty="0"/>
              <a:t> </a:t>
            </a:r>
            <a:r>
              <a:rPr spc="50" dirty="0"/>
              <a:t>T</a:t>
            </a:r>
            <a:r>
              <a:rPr spc="440" dirty="0"/>
              <a:t>e</a:t>
            </a:r>
            <a:r>
              <a:rPr spc="270" dirty="0"/>
              <a:t>n</a:t>
            </a:r>
            <a:r>
              <a:rPr spc="195" dirty="0"/>
              <a:t>s</a:t>
            </a:r>
            <a:r>
              <a:rPr spc="475" dirty="0"/>
              <a:t>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08050" y="3292475"/>
            <a:ext cx="17939385" cy="49030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9300" marR="5080" indent="-450850">
              <a:lnSpc>
                <a:spcPct val="113399"/>
              </a:lnSpc>
              <a:spcBef>
                <a:spcPts val="95"/>
              </a:spcBef>
              <a:buSzPct val="151388"/>
              <a:buFontTx/>
              <a:buChar char="•"/>
              <a:tabLst>
                <a:tab pos="749935" algn="l"/>
              </a:tabLst>
            </a:pPr>
            <a:r>
              <a:rPr lang="en-US" sz="4000" dirty="0"/>
              <a:t>Some verbs have irregular past participles. For example:</a:t>
            </a:r>
          </a:p>
          <a:p>
            <a:pPr marL="298450" marR="5080">
              <a:lnSpc>
                <a:spcPct val="113399"/>
              </a:lnSpc>
              <a:spcBef>
                <a:spcPts val="95"/>
              </a:spcBef>
              <a:buSzPct val="151388"/>
              <a:tabLst>
                <a:tab pos="749935" algn="l"/>
              </a:tabLst>
            </a:pPr>
            <a:endParaRPr lang="en-US" sz="4000" dirty="0"/>
          </a:p>
          <a:p>
            <a:pPr marL="298450" marR="5080" algn="ctr">
              <a:lnSpc>
                <a:spcPct val="113399"/>
              </a:lnSpc>
              <a:spcBef>
                <a:spcPts val="95"/>
              </a:spcBef>
              <a:buSzPct val="151388"/>
              <a:tabLst>
                <a:tab pos="749935" algn="l"/>
              </a:tabLst>
            </a:pPr>
            <a:r>
              <a:rPr lang="en-US" sz="4000" dirty="0" err="1"/>
              <a:t>decir</a:t>
            </a:r>
            <a:r>
              <a:rPr lang="en-US" sz="4000" dirty="0"/>
              <a:t> (to say) → </a:t>
            </a:r>
            <a:r>
              <a:rPr lang="en-US" sz="4000" b="1" dirty="0" err="1"/>
              <a:t>dicho</a:t>
            </a:r>
            <a:endParaRPr lang="en-US" sz="4000" b="1" dirty="0"/>
          </a:p>
          <a:p>
            <a:pPr marL="298450" marR="5080" algn="ctr">
              <a:lnSpc>
                <a:spcPct val="113399"/>
              </a:lnSpc>
              <a:spcBef>
                <a:spcPts val="95"/>
              </a:spcBef>
              <a:buSzPct val="151388"/>
              <a:tabLst>
                <a:tab pos="749935" algn="l"/>
              </a:tabLst>
            </a:pPr>
            <a:r>
              <a:rPr lang="en-US" sz="4000" dirty="0" err="1"/>
              <a:t>escribir</a:t>
            </a:r>
            <a:r>
              <a:rPr lang="en-US" sz="4000" dirty="0"/>
              <a:t> (to write) → </a:t>
            </a:r>
            <a:r>
              <a:rPr lang="en-US" sz="4000" b="1" dirty="0" err="1"/>
              <a:t>escrito</a:t>
            </a:r>
            <a:endParaRPr lang="en-US" sz="4000" b="1" dirty="0"/>
          </a:p>
          <a:p>
            <a:pPr marL="298450" marR="5080" algn="ctr">
              <a:lnSpc>
                <a:spcPct val="113399"/>
              </a:lnSpc>
              <a:spcBef>
                <a:spcPts val="95"/>
              </a:spcBef>
              <a:buSzPct val="151388"/>
              <a:tabLst>
                <a:tab pos="749935" algn="l"/>
              </a:tabLst>
            </a:pPr>
            <a:r>
              <a:rPr lang="en-US" sz="4000" dirty="0" err="1"/>
              <a:t>hacer</a:t>
            </a:r>
            <a:r>
              <a:rPr lang="en-US" sz="4000" dirty="0"/>
              <a:t> (to make/do) → </a:t>
            </a:r>
            <a:r>
              <a:rPr lang="en-US" sz="4000" b="1" dirty="0" err="1"/>
              <a:t>hecho</a:t>
            </a:r>
            <a:endParaRPr lang="en-US" sz="4000" b="1" dirty="0"/>
          </a:p>
          <a:p>
            <a:pPr marL="298450" marR="5080" algn="ctr">
              <a:lnSpc>
                <a:spcPct val="113399"/>
              </a:lnSpc>
              <a:spcBef>
                <a:spcPts val="95"/>
              </a:spcBef>
              <a:buSzPct val="151388"/>
              <a:tabLst>
                <a:tab pos="749935" algn="l"/>
              </a:tabLst>
            </a:pPr>
            <a:r>
              <a:rPr lang="en-US" sz="4000" dirty="0" err="1"/>
              <a:t>ver</a:t>
            </a:r>
            <a:r>
              <a:rPr lang="en-US" sz="4000" dirty="0"/>
              <a:t> (to see) → </a:t>
            </a:r>
            <a:r>
              <a:rPr lang="en-US" sz="4000" b="1" dirty="0"/>
              <a:t>visto</a:t>
            </a:r>
          </a:p>
          <a:p>
            <a:pPr marL="749300" marR="5080" indent="-450850">
              <a:lnSpc>
                <a:spcPct val="113399"/>
              </a:lnSpc>
              <a:spcBef>
                <a:spcPts val="95"/>
              </a:spcBef>
              <a:buSzPct val="151388"/>
              <a:buFontTx/>
              <a:buChar char="•"/>
              <a:tabLst>
                <a:tab pos="749935" algn="l"/>
              </a:tabLst>
            </a:pPr>
            <a:endParaRPr sz="40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27185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447</Words>
  <Application>Microsoft Macintosh PowerPoint</Application>
  <PresentationFormat>Custom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Georgia</vt:lpstr>
      <vt:lpstr>Microsoft Sans Serif</vt:lpstr>
      <vt:lpstr>Sitka Small</vt:lpstr>
      <vt:lpstr>Times New Roman</vt:lpstr>
      <vt:lpstr>Office Theme</vt:lpstr>
      <vt:lpstr>PowerPoint Presentation</vt:lpstr>
      <vt:lpstr>Objective</vt:lpstr>
      <vt:lpstr>Interrogative Pronouns</vt:lpstr>
      <vt:lpstr>Interrogative Pronouns</vt:lpstr>
      <vt:lpstr>PowerPoint Presentation</vt:lpstr>
      <vt:lpstr>PowerPoint Presentation</vt:lpstr>
      <vt:lpstr>The Pluperfect Tense</vt:lpstr>
      <vt:lpstr>The Pluperfect Tense</vt:lpstr>
      <vt:lpstr>The Pluperfect Tense</vt:lpstr>
      <vt:lpstr>The Pluperfect Tense</vt:lpstr>
      <vt:lpstr>The Pluperfect Tense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ch9part2</dc:title>
  <cp:lastModifiedBy>Juan Jose Garrido Garrido Pozu</cp:lastModifiedBy>
  <cp:revision>7</cp:revision>
  <dcterms:created xsi:type="dcterms:W3CDTF">2021-05-05T20:28:58Z</dcterms:created>
  <dcterms:modified xsi:type="dcterms:W3CDTF">2021-06-28T23:29:35Z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2020-05-12T00:00:00Z</vt:filetime>
  </property>
  <property fmtid="{D5CDD505-2E9C-101B-9397-08002B2CF9AE}" pid="3" name="Creator">
    <vt:lpwstr>Keynote</vt:lpwstr>
  </property>
  <property fmtid="{D5CDD505-2E9C-101B-9397-08002B2CF9AE}" pid="4" name="LastSaved">
    <vt:filetime>2021-05-05T00:00:00Z</vt:filetime>
  </property>
</Properties>
</file>