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64" r:id="rId4"/>
    <p:sldId id="265" r:id="rId5"/>
    <p:sldId id="258" r:id="rId6"/>
    <p:sldId id="259" r:id="rId7"/>
    <p:sldId id="260" r:id="rId8"/>
    <p:sldId id="261" r:id="rId9"/>
    <p:sldId id="262"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2"/>
    <p:restoredTop sz="81734"/>
  </p:normalViewPr>
  <p:slideViewPr>
    <p:cSldViewPr snapToGrid="0" snapToObjects="1">
      <p:cViewPr varScale="1">
        <p:scale>
          <a:sx n="90" d="100"/>
          <a:sy n="90" d="100"/>
        </p:scale>
        <p:origin x="1208"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82F7B3-75C0-B14A-84D2-AEFBC81DA9BC}" type="datetimeFigureOut">
              <a:rPr lang="en-US" smtClean="0"/>
              <a:t>4/12/19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C96B3-03CB-4449-9C2C-02A91BBD0340}" type="slidenum">
              <a:rPr lang="en-US" smtClean="0"/>
              <a:t>‹#›</a:t>
            </a:fld>
            <a:endParaRPr lang="en-US"/>
          </a:p>
        </p:txBody>
      </p:sp>
    </p:spTree>
    <p:extLst>
      <p:ext uri="{BB962C8B-B14F-4D97-AF65-F5344CB8AC3E}">
        <p14:creationId xmlns:p14="http://schemas.microsoft.com/office/powerpoint/2010/main" val="1039121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means the goalie has to make an assumption of where the ball will be kicked before the player makes contact with the ball. To do this, the goalie must observe every movement the shooter makes. If they wait until the ball is kicked it will be impossible to stop the ball, both physically and mathematically,” says ESPN’s Sports Science.</a:t>
            </a:r>
            <a:endParaRPr lang="en-US" dirty="0"/>
          </a:p>
        </p:txBody>
      </p:sp>
      <p:sp>
        <p:nvSpPr>
          <p:cNvPr id="4" name="Slide Number Placeholder 3"/>
          <p:cNvSpPr>
            <a:spLocks noGrp="1"/>
          </p:cNvSpPr>
          <p:nvPr>
            <p:ph type="sldNum" sz="quarter" idx="5"/>
          </p:nvPr>
        </p:nvSpPr>
        <p:spPr/>
        <p:txBody>
          <a:bodyPr/>
          <a:lstStyle/>
          <a:p>
            <a:fld id="{B8EC96B3-03CB-4449-9C2C-02A91BBD0340}" type="slidenum">
              <a:rPr lang="en-US" smtClean="0"/>
              <a:t>3</a:t>
            </a:fld>
            <a:endParaRPr lang="en-US"/>
          </a:p>
        </p:txBody>
      </p:sp>
    </p:spTree>
    <p:extLst>
      <p:ext uri="{BB962C8B-B14F-4D97-AF65-F5344CB8AC3E}">
        <p14:creationId xmlns:p14="http://schemas.microsoft.com/office/powerpoint/2010/main" val="944775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Following this, variability in using gender as a predictive cue is more likely related to lower levels of activation of and access to gender nodes rather than deficits of mental representation in the L2 grammar.</a:t>
            </a:r>
            <a:r>
              <a:rPr lang="en-US" dirty="0">
                <a:effectLst/>
              </a:rPr>
              <a:t> </a:t>
            </a:r>
            <a:endParaRPr lang="en-US" dirty="0"/>
          </a:p>
        </p:txBody>
      </p:sp>
      <p:sp>
        <p:nvSpPr>
          <p:cNvPr id="4" name="Slide Number Placeholder 3"/>
          <p:cNvSpPr>
            <a:spLocks noGrp="1"/>
          </p:cNvSpPr>
          <p:nvPr>
            <p:ph type="sldNum" sz="quarter" idx="5"/>
          </p:nvPr>
        </p:nvSpPr>
        <p:spPr/>
        <p:txBody>
          <a:bodyPr/>
          <a:lstStyle/>
          <a:p>
            <a:fld id="{B8EC96B3-03CB-4449-9C2C-02A91BBD0340}" type="slidenum">
              <a:rPr lang="en-US" smtClean="0"/>
              <a:t>13</a:t>
            </a:fld>
            <a:endParaRPr lang="en-US"/>
          </a:p>
        </p:txBody>
      </p:sp>
    </p:spTree>
    <p:extLst>
      <p:ext uri="{BB962C8B-B14F-4D97-AF65-F5344CB8AC3E}">
        <p14:creationId xmlns:p14="http://schemas.microsoft.com/office/powerpoint/2010/main" val="1354852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Most studies addressing this issue in adult L2 learners of Spanish explored determiner-noun pairs. The present study includes determiner-noun, determiner-noun-adjective, and noun-adjective pairs.</a:t>
            </a:r>
            <a:r>
              <a:rPr lang="en-US" dirty="0">
                <a:effectLst/>
              </a:rPr>
              <a:t> </a:t>
            </a:r>
            <a:endParaRPr lang="en-US" dirty="0"/>
          </a:p>
        </p:txBody>
      </p:sp>
      <p:sp>
        <p:nvSpPr>
          <p:cNvPr id="4" name="Slide Number Placeholder 3"/>
          <p:cNvSpPr>
            <a:spLocks noGrp="1"/>
          </p:cNvSpPr>
          <p:nvPr>
            <p:ph type="sldNum" sz="quarter" idx="5"/>
          </p:nvPr>
        </p:nvSpPr>
        <p:spPr/>
        <p:txBody>
          <a:bodyPr/>
          <a:lstStyle/>
          <a:p>
            <a:fld id="{B8EC96B3-03CB-4449-9C2C-02A91BBD0340}" type="slidenum">
              <a:rPr lang="en-US" smtClean="0"/>
              <a:t>15</a:t>
            </a:fld>
            <a:endParaRPr lang="en-US"/>
          </a:p>
        </p:txBody>
      </p:sp>
    </p:spTree>
    <p:extLst>
      <p:ext uri="{BB962C8B-B14F-4D97-AF65-F5344CB8AC3E}">
        <p14:creationId xmlns:p14="http://schemas.microsoft.com/office/powerpoint/2010/main" val="150583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of predictive processing is not new. It has been around since 1991, to my knowledge. However, it was not until recently that investigators started studying Predictive Processing directly, thanks to the development of new online experimental paradigms such as visual-world eye-tracking and electrophysiology. A very simple way to understand predictive processing is to note that during processing the language </a:t>
            </a:r>
            <a:r>
              <a:rPr lang="en-US" dirty="0" err="1"/>
              <a:t>comprehender</a:t>
            </a:r>
            <a:r>
              <a:rPr lang="en-US" dirty="0"/>
              <a:t>… (read quote). Making predictions actually facilitates and increases the speed of processing. In visual-world (read quote) There is ample evidence that native speakers can (read quote) and these predictions can be based on (read quote).</a:t>
            </a:r>
          </a:p>
        </p:txBody>
      </p:sp>
      <p:sp>
        <p:nvSpPr>
          <p:cNvPr id="4" name="Slide Number Placeholder 3"/>
          <p:cNvSpPr>
            <a:spLocks noGrp="1"/>
          </p:cNvSpPr>
          <p:nvPr>
            <p:ph type="sldNum" sz="quarter" idx="5"/>
          </p:nvPr>
        </p:nvSpPr>
        <p:spPr/>
        <p:txBody>
          <a:bodyPr/>
          <a:lstStyle/>
          <a:p>
            <a:fld id="{B8EC96B3-03CB-4449-9C2C-02A91BBD0340}" type="slidenum">
              <a:rPr lang="en-US" smtClean="0"/>
              <a:t>5</a:t>
            </a:fld>
            <a:endParaRPr lang="en-US"/>
          </a:p>
        </p:txBody>
      </p:sp>
    </p:spTree>
    <p:extLst>
      <p:ext uri="{BB962C8B-B14F-4D97-AF65-F5344CB8AC3E}">
        <p14:creationId xmlns:p14="http://schemas.microsoft.com/office/powerpoint/2010/main" val="395788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EC96B3-03CB-4449-9C2C-02A91BBD0340}" type="slidenum">
              <a:rPr lang="en-US" smtClean="0"/>
              <a:t>6</a:t>
            </a:fld>
            <a:endParaRPr lang="en-US"/>
          </a:p>
        </p:txBody>
      </p:sp>
    </p:spTree>
    <p:extLst>
      <p:ext uri="{BB962C8B-B14F-4D97-AF65-F5344CB8AC3E}">
        <p14:creationId xmlns:p14="http://schemas.microsoft.com/office/powerpoint/2010/main" val="2411837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authors propose an alternative view that supports that masculine is the default classification of Spanish nouns; therefore, there is only one gender, the feminine since it marks the exceptions to the default. </a:t>
            </a:r>
          </a:p>
        </p:txBody>
      </p:sp>
      <p:sp>
        <p:nvSpPr>
          <p:cNvPr id="4" name="Slide Number Placeholder 3"/>
          <p:cNvSpPr>
            <a:spLocks noGrp="1"/>
          </p:cNvSpPr>
          <p:nvPr>
            <p:ph type="sldNum" sz="quarter" idx="5"/>
          </p:nvPr>
        </p:nvSpPr>
        <p:spPr/>
        <p:txBody>
          <a:bodyPr/>
          <a:lstStyle/>
          <a:p>
            <a:fld id="{B8EC96B3-03CB-4449-9C2C-02A91BBD0340}" type="slidenum">
              <a:rPr lang="en-US" smtClean="0"/>
              <a:t>7</a:t>
            </a:fld>
            <a:endParaRPr lang="en-US"/>
          </a:p>
        </p:txBody>
      </p:sp>
    </p:spTree>
    <p:extLst>
      <p:ext uri="{BB962C8B-B14F-4D97-AF65-F5344CB8AC3E}">
        <p14:creationId xmlns:p14="http://schemas.microsoft.com/office/powerpoint/2010/main" val="3238447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English language does not have grammatical gender, English speakers that learn Spanish need to obtain this gender feature which is not present in their L1. </a:t>
            </a:r>
            <a:r>
              <a:rPr lang="en-US" sz="1200" kern="1200" dirty="0">
                <a:solidFill>
                  <a:schemeClr val="tx1"/>
                </a:solidFill>
                <a:effectLst/>
                <a:latin typeface="+mn-lt"/>
                <a:ea typeface="+mn-ea"/>
                <a:cs typeface="+mn-cs"/>
              </a:rPr>
              <a:t>Available literature in SLA provides different explanations to account for the acquisition of grammatical gender in a L2</a:t>
            </a:r>
            <a:r>
              <a:rPr lang="en-US" dirty="0">
                <a:effectLst/>
              </a:rPr>
              <a:t> </a:t>
            </a:r>
            <a:endParaRPr lang="en-US" dirty="0"/>
          </a:p>
        </p:txBody>
      </p:sp>
      <p:sp>
        <p:nvSpPr>
          <p:cNvPr id="4" name="Slide Number Placeholder 3"/>
          <p:cNvSpPr>
            <a:spLocks noGrp="1"/>
          </p:cNvSpPr>
          <p:nvPr>
            <p:ph type="sldNum" sz="quarter" idx="5"/>
          </p:nvPr>
        </p:nvSpPr>
        <p:spPr/>
        <p:txBody>
          <a:bodyPr/>
          <a:lstStyle/>
          <a:p>
            <a:fld id="{B8EC96B3-03CB-4449-9C2C-02A91BBD0340}" type="slidenum">
              <a:rPr lang="en-US" smtClean="0"/>
              <a:t>8</a:t>
            </a:fld>
            <a:endParaRPr lang="en-US"/>
          </a:p>
        </p:txBody>
      </p:sp>
    </p:spTree>
    <p:extLst>
      <p:ext uri="{BB962C8B-B14F-4D97-AF65-F5344CB8AC3E}">
        <p14:creationId xmlns:p14="http://schemas.microsoft.com/office/powerpoint/2010/main" val="4078063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Generativist Approaches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approaches assume a syntactic deficit in the underlying grammatical competence of adult L2 learners because in spite of the availability of L1 features to adults, L2 features not present in the L1 cannot be acquired after a critical period.</a:t>
            </a:r>
            <a:r>
              <a:rPr lang="en-US" dirty="0">
                <a:effectLst/>
              </a:rPr>
              <a:t> </a:t>
            </a:r>
          </a:p>
          <a:p>
            <a:endParaRPr lang="en-US" dirty="0">
              <a:effectLst/>
            </a:endParaRPr>
          </a:p>
          <a:p>
            <a:r>
              <a:rPr lang="en-US" sz="1200" kern="1200" dirty="0">
                <a:solidFill>
                  <a:schemeClr val="tx1"/>
                </a:solidFill>
                <a:effectLst/>
                <a:latin typeface="+mn-lt"/>
                <a:ea typeface="+mn-ea"/>
                <a:cs typeface="+mn-cs"/>
              </a:rPr>
              <a:t>Argue that adult L2 learners initially transfer L1 morphosyntactic settings to their L2 and that successful L2 acquisition depends on the reconfiguration of L1 parameters to L2 values.</a:t>
            </a:r>
            <a:r>
              <a:rPr lang="en-US" dirty="0">
                <a:effectLst/>
              </a:rPr>
              <a:t> </a:t>
            </a:r>
            <a:endParaRPr lang="en-US" dirty="0"/>
          </a:p>
        </p:txBody>
      </p:sp>
      <p:sp>
        <p:nvSpPr>
          <p:cNvPr id="4" name="Slide Number Placeholder 3"/>
          <p:cNvSpPr>
            <a:spLocks noGrp="1"/>
          </p:cNvSpPr>
          <p:nvPr>
            <p:ph type="sldNum" sz="quarter" idx="5"/>
          </p:nvPr>
        </p:nvSpPr>
        <p:spPr/>
        <p:txBody>
          <a:bodyPr/>
          <a:lstStyle/>
          <a:p>
            <a:fld id="{B8EC96B3-03CB-4449-9C2C-02A91BBD0340}" type="slidenum">
              <a:rPr lang="en-US" smtClean="0"/>
              <a:t>9</a:t>
            </a:fld>
            <a:endParaRPr lang="en-US"/>
          </a:p>
        </p:txBody>
      </p:sp>
    </p:spTree>
    <p:extLst>
      <p:ext uri="{BB962C8B-B14F-4D97-AF65-F5344CB8AC3E}">
        <p14:creationId xmlns:p14="http://schemas.microsoft.com/office/powerpoint/2010/main" val="223310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present study, this predicts that L2 learners will be able to access and use gender informatively for prediction only if the nouns are strongly connected to their corresponding gender nodes and if L2 learners can access these representations effectively under real-time processing pressure</a:t>
            </a:r>
            <a:r>
              <a:rPr lang="en-US" dirty="0">
                <a:effectLst/>
              </a:rPr>
              <a:t> </a:t>
            </a:r>
          </a:p>
          <a:p>
            <a:endParaRPr lang="en-US" dirty="0">
              <a:effectLst/>
            </a:endParaRPr>
          </a:p>
          <a:p>
            <a:r>
              <a:rPr lang="en-US" sz="1200" kern="1200" dirty="0">
                <a:solidFill>
                  <a:schemeClr val="tx1"/>
                </a:solidFill>
                <a:effectLst/>
                <a:latin typeface="+mn-lt"/>
                <a:ea typeface="+mn-ea"/>
                <a:cs typeface="+mn-cs"/>
              </a:rPr>
              <a:t>The feature reassembly process is driven by a universal human language parser. Inflectional variability happens because of the changes that occur during L2 development as the parser adapts feature matrices of lexical items. As proficiency and automatization increase, this variability can be reduced (e.g., </a:t>
            </a:r>
            <a:r>
              <a:rPr lang="en-US" sz="1200" kern="1200" dirty="0" err="1">
                <a:solidFill>
                  <a:schemeClr val="tx1"/>
                </a:solidFill>
                <a:effectLst/>
                <a:latin typeface="+mn-lt"/>
                <a:ea typeface="+mn-ea"/>
                <a:cs typeface="+mn-cs"/>
              </a:rPr>
              <a:t>Hopp</a:t>
            </a:r>
            <a:r>
              <a:rPr lang="en-US" sz="1200" kern="1200" dirty="0">
                <a:solidFill>
                  <a:schemeClr val="tx1"/>
                </a:solidFill>
                <a:effectLst/>
                <a:latin typeface="+mn-lt"/>
                <a:ea typeface="+mn-ea"/>
                <a:cs typeface="+mn-cs"/>
              </a:rPr>
              <a:t>, 2010).</a:t>
            </a:r>
            <a:r>
              <a:rPr lang="en-US" dirty="0">
                <a:effectLst/>
              </a:rPr>
              <a:t> </a:t>
            </a:r>
          </a:p>
          <a:p>
            <a:endParaRPr lang="en-US" dirty="0">
              <a:effectLst/>
            </a:endParaRPr>
          </a:p>
          <a:p>
            <a:r>
              <a:rPr lang="en-US" sz="1200" kern="1200" dirty="0">
                <a:solidFill>
                  <a:schemeClr val="tx1"/>
                </a:solidFill>
                <a:effectLst/>
                <a:latin typeface="+mn-lt"/>
                <a:ea typeface="+mn-ea"/>
                <a:cs typeface="+mn-cs"/>
              </a:rPr>
              <a:t>in the present study L2 learners can compute gender agreement during processing and that higher proficiency and automatization of gender agreement will reduce variability allowing L2 learners to use grammatical gender as a reliable cue for predictions.</a:t>
            </a:r>
            <a:r>
              <a:rPr lang="en-US" dirty="0">
                <a:effectLst/>
              </a:rPr>
              <a:t> </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According to this account, non-native speakers can dis- play the same anticipatory behavior as native speakers but may show differences if a) the task gets harder, and/or b) their access to lexical information is slower; and/ or c) their parsing routines are less automatic.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parser is the mechanism in charge of matching the use of prediction to the statistics and the reliability of the input in order to adapt its predictive beliefs to reduce processing difficulty </a:t>
            </a:r>
            <a:endParaRPr lang="en-US" dirty="0"/>
          </a:p>
          <a:p>
            <a:endParaRPr lang="en-US" dirty="0"/>
          </a:p>
        </p:txBody>
      </p:sp>
      <p:sp>
        <p:nvSpPr>
          <p:cNvPr id="4" name="Slide Number Placeholder 3"/>
          <p:cNvSpPr>
            <a:spLocks noGrp="1"/>
          </p:cNvSpPr>
          <p:nvPr>
            <p:ph type="sldNum" sz="quarter" idx="5"/>
          </p:nvPr>
        </p:nvSpPr>
        <p:spPr/>
        <p:txBody>
          <a:bodyPr/>
          <a:lstStyle/>
          <a:p>
            <a:fld id="{B8EC96B3-03CB-4449-9C2C-02A91BBD0340}" type="slidenum">
              <a:rPr lang="en-US" smtClean="0"/>
              <a:t>10</a:t>
            </a:fld>
            <a:endParaRPr lang="en-US"/>
          </a:p>
        </p:txBody>
      </p:sp>
    </p:spTree>
    <p:extLst>
      <p:ext uri="{BB962C8B-B14F-4D97-AF65-F5344CB8AC3E}">
        <p14:creationId xmlns:p14="http://schemas.microsoft.com/office/powerpoint/2010/main" val="1269176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Experiment 2 introduced nonwords with a definite article. L2 learners exhibited prediction.</a:t>
            </a:r>
          </a:p>
          <a:p>
            <a:r>
              <a:rPr lang="en-US" dirty="0"/>
              <a:t>Experiment 3 introduced nonwords with a indefinite article and tested them with definite articles. L2 learners did not show prediction.</a:t>
            </a:r>
          </a:p>
        </p:txBody>
      </p:sp>
      <p:sp>
        <p:nvSpPr>
          <p:cNvPr id="4" name="Slide Number Placeholder 3"/>
          <p:cNvSpPr>
            <a:spLocks noGrp="1"/>
          </p:cNvSpPr>
          <p:nvPr>
            <p:ph type="sldNum" sz="quarter" idx="5"/>
          </p:nvPr>
        </p:nvSpPr>
        <p:spPr/>
        <p:txBody>
          <a:bodyPr/>
          <a:lstStyle/>
          <a:p>
            <a:fld id="{B8EC96B3-03CB-4449-9C2C-02A91BBD0340}" type="slidenum">
              <a:rPr lang="en-US" smtClean="0"/>
              <a:t>11</a:t>
            </a:fld>
            <a:endParaRPr lang="en-US"/>
          </a:p>
        </p:txBody>
      </p:sp>
    </p:spTree>
    <p:extLst>
      <p:ext uri="{BB962C8B-B14F-4D97-AF65-F5344CB8AC3E}">
        <p14:creationId xmlns:p14="http://schemas.microsoft.com/office/powerpoint/2010/main" val="65717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tested for gender agreement in comprehension and gender assignment and agreement in production.</a:t>
            </a:r>
          </a:p>
          <a:p>
            <a:endParaRPr lang="en-US" dirty="0"/>
          </a:p>
        </p:txBody>
      </p:sp>
      <p:sp>
        <p:nvSpPr>
          <p:cNvPr id="4" name="Slide Number Placeholder 3"/>
          <p:cNvSpPr>
            <a:spLocks noGrp="1"/>
          </p:cNvSpPr>
          <p:nvPr>
            <p:ph type="sldNum" sz="quarter" idx="5"/>
          </p:nvPr>
        </p:nvSpPr>
        <p:spPr/>
        <p:txBody>
          <a:bodyPr/>
          <a:lstStyle/>
          <a:p>
            <a:fld id="{B8EC96B3-03CB-4449-9C2C-02A91BBD0340}" type="slidenum">
              <a:rPr lang="en-US" smtClean="0"/>
              <a:t>12</a:t>
            </a:fld>
            <a:endParaRPr lang="en-US"/>
          </a:p>
        </p:txBody>
      </p:sp>
    </p:spTree>
    <p:extLst>
      <p:ext uri="{BB962C8B-B14F-4D97-AF65-F5344CB8AC3E}">
        <p14:creationId xmlns:p14="http://schemas.microsoft.com/office/powerpoint/2010/main" val="536184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F6A7-4BC2-9547-A006-CF2B51F6F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D8C85C-0F14-9A4F-A0CE-A5A486B734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440C51-5AD6-3242-9527-B3B3AB078561}"/>
              </a:ext>
            </a:extLst>
          </p:cNvPr>
          <p:cNvSpPr>
            <a:spLocks noGrp="1"/>
          </p:cNvSpPr>
          <p:nvPr>
            <p:ph type="dt" sz="half" idx="10"/>
          </p:nvPr>
        </p:nvSpPr>
        <p:spPr/>
        <p:txBody>
          <a:bodyPr/>
          <a:lstStyle/>
          <a:p>
            <a:fld id="{DAB836DC-1E8E-7C4E-9605-BC4AE98327AD}" type="datetimeFigureOut">
              <a:rPr lang="en-US" smtClean="0"/>
              <a:t>4/12/19</a:t>
            </a:fld>
            <a:endParaRPr lang="en-US"/>
          </a:p>
        </p:txBody>
      </p:sp>
      <p:sp>
        <p:nvSpPr>
          <p:cNvPr id="5" name="Footer Placeholder 4">
            <a:extLst>
              <a:ext uri="{FF2B5EF4-FFF2-40B4-BE49-F238E27FC236}">
                <a16:creationId xmlns:a16="http://schemas.microsoft.com/office/drawing/2014/main" id="{EC5E27AE-6C33-E845-A923-7B77A7CBD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A4A6A-D975-C34B-95B9-9CBEE3C8D768}"/>
              </a:ext>
            </a:extLst>
          </p:cNvPr>
          <p:cNvSpPr>
            <a:spLocks noGrp="1"/>
          </p:cNvSpPr>
          <p:nvPr>
            <p:ph type="sldNum" sz="quarter" idx="12"/>
          </p:nvPr>
        </p:nvSpPr>
        <p:spPr/>
        <p:txBody>
          <a:bodyPr/>
          <a:lstStyle/>
          <a:p>
            <a:fld id="{DEF093B6-D11F-A841-876B-98AFCD92221A}" type="slidenum">
              <a:rPr lang="en-US" smtClean="0"/>
              <a:t>‹#›</a:t>
            </a:fld>
            <a:endParaRPr lang="en-US"/>
          </a:p>
        </p:txBody>
      </p:sp>
    </p:spTree>
    <p:extLst>
      <p:ext uri="{BB962C8B-B14F-4D97-AF65-F5344CB8AC3E}">
        <p14:creationId xmlns:p14="http://schemas.microsoft.com/office/powerpoint/2010/main" val="201536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50CA-DDEB-6945-AEDF-DB8A4EC13E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14381C-00B8-B346-A0B6-ED47842663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33798-ADEE-DA4F-B422-AE754AD93FA0}"/>
              </a:ext>
            </a:extLst>
          </p:cNvPr>
          <p:cNvSpPr>
            <a:spLocks noGrp="1"/>
          </p:cNvSpPr>
          <p:nvPr>
            <p:ph type="dt" sz="half" idx="10"/>
          </p:nvPr>
        </p:nvSpPr>
        <p:spPr/>
        <p:txBody>
          <a:bodyPr/>
          <a:lstStyle/>
          <a:p>
            <a:fld id="{DAB836DC-1E8E-7C4E-9605-BC4AE98327AD}" type="datetimeFigureOut">
              <a:rPr lang="en-US" smtClean="0"/>
              <a:t>4/12/19</a:t>
            </a:fld>
            <a:endParaRPr lang="en-US"/>
          </a:p>
        </p:txBody>
      </p:sp>
      <p:sp>
        <p:nvSpPr>
          <p:cNvPr id="5" name="Footer Placeholder 4">
            <a:extLst>
              <a:ext uri="{FF2B5EF4-FFF2-40B4-BE49-F238E27FC236}">
                <a16:creationId xmlns:a16="http://schemas.microsoft.com/office/drawing/2014/main" id="{BCA1EC04-B12E-C844-93E2-F90F2631C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7B9AC-2849-9448-808B-61749FA7B8BA}"/>
              </a:ext>
            </a:extLst>
          </p:cNvPr>
          <p:cNvSpPr>
            <a:spLocks noGrp="1"/>
          </p:cNvSpPr>
          <p:nvPr>
            <p:ph type="sldNum" sz="quarter" idx="12"/>
          </p:nvPr>
        </p:nvSpPr>
        <p:spPr/>
        <p:txBody>
          <a:bodyPr/>
          <a:lstStyle/>
          <a:p>
            <a:fld id="{DEF093B6-D11F-A841-876B-98AFCD92221A}" type="slidenum">
              <a:rPr lang="en-US" smtClean="0"/>
              <a:t>‹#›</a:t>
            </a:fld>
            <a:endParaRPr lang="en-US"/>
          </a:p>
        </p:txBody>
      </p:sp>
    </p:spTree>
    <p:extLst>
      <p:ext uri="{BB962C8B-B14F-4D97-AF65-F5344CB8AC3E}">
        <p14:creationId xmlns:p14="http://schemas.microsoft.com/office/powerpoint/2010/main" val="195659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8A81E4-FA49-974C-8286-4878763AD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C1A77E-491E-E349-A1F8-2E4B01A65E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0BDBA-E3F4-E643-84CE-D51040386E9E}"/>
              </a:ext>
            </a:extLst>
          </p:cNvPr>
          <p:cNvSpPr>
            <a:spLocks noGrp="1"/>
          </p:cNvSpPr>
          <p:nvPr>
            <p:ph type="dt" sz="half" idx="10"/>
          </p:nvPr>
        </p:nvSpPr>
        <p:spPr/>
        <p:txBody>
          <a:bodyPr/>
          <a:lstStyle/>
          <a:p>
            <a:fld id="{DAB836DC-1E8E-7C4E-9605-BC4AE98327AD}" type="datetimeFigureOut">
              <a:rPr lang="en-US" smtClean="0"/>
              <a:t>4/12/19</a:t>
            </a:fld>
            <a:endParaRPr lang="en-US"/>
          </a:p>
        </p:txBody>
      </p:sp>
      <p:sp>
        <p:nvSpPr>
          <p:cNvPr id="5" name="Footer Placeholder 4">
            <a:extLst>
              <a:ext uri="{FF2B5EF4-FFF2-40B4-BE49-F238E27FC236}">
                <a16:creationId xmlns:a16="http://schemas.microsoft.com/office/drawing/2014/main" id="{115B16E7-35E8-5E41-963C-AD5344130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CD7B1-7DE0-C248-A94E-E3F6A6375E47}"/>
              </a:ext>
            </a:extLst>
          </p:cNvPr>
          <p:cNvSpPr>
            <a:spLocks noGrp="1"/>
          </p:cNvSpPr>
          <p:nvPr>
            <p:ph type="sldNum" sz="quarter" idx="12"/>
          </p:nvPr>
        </p:nvSpPr>
        <p:spPr/>
        <p:txBody>
          <a:bodyPr/>
          <a:lstStyle/>
          <a:p>
            <a:fld id="{DEF093B6-D11F-A841-876B-98AFCD92221A}" type="slidenum">
              <a:rPr lang="en-US" smtClean="0"/>
              <a:t>‹#›</a:t>
            </a:fld>
            <a:endParaRPr lang="en-US"/>
          </a:p>
        </p:txBody>
      </p:sp>
    </p:spTree>
    <p:extLst>
      <p:ext uri="{BB962C8B-B14F-4D97-AF65-F5344CB8AC3E}">
        <p14:creationId xmlns:p14="http://schemas.microsoft.com/office/powerpoint/2010/main" val="209825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8C86-AE98-654A-A7EC-7E7691B89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DF2A35-8BD1-F643-B916-BEA52939DD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9ACD3-174C-8D4E-ACF2-1B841BF0FB81}"/>
              </a:ext>
            </a:extLst>
          </p:cNvPr>
          <p:cNvSpPr>
            <a:spLocks noGrp="1"/>
          </p:cNvSpPr>
          <p:nvPr>
            <p:ph type="dt" sz="half" idx="10"/>
          </p:nvPr>
        </p:nvSpPr>
        <p:spPr/>
        <p:txBody>
          <a:bodyPr/>
          <a:lstStyle/>
          <a:p>
            <a:fld id="{DAB836DC-1E8E-7C4E-9605-BC4AE98327AD}" type="datetimeFigureOut">
              <a:rPr lang="en-US" smtClean="0"/>
              <a:t>4/12/19</a:t>
            </a:fld>
            <a:endParaRPr lang="en-US"/>
          </a:p>
        </p:txBody>
      </p:sp>
      <p:sp>
        <p:nvSpPr>
          <p:cNvPr id="5" name="Footer Placeholder 4">
            <a:extLst>
              <a:ext uri="{FF2B5EF4-FFF2-40B4-BE49-F238E27FC236}">
                <a16:creationId xmlns:a16="http://schemas.microsoft.com/office/drawing/2014/main" id="{263A7B26-1A2B-954E-B747-623393BD8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E923C-44D9-CF47-B7DF-D61FF7357F6F}"/>
              </a:ext>
            </a:extLst>
          </p:cNvPr>
          <p:cNvSpPr>
            <a:spLocks noGrp="1"/>
          </p:cNvSpPr>
          <p:nvPr>
            <p:ph type="sldNum" sz="quarter" idx="12"/>
          </p:nvPr>
        </p:nvSpPr>
        <p:spPr/>
        <p:txBody>
          <a:bodyPr/>
          <a:lstStyle/>
          <a:p>
            <a:fld id="{DEF093B6-D11F-A841-876B-98AFCD92221A}" type="slidenum">
              <a:rPr lang="en-US" smtClean="0"/>
              <a:t>‹#›</a:t>
            </a:fld>
            <a:endParaRPr lang="en-US"/>
          </a:p>
        </p:txBody>
      </p:sp>
    </p:spTree>
    <p:extLst>
      <p:ext uri="{BB962C8B-B14F-4D97-AF65-F5344CB8AC3E}">
        <p14:creationId xmlns:p14="http://schemas.microsoft.com/office/powerpoint/2010/main" val="178878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C710-F293-B245-8ED5-13DC66591C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A2AD52-F803-3C41-BA31-1674A53A1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00261D-1FF3-3241-A763-F7D0F2ACA6A7}"/>
              </a:ext>
            </a:extLst>
          </p:cNvPr>
          <p:cNvSpPr>
            <a:spLocks noGrp="1"/>
          </p:cNvSpPr>
          <p:nvPr>
            <p:ph type="dt" sz="half" idx="10"/>
          </p:nvPr>
        </p:nvSpPr>
        <p:spPr/>
        <p:txBody>
          <a:bodyPr/>
          <a:lstStyle/>
          <a:p>
            <a:fld id="{DAB836DC-1E8E-7C4E-9605-BC4AE98327AD}" type="datetimeFigureOut">
              <a:rPr lang="en-US" smtClean="0"/>
              <a:t>4/12/19</a:t>
            </a:fld>
            <a:endParaRPr lang="en-US"/>
          </a:p>
        </p:txBody>
      </p:sp>
      <p:sp>
        <p:nvSpPr>
          <p:cNvPr id="5" name="Footer Placeholder 4">
            <a:extLst>
              <a:ext uri="{FF2B5EF4-FFF2-40B4-BE49-F238E27FC236}">
                <a16:creationId xmlns:a16="http://schemas.microsoft.com/office/drawing/2014/main" id="{3F339B49-4C26-DD41-8BE0-CC2A1D4D9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36BB8-87F0-0C4E-AE70-AEBA05326107}"/>
              </a:ext>
            </a:extLst>
          </p:cNvPr>
          <p:cNvSpPr>
            <a:spLocks noGrp="1"/>
          </p:cNvSpPr>
          <p:nvPr>
            <p:ph type="sldNum" sz="quarter" idx="12"/>
          </p:nvPr>
        </p:nvSpPr>
        <p:spPr/>
        <p:txBody>
          <a:bodyPr/>
          <a:lstStyle/>
          <a:p>
            <a:fld id="{DEF093B6-D11F-A841-876B-98AFCD92221A}" type="slidenum">
              <a:rPr lang="en-US" smtClean="0"/>
              <a:t>‹#›</a:t>
            </a:fld>
            <a:endParaRPr lang="en-US"/>
          </a:p>
        </p:txBody>
      </p:sp>
    </p:spTree>
    <p:extLst>
      <p:ext uri="{BB962C8B-B14F-4D97-AF65-F5344CB8AC3E}">
        <p14:creationId xmlns:p14="http://schemas.microsoft.com/office/powerpoint/2010/main" val="3286743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1705-6D56-6C4A-AA6F-79A46091E9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C287B-AA9B-1041-8DF7-010AA882B6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D6B689-92F9-EC48-A967-BFCBFA2442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EABA2A-FFB8-084B-AB63-242EB79E1B17}"/>
              </a:ext>
            </a:extLst>
          </p:cNvPr>
          <p:cNvSpPr>
            <a:spLocks noGrp="1"/>
          </p:cNvSpPr>
          <p:nvPr>
            <p:ph type="dt" sz="half" idx="10"/>
          </p:nvPr>
        </p:nvSpPr>
        <p:spPr/>
        <p:txBody>
          <a:bodyPr/>
          <a:lstStyle/>
          <a:p>
            <a:fld id="{DAB836DC-1E8E-7C4E-9605-BC4AE98327AD}" type="datetimeFigureOut">
              <a:rPr lang="en-US" smtClean="0"/>
              <a:t>4/12/19</a:t>
            </a:fld>
            <a:endParaRPr lang="en-US"/>
          </a:p>
        </p:txBody>
      </p:sp>
      <p:sp>
        <p:nvSpPr>
          <p:cNvPr id="6" name="Footer Placeholder 5">
            <a:extLst>
              <a:ext uri="{FF2B5EF4-FFF2-40B4-BE49-F238E27FC236}">
                <a16:creationId xmlns:a16="http://schemas.microsoft.com/office/drawing/2014/main" id="{2C09F294-AFA2-214B-BCE5-DAD55D11A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6D4D0-9848-F643-920B-DDD75FABFCC9}"/>
              </a:ext>
            </a:extLst>
          </p:cNvPr>
          <p:cNvSpPr>
            <a:spLocks noGrp="1"/>
          </p:cNvSpPr>
          <p:nvPr>
            <p:ph type="sldNum" sz="quarter" idx="12"/>
          </p:nvPr>
        </p:nvSpPr>
        <p:spPr/>
        <p:txBody>
          <a:bodyPr/>
          <a:lstStyle/>
          <a:p>
            <a:fld id="{DEF093B6-D11F-A841-876B-98AFCD92221A}" type="slidenum">
              <a:rPr lang="en-US" smtClean="0"/>
              <a:t>‹#›</a:t>
            </a:fld>
            <a:endParaRPr lang="en-US"/>
          </a:p>
        </p:txBody>
      </p:sp>
    </p:spTree>
    <p:extLst>
      <p:ext uri="{BB962C8B-B14F-4D97-AF65-F5344CB8AC3E}">
        <p14:creationId xmlns:p14="http://schemas.microsoft.com/office/powerpoint/2010/main" val="512290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2615-A3E7-6D46-960C-D4109B55A0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4F02A9-7987-5D48-9771-1E7C5C13B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D88048-624D-F448-9921-630488A879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1D90DC-D3C2-1942-9F2C-DEF1850AC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0E049-337D-174D-B754-F17E45750F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5672AB-694E-2445-BEC8-8400D3613ACA}"/>
              </a:ext>
            </a:extLst>
          </p:cNvPr>
          <p:cNvSpPr>
            <a:spLocks noGrp="1"/>
          </p:cNvSpPr>
          <p:nvPr>
            <p:ph type="dt" sz="half" idx="10"/>
          </p:nvPr>
        </p:nvSpPr>
        <p:spPr/>
        <p:txBody>
          <a:bodyPr/>
          <a:lstStyle/>
          <a:p>
            <a:fld id="{DAB836DC-1E8E-7C4E-9605-BC4AE98327AD}" type="datetimeFigureOut">
              <a:rPr lang="en-US" smtClean="0"/>
              <a:t>4/12/19</a:t>
            </a:fld>
            <a:endParaRPr lang="en-US"/>
          </a:p>
        </p:txBody>
      </p:sp>
      <p:sp>
        <p:nvSpPr>
          <p:cNvPr id="8" name="Footer Placeholder 7">
            <a:extLst>
              <a:ext uri="{FF2B5EF4-FFF2-40B4-BE49-F238E27FC236}">
                <a16:creationId xmlns:a16="http://schemas.microsoft.com/office/drawing/2014/main" id="{1FFCB987-4C58-0E46-A29D-2BA59BF9D0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F78DAF-213F-124C-9C9A-737E7394223E}"/>
              </a:ext>
            </a:extLst>
          </p:cNvPr>
          <p:cNvSpPr>
            <a:spLocks noGrp="1"/>
          </p:cNvSpPr>
          <p:nvPr>
            <p:ph type="sldNum" sz="quarter" idx="12"/>
          </p:nvPr>
        </p:nvSpPr>
        <p:spPr/>
        <p:txBody>
          <a:bodyPr/>
          <a:lstStyle/>
          <a:p>
            <a:fld id="{DEF093B6-D11F-A841-876B-98AFCD92221A}" type="slidenum">
              <a:rPr lang="en-US" smtClean="0"/>
              <a:t>‹#›</a:t>
            </a:fld>
            <a:endParaRPr lang="en-US"/>
          </a:p>
        </p:txBody>
      </p:sp>
    </p:spTree>
    <p:extLst>
      <p:ext uri="{BB962C8B-B14F-4D97-AF65-F5344CB8AC3E}">
        <p14:creationId xmlns:p14="http://schemas.microsoft.com/office/powerpoint/2010/main" val="289449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6713-93F4-DC4C-93D6-C123C0CA76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77D889-309A-B047-A3E3-F5E14B5847A1}"/>
              </a:ext>
            </a:extLst>
          </p:cNvPr>
          <p:cNvSpPr>
            <a:spLocks noGrp="1"/>
          </p:cNvSpPr>
          <p:nvPr>
            <p:ph type="dt" sz="half" idx="10"/>
          </p:nvPr>
        </p:nvSpPr>
        <p:spPr/>
        <p:txBody>
          <a:bodyPr/>
          <a:lstStyle/>
          <a:p>
            <a:fld id="{DAB836DC-1E8E-7C4E-9605-BC4AE98327AD}" type="datetimeFigureOut">
              <a:rPr lang="en-US" smtClean="0"/>
              <a:t>4/12/19</a:t>
            </a:fld>
            <a:endParaRPr lang="en-US"/>
          </a:p>
        </p:txBody>
      </p:sp>
      <p:sp>
        <p:nvSpPr>
          <p:cNvPr id="4" name="Footer Placeholder 3">
            <a:extLst>
              <a:ext uri="{FF2B5EF4-FFF2-40B4-BE49-F238E27FC236}">
                <a16:creationId xmlns:a16="http://schemas.microsoft.com/office/drawing/2014/main" id="{63E1494D-0BE3-0042-8C02-261818858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65C5BB-4CCB-EC4E-93EB-0DC378EC746B}"/>
              </a:ext>
            </a:extLst>
          </p:cNvPr>
          <p:cNvSpPr>
            <a:spLocks noGrp="1"/>
          </p:cNvSpPr>
          <p:nvPr>
            <p:ph type="sldNum" sz="quarter" idx="12"/>
          </p:nvPr>
        </p:nvSpPr>
        <p:spPr/>
        <p:txBody>
          <a:bodyPr/>
          <a:lstStyle/>
          <a:p>
            <a:fld id="{DEF093B6-D11F-A841-876B-98AFCD92221A}" type="slidenum">
              <a:rPr lang="en-US" smtClean="0"/>
              <a:t>‹#›</a:t>
            </a:fld>
            <a:endParaRPr lang="en-US"/>
          </a:p>
        </p:txBody>
      </p:sp>
    </p:spTree>
    <p:extLst>
      <p:ext uri="{BB962C8B-B14F-4D97-AF65-F5344CB8AC3E}">
        <p14:creationId xmlns:p14="http://schemas.microsoft.com/office/powerpoint/2010/main" val="124598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4F5191-C48C-5C49-BA2F-03D943B711CF}"/>
              </a:ext>
            </a:extLst>
          </p:cNvPr>
          <p:cNvSpPr>
            <a:spLocks noGrp="1"/>
          </p:cNvSpPr>
          <p:nvPr>
            <p:ph type="dt" sz="half" idx="10"/>
          </p:nvPr>
        </p:nvSpPr>
        <p:spPr/>
        <p:txBody>
          <a:bodyPr/>
          <a:lstStyle/>
          <a:p>
            <a:fld id="{DAB836DC-1E8E-7C4E-9605-BC4AE98327AD}" type="datetimeFigureOut">
              <a:rPr lang="en-US" smtClean="0"/>
              <a:t>4/12/19</a:t>
            </a:fld>
            <a:endParaRPr lang="en-US"/>
          </a:p>
        </p:txBody>
      </p:sp>
      <p:sp>
        <p:nvSpPr>
          <p:cNvPr id="3" name="Footer Placeholder 2">
            <a:extLst>
              <a:ext uri="{FF2B5EF4-FFF2-40B4-BE49-F238E27FC236}">
                <a16:creationId xmlns:a16="http://schemas.microsoft.com/office/drawing/2014/main" id="{0D672627-2BB7-AC4F-A4EA-8BAF3DF018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7D491F-737D-B24B-9FBF-44921A9AD3A2}"/>
              </a:ext>
            </a:extLst>
          </p:cNvPr>
          <p:cNvSpPr>
            <a:spLocks noGrp="1"/>
          </p:cNvSpPr>
          <p:nvPr>
            <p:ph type="sldNum" sz="quarter" idx="12"/>
          </p:nvPr>
        </p:nvSpPr>
        <p:spPr/>
        <p:txBody>
          <a:bodyPr/>
          <a:lstStyle/>
          <a:p>
            <a:fld id="{DEF093B6-D11F-A841-876B-98AFCD92221A}" type="slidenum">
              <a:rPr lang="en-US" smtClean="0"/>
              <a:t>‹#›</a:t>
            </a:fld>
            <a:endParaRPr lang="en-US"/>
          </a:p>
        </p:txBody>
      </p:sp>
    </p:spTree>
    <p:extLst>
      <p:ext uri="{BB962C8B-B14F-4D97-AF65-F5344CB8AC3E}">
        <p14:creationId xmlns:p14="http://schemas.microsoft.com/office/powerpoint/2010/main" val="1627596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7361-2A10-3944-8CE4-22B661EC7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45C45E-EE32-7744-9BF9-5D79D48C0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BA176-8D3E-E24B-85C3-306BC6235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10854-680A-0A49-BA19-05B182DBC7AF}"/>
              </a:ext>
            </a:extLst>
          </p:cNvPr>
          <p:cNvSpPr>
            <a:spLocks noGrp="1"/>
          </p:cNvSpPr>
          <p:nvPr>
            <p:ph type="dt" sz="half" idx="10"/>
          </p:nvPr>
        </p:nvSpPr>
        <p:spPr/>
        <p:txBody>
          <a:bodyPr/>
          <a:lstStyle/>
          <a:p>
            <a:fld id="{DAB836DC-1E8E-7C4E-9605-BC4AE98327AD}" type="datetimeFigureOut">
              <a:rPr lang="en-US" smtClean="0"/>
              <a:t>4/12/19</a:t>
            </a:fld>
            <a:endParaRPr lang="en-US"/>
          </a:p>
        </p:txBody>
      </p:sp>
      <p:sp>
        <p:nvSpPr>
          <p:cNvPr id="6" name="Footer Placeholder 5">
            <a:extLst>
              <a:ext uri="{FF2B5EF4-FFF2-40B4-BE49-F238E27FC236}">
                <a16:creationId xmlns:a16="http://schemas.microsoft.com/office/drawing/2014/main" id="{87AADD96-B106-2646-9F10-6C5F2C4CC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C3DC3-5003-E64E-A302-7182CB096102}"/>
              </a:ext>
            </a:extLst>
          </p:cNvPr>
          <p:cNvSpPr>
            <a:spLocks noGrp="1"/>
          </p:cNvSpPr>
          <p:nvPr>
            <p:ph type="sldNum" sz="quarter" idx="12"/>
          </p:nvPr>
        </p:nvSpPr>
        <p:spPr/>
        <p:txBody>
          <a:bodyPr/>
          <a:lstStyle/>
          <a:p>
            <a:fld id="{DEF093B6-D11F-A841-876B-98AFCD92221A}" type="slidenum">
              <a:rPr lang="en-US" smtClean="0"/>
              <a:t>‹#›</a:t>
            </a:fld>
            <a:endParaRPr lang="en-US"/>
          </a:p>
        </p:txBody>
      </p:sp>
    </p:spTree>
    <p:extLst>
      <p:ext uri="{BB962C8B-B14F-4D97-AF65-F5344CB8AC3E}">
        <p14:creationId xmlns:p14="http://schemas.microsoft.com/office/powerpoint/2010/main" val="3976030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062D-81AE-114E-84BA-8DD2CCAD8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D36425-ECD7-A244-9D6E-91C7251CA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3F0BDF-1C1B-F442-A60C-500D346EF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2C767-0F7E-104E-92AB-5543EC1109C6}"/>
              </a:ext>
            </a:extLst>
          </p:cNvPr>
          <p:cNvSpPr>
            <a:spLocks noGrp="1"/>
          </p:cNvSpPr>
          <p:nvPr>
            <p:ph type="dt" sz="half" idx="10"/>
          </p:nvPr>
        </p:nvSpPr>
        <p:spPr/>
        <p:txBody>
          <a:bodyPr/>
          <a:lstStyle/>
          <a:p>
            <a:fld id="{DAB836DC-1E8E-7C4E-9605-BC4AE98327AD}" type="datetimeFigureOut">
              <a:rPr lang="en-US" smtClean="0"/>
              <a:t>4/12/19</a:t>
            </a:fld>
            <a:endParaRPr lang="en-US"/>
          </a:p>
        </p:txBody>
      </p:sp>
      <p:sp>
        <p:nvSpPr>
          <p:cNvPr id="6" name="Footer Placeholder 5">
            <a:extLst>
              <a:ext uri="{FF2B5EF4-FFF2-40B4-BE49-F238E27FC236}">
                <a16:creationId xmlns:a16="http://schemas.microsoft.com/office/drawing/2014/main" id="{200444C7-98AC-DB47-B3BB-CF7E87367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1AB497-4003-C748-AF22-38941635A775}"/>
              </a:ext>
            </a:extLst>
          </p:cNvPr>
          <p:cNvSpPr>
            <a:spLocks noGrp="1"/>
          </p:cNvSpPr>
          <p:nvPr>
            <p:ph type="sldNum" sz="quarter" idx="12"/>
          </p:nvPr>
        </p:nvSpPr>
        <p:spPr/>
        <p:txBody>
          <a:bodyPr/>
          <a:lstStyle/>
          <a:p>
            <a:fld id="{DEF093B6-D11F-A841-876B-98AFCD92221A}" type="slidenum">
              <a:rPr lang="en-US" smtClean="0"/>
              <a:t>‹#›</a:t>
            </a:fld>
            <a:endParaRPr lang="en-US"/>
          </a:p>
        </p:txBody>
      </p:sp>
    </p:spTree>
    <p:extLst>
      <p:ext uri="{BB962C8B-B14F-4D97-AF65-F5344CB8AC3E}">
        <p14:creationId xmlns:p14="http://schemas.microsoft.com/office/powerpoint/2010/main" val="2070693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0DE3A-2EE2-B248-865B-03D80815A8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0DBE7E-58E3-8940-BE59-3C3C538C96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13ECB-15D1-A343-888A-C83DE69389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836DC-1E8E-7C4E-9605-BC4AE98327AD}" type="datetimeFigureOut">
              <a:rPr lang="en-US" smtClean="0"/>
              <a:t>4/12/19</a:t>
            </a:fld>
            <a:endParaRPr lang="en-US"/>
          </a:p>
        </p:txBody>
      </p:sp>
      <p:sp>
        <p:nvSpPr>
          <p:cNvPr id="5" name="Footer Placeholder 4">
            <a:extLst>
              <a:ext uri="{FF2B5EF4-FFF2-40B4-BE49-F238E27FC236}">
                <a16:creationId xmlns:a16="http://schemas.microsoft.com/office/drawing/2014/main" id="{709EE419-E7C4-0C40-86A0-6DDBB43D02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C7A933-A313-D948-AD1B-CBDDAA3FA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093B6-D11F-A841-876B-98AFCD92221A}" type="slidenum">
              <a:rPr lang="en-US" smtClean="0"/>
              <a:t>‹#›</a:t>
            </a:fld>
            <a:endParaRPr lang="en-US"/>
          </a:p>
        </p:txBody>
      </p:sp>
    </p:spTree>
    <p:extLst>
      <p:ext uri="{BB962C8B-B14F-4D97-AF65-F5344CB8AC3E}">
        <p14:creationId xmlns:p14="http://schemas.microsoft.com/office/powerpoint/2010/main" val="3456333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tif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17870-AE2F-6240-96F6-A051C1B733E8}"/>
              </a:ext>
            </a:extLst>
          </p:cNvPr>
          <p:cNvSpPr>
            <a:spLocks noGrp="1"/>
          </p:cNvSpPr>
          <p:nvPr>
            <p:ph type="ctrTitle"/>
          </p:nvPr>
        </p:nvSpPr>
        <p:spPr>
          <a:xfrm>
            <a:off x="6167848" y="1838883"/>
            <a:ext cx="5748464" cy="2889114"/>
          </a:xfrm>
        </p:spPr>
        <p:txBody>
          <a:bodyPr anchor="b">
            <a:noAutofit/>
          </a:bodyPr>
          <a:lstStyle/>
          <a:p>
            <a:r>
              <a:rPr lang="en-US" sz="4800" dirty="0">
                <a:solidFill>
                  <a:schemeClr val="bg1"/>
                </a:solidFill>
                <a:latin typeface="Times New Roman" panose="02020603050405020304" pitchFamily="18" charset="0"/>
                <a:cs typeface="Times New Roman" panose="02020603050405020304" pitchFamily="18" charset="0"/>
              </a:rPr>
              <a:t>Predictive Processing of Grammatical Gender by Native and Non-native Speakers of Spanish</a:t>
            </a:r>
          </a:p>
        </p:txBody>
      </p:sp>
      <p:sp>
        <p:nvSpPr>
          <p:cNvPr id="3" name="Subtitle 2">
            <a:extLst>
              <a:ext uri="{FF2B5EF4-FFF2-40B4-BE49-F238E27FC236}">
                <a16:creationId xmlns:a16="http://schemas.microsoft.com/office/drawing/2014/main" id="{DCBDAC93-BDBC-684E-8781-EE404CD58813}"/>
              </a:ext>
            </a:extLst>
          </p:cNvPr>
          <p:cNvSpPr>
            <a:spLocks noGrp="1"/>
          </p:cNvSpPr>
          <p:nvPr>
            <p:ph type="subTitle" idx="1"/>
          </p:nvPr>
        </p:nvSpPr>
        <p:spPr>
          <a:xfrm>
            <a:off x="6650075" y="5019117"/>
            <a:ext cx="4645250" cy="1147863"/>
          </a:xfrm>
        </p:spPr>
        <p:txBody>
          <a:bodyPr anchor="t">
            <a:normAutofit/>
          </a:bodyPr>
          <a:lstStyle/>
          <a:p>
            <a:pPr algn="r"/>
            <a:r>
              <a:rPr lang="en-US" sz="2000" dirty="0">
                <a:solidFill>
                  <a:schemeClr val="bg1"/>
                </a:solidFill>
                <a:latin typeface="Times New Roman" panose="02020603050405020304" pitchFamily="18" charset="0"/>
                <a:cs typeface="Times New Roman" panose="02020603050405020304" pitchFamily="18" charset="0"/>
              </a:rPr>
              <a:t>Juan José Garrido</a:t>
            </a:r>
          </a:p>
          <a:p>
            <a:pPr algn="r"/>
            <a:r>
              <a:rPr lang="en-US" sz="2000" dirty="0">
                <a:solidFill>
                  <a:schemeClr val="bg1"/>
                </a:solidFill>
                <a:latin typeface="Times New Roman" panose="02020603050405020304" pitchFamily="18" charset="0"/>
                <a:cs typeface="Times New Roman" panose="02020603050405020304" pitchFamily="18" charset="0"/>
              </a:rPr>
              <a:t>April, 2019</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F142740-B9CB-034F-95D6-5AA51A5313FA}"/>
              </a:ext>
            </a:extLst>
          </p:cNvPr>
          <p:cNvPicPr>
            <a:picLocks noChangeAspect="1"/>
          </p:cNvPicPr>
          <p:nvPr/>
        </p:nvPicPr>
        <p:blipFill>
          <a:blip r:embed="rId2">
            <a:extLst/>
          </a:blip>
          <a:stretch>
            <a:fillRect/>
          </a:stretch>
        </p:blipFill>
        <p:spPr>
          <a:xfrm>
            <a:off x="419383" y="2290718"/>
            <a:ext cx="3309656" cy="742733"/>
          </a:xfrm>
          <a:prstGeom prst="rect">
            <a:avLst/>
          </a:prstGeom>
        </p:spPr>
      </p:pic>
    </p:spTree>
    <p:extLst>
      <p:ext uri="{BB962C8B-B14F-4D97-AF65-F5344CB8AC3E}">
        <p14:creationId xmlns:p14="http://schemas.microsoft.com/office/powerpoint/2010/main" val="2731716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3"/>
          <a:stretch>
            <a:fillRect/>
          </a:stretch>
        </p:blipFill>
        <p:spPr>
          <a:xfrm>
            <a:off x="307339" y="264447"/>
            <a:ext cx="2123407" cy="491236"/>
          </a:xfrm>
          <a:prstGeom prst="rect">
            <a:avLst/>
          </a:prstGeom>
        </p:spPr>
      </p:pic>
      <p:sp>
        <p:nvSpPr>
          <p:cNvPr id="3" name="TextBox 2">
            <a:extLst>
              <a:ext uri="{FF2B5EF4-FFF2-40B4-BE49-F238E27FC236}">
                <a16:creationId xmlns:a16="http://schemas.microsoft.com/office/drawing/2014/main" id="{04622496-8BB8-0745-A427-9C52537BC045}"/>
              </a:ext>
            </a:extLst>
          </p:cNvPr>
          <p:cNvSpPr txBox="1"/>
          <p:nvPr/>
        </p:nvSpPr>
        <p:spPr>
          <a:xfrm>
            <a:off x="1057275" y="899687"/>
            <a:ext cx="10472738" cy="5693866"/>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Models of L2 Grammatical Gender</a:t>
            </a:r>
            <a:r>
              <a:rPr lang="en-US" sz="2400" b="1" dirty="0">
                <a:latin typeface="Times New Roman" panose="02020603050405020304" pitchFamily="18" charset="0"/>
                <a:cs typeface="Times New Roman" panose="02020603050405020304" pitchFamily="18" charset="0"/>
              </a:rPr>
              <a:t>: Processing</a:t>
            </a:r>
            <a:endParaRPr lang="en-US" sz="2400"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Lexical Gender Learning hypothesis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Grüter</a:t>
            </a:r>
            <a:r>
              <a:rPr lang="en-US" sz="2000" dirty="0">
                <a:latin typeface="Times New Roman" panose="02020603050405020304" pitchFamily="18" charset="0"/>
                <a:cs typeface="Times New Roman" panose="02020603050405020304" pitchFamily="18" charset="0"/>
              </a:rPr>
              <a:t>, Lew-Williams, &amp; Fernald, 2012)</a:t>
            </a:r>
            <a:r>
              <a:rPr lang="en-US" sz="2000" dirty="0">
                <a:effectLst/>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Inflectional variability happens as a result of weaker links between nouns and gender nodes in the L2 mental lexicon</a:t>
            </a:r>
            <a:r>
              <a:rPr lang="en-US" dirty="0">
                <a:effectLst/>
                <a:latin typeface="Times New Roman" panose="02020603050405020304" pitchFamily="18" charset="0"/>
                <a:cs typeface="Times New Roman" panose="02020603050405020304" pitchFamily="18" charset="0"/>
              </a:rPr>
              <a:t> .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 of acquisition affects the strength of mental representations.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Failures in retrieving the appropriate gender during real-time processing results in inability to use gender predictively.</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Parser-as-Language Acquisition Device Hypothesis (P-LADH)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Dekydtspotter</a:t>
            </a:r>
            <a:r>
              <a:rPr lang="en-US" sz="2000" dirty="0">
                <a:latin typeface="Times New Roman" panose="02020603050405020304" pitchFamily="18" charset="0"/>
                <a:cs typeface="Times New Roman" panose="02020603050405020304" pitchFamily="18" charset="0"/>
              </a:rPr>
              <a:t> &amp; Renaud, 2009, 2014)</a:t>
            </a:r>
            <a:r>
              <a:rPr lang="en-US" sz="2000" dirty="0">
                <a:effectLst/>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Inflectional variability is a result of the parsing constraints on the L2 feature reassembly process (</a:t>
            </a:r>
            <a:r>
              <a:rPr lang="en-US" dirty="0" err="1">
                <a:latin typeface="Times New Roman" panose="02020603050405020304" pitchFamily="18" charset="0"/>
                <a:cs typeface="Times New Roman" panose="02020603050405020304" pitchFamily="18" charset="0"/>
              </a:rPr>
              <a:t>Lardiere</a:t>
            </a:r>
            <a:r>
              <a:rPr lang="en-US" dirty="0">
                <a:latin typeface="Times New Roman" panose="02020603050405020304" pitchFamily="18" charset="0"/>
                <a:cs typeface="Times New Roman" panose="02020603050405020304" pitchFamily="18" charset="0"/>
              </a:rPr>
              <a:t>, 2005, 2009).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proficiency and automatization increase, this variability can be reduced (</a:t>
            </a:r>
            <a:r>
              <a:rPr lang="en-US" dirty="0" err="1">
                <a:latin typeface="Times New Roman" panose="02020603050405020304" pitchFamily="18" charset="0"/>
                <a:cs typeface="Times New Roman" panose="02020603050405020304" pitchFamily="18" charset="0"/>
              </a:rPr>
              <a:t>Hopp</a:t>
            </a:r>
            <a:r>
              <a:rPr lang="en-US" dirty="0">
                <a:latin typeface="Times New Roman" panose="02020603050405020304" pitchFamily="18" charset="0"/>
                <a:cs typeface="Times New Roman" panose="02020603050405020304" pitchFamily="18" charset="0"/>
              </a:rPr>
              <a:t>, 2010). </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Continuity Hypothesis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Hopp</a:t>
            </a:r>
            <a:r>
              <a:rPr lang="en-US" sz="2000" dirty="0">
                <a:latin typeface="Times New Roman" panose="02020603050405020304" pitchFamily="18" charset="0"/>
                <a:cs typeface="Times New Roman" panose="02020603050405020304" pitchFamily="18" charset="0"/>
              </a:rPr>
              <a:t>, 2009, 2010; McDonald, 2006)</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Differences between native and non-native speakers can be mainly </a:t>
            </a:r>
            <a:r>
              <a:rPr lang="en-US" dirty="0" err="1">
                <a:latin typeface="Times New Roman" panose="02020603050405020304" pitchFamily="18" charset="0"/>
                <a:cs typeface="Times New Roman" panose="02020603050405020304" pitchFamily="18" charset="0"/>
              </a:rPr>
              <a:t>attrib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uted</a:t>
            </a:r>
            <a:r>
              <a:rPr lang="en-US" dirty="0">
                <a:latin typeface="Times New Roman" panose="02020603050405020304" pitchFamily="18" charset="0"/>
                <a:cs typeface="Times New Roman" panose="02020603050405020304" pitchFamily="18" charset="0"/>
              </a:rPr>
              <a:t> to resource deficits </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Non-native speakers may be slower in accessing lexical items in the L2, or in applying parsing routines that are automatic in native speakers. </a:t>
            </a:r>
          </a:p>
        </p:txBody>
      </p:sp>
    </p:spTree>
    <p:extLst>
      <p:ext uri="{BB962C8B-B14F-4D97-AF65-F5344CB8AC3E}">
        <p14:creationId xmlns:p14="http://schemas.microsoft.com/office/powerpoint/2010/main" val="182058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3"/>
          <a:stretch>
            <a:fillRect/>
          </a:stretch>
        </p:blipFill>
        <p:spPr>
          <a:xfrm>
            <a:off x="307339" y="264447"/>
            <a:ext cx="2123407" cy="491236"/>
          </a:xfrm>
          <a:prstGeom prst="rect">
            <a:avLst/>
          </a:prstGeom>
        </p:spPr>
      </p:pic>
      <p:sp>
        <p:nvSpPr>
          <p:cNvPr id="4" name="TextBox 3">
            <a:extLst>
              <a:ext uri="{FF2B5EF4-FFF2-40B4-BE49-F238E27FC236}">
                <a16:creationId xmlns:a16="http://schemas.microsoft.com/office/drawing/2014/main" id="{26FC7288-5D28-9D4D-9DF0-1D3FC2562395}"/>
              </a:ext>
            </a:extLst>
          </p:cNvPr>
          <p:cNvSpPr txBox="1"/>
          <p:nvPr/>
        </p:nvSpPr>
        <p:spPr>
          <a:xfrm>
            <a:off x="4554272" y="841248"/>
            <a:ext cx="3083473" cy="584775"/>
          </a:xfrm>
          <a:prstGeom prst="rect">
            <a:avLst/>
          </a:prstGeom>
          <a:noFill/>
        </p:spPr>
        <p:txBody>
          <a:bodyPr wrap="none" rtlCol="0">
            <a:spAutoFit/>
          </a:bodyPr>
          <a:lstStyle/>
          <a:p>
            <a:pPr algn="ctr"/>
            <a:r>
              <a:rPr lang="en-US" sz="3200" b="1" u="sng" dirty="0">
                <a:latin typeface="Times New Roman" panose="02020603050405020304" pitchFamily="18" charset="0"/>
                <a:cs typeface="Times New Roman" panose="02020603050405020304" pitchFamily="18" charset="0"/>
              </a:rPr>
              <a:t>Previous Studies</a:t>
            </a:r>
          </a:p>
        </p:txBody>
      </p:sp>
      <p:sp>
        <p:nvSpPr>
          <p:cNvPr id="5" name="TextBox 4">
            <a:extLst>
              <a:ext uri="{FF2B5EF4-FFF2-40B4-BE49-F238E27FC236}">
                <a16:creationId xmlns:a16="http://schemas.microsoft.com/office/drawing/2014/main" id="{09253BDD-DBC4-5143-BC44-F750E89490DE}"/>
              </a:ext>
            </a:extLst>
          </p:cNvPr>
          <p:cNvSpPr txBox="1"/>
          <p:nvPr/>
        </p:nvSpPr>
        <p:spPr>
          <a:xfrm>
            <a:off x="881062" y="1785938"/>
            <a:ext cx="10429875" cy="372409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Lew-Williams and Fernald (2010):</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Intermediate level English-speaking adult L2 learners of Spanish</a:t>
            </a:r>
            <a:r>
              <a:rPr lang="en-US" dirty="0">
                <a:effectLst/>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Participants listened to sentences or instructions that contained a gender- marked determiner (</a:t>
            </a:r>
            <a:r>
              <a:rPr lang="en-US" i="1" dirty="0" err="1">
                <a:latin typeface="Times New Roman" panose="02020603050405020304" pitchFamily="18" charset="0"/>
                <a:cs typeface="Times New Roman" panose="02020603050405020304" pitchFamily="18" charset="0"/>
              </a:rPr>
              <a:t>Encuentra</a:t>
            </a:r>
            <a:r>
              <a:rPr lang="en-US" i="1" dirty="0">
                <a:latin typeface="Times New Roman" panose="02020603050405020304" pitchFamily="18" charset="0"/>
                <a:cs typeface="Times New Roman" panose="02020603050405020304" pitchFamily="18" charset="0"/>
              </a:rPr>
              <a:t> el/la...</a:t>
            </a:r>
            <a:r>
              <a:rPr lang="en-US" dirty="0">
                <a:latin typeface="Times New Roman" panose="02020603050405020304" pitchFamily="18" charset="0"/>
                <a:cs typeface="Times New Roman" panose="02020603050405020304" pitchFamily="18" charset="0"/>
              </a:rPr>
              <a:t>, ‘Find </a:t>
            </a:r>
            <a:r>
              <a:rPr lang="en-US" dirty="0" err="1">
                <a:latin typeface="Times New Roman" panose="02020603050405020304" pitchFamily="18" charset="0"/>
                <a:cs typeface="Times New Roman" panose="02020603050405020304" pitchFamily="18" charset="0"/>
              </a:rPr>
              <a:t>theMASC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theFEM</a:t>
            </a:r>
            <a:r>
              <a:rPr lang="en-US" dirty="0">
                <a:latin typeface="Times New Roman" panose="02020603050405020304" pitchFamily="18" charset="0"/>
                <a:cs typeface="Times New Roman" panose="02020603050405020304" pitchFamily="18" charset="0"/>
              </a:rPr>
              <a:t>....’) and looked at pictures of objects that differed in gender.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Eye movements were recorded </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Native speakers moved their eyes to the target object when they heard the gender marked article, before they heard the noun.</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Adult L2 learners did not use the determiner as a predictive cue.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Experiment 2 introduced nonwords with a definite article. L2 learners exhibited prediction.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Experiment 3 introduced nonwords with a indefinite article and tested them with definite articles. L2 learners did not show prediction.</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74DE1B3-4462-1E4B-8CAC-F07631C21530}"/>
              </a:ext>
            </a:extLst>
          </p:cNvPr>
          <p:cNvSpPr txBox="1"/>
          <p:nvPr/>
        </p:nvSpPr>
        <p:spPr>
          <a:xfrm>
            <a:off x="1369042" y="5393224"/>
            <a:ext cx="4435830" cy="923330"/>
          </a:xfrm>
          <a:prstGeom prst="rect">
            <a:avLst/>
          </a:prstGeom>
          <a:noFill/>
        </p:spPr>
        <p:txBody>
          <a:bodyPr wrap="none" rtlCol="0">
            <a:spAutoFit/>
          </a:bodyPr>
          <a:lstStyle/>
          <a:p>
            <a:r>
              <a:rPr lang="en-US" dirty="0">
                <a:solidFill>
                  <a:srgbClr val="C00000"/>
                </a:solidFill>
                <a:latin typeface="Times New Roman" panose="02020603050405020304" pitchFamily="18" charset="0"/>
                <a:cs typeface="Times New Roman" panose="02020603050405020304" pitchFamily="18" charset="0"/>
              </a:rPr>
              <a:t>Possible limitations: </a:t>
            </a:r>
          </a:p>
          <a:p>
            <a:r>
              <a:rPr lang="en-US" dirty="0">
                <a:solidFill>
                  <a:srgbClr val="C00000"/>
                </a:solidFill>
                <a:latin typeface="Times New Roman" panose="02020603050405020304" pitchFamily="18" charset="0"/>
                <a:cs typeface="Times New Roman" panose="02020603050405020304" pitchFamily="18" charset="0"/>
              </a:rPr>
              <a:t>-Participants self-rated their proficiency level </a:t>
            </a:r>
          </a:p>
          <a:p>
            <a:r>
              <a:rPr lang="en-US" dirty="0">
                <a:solidFill>
                  <a:srgbClr val="C00000"/>
                </a:solidFill>
                <a:latin typeface="Times New Roman" panose="02020603050405020304" pitchFamily="18" charset="0"/>
                <a:cs typeface="Times New Roman" panose="02020603050405020304" pitchFamily="18" charset="0"/>
              </a:rPr>
              <a:t>-No test of gender assignment or agreement</a:t>
            </a:r>
          </a:p>
        </p:txBody>
      </p:sp>
      <p:sp>
        <p:nvSpPr>
          <p:cNvPr id="7" name="TextBox 6">
            <a:extLst>
              <a:ext uri="{FF2B5EF4-FFF2-40B4-BE49-F238E27FC236}">
                <a16:creationId xmlns:a16="http://schemas.microsoft.com/office/drawing/2014/main" id="{72BD6639-64F4-9A4F-92EB-35B98E472150}"/>
              </a:ext>
            </a:extLst>
          </p:cNvPr>
          <p:cNvSpPr txBox="1"/>
          <p:nvPr/>
        </p:nvSpPr>
        <p:spPr>
          <a:xfrm>
            <a:off x="6886575" y="5643563"/>
            <a:ext cx="4800600" cy="646331"/>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Authors suggest that inability to predict may be related to differences in L1 and L2 acquisition. </a:t>
            </a:r>
          </a:p>
        </p:txBody>
      </p:sp>
    </p:spTree>
    <p:extLst>
      <p:ext uri="{BB962C8B-B14F-4D97-AF65-F5344CB8AC3E}">
        <p14:creationId xmlns:p14="http://schemas.microsoft.com/office/powerpoint/2010/main" val="28807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3"/>
          <a:stretch>
            <a:fillRect/>
          </a:stretch>
        </p:blipFill>
        <p:spPr>
          <a:xfrm>
            <a:off x="307339" y="264447"/>
            <a:ext cx="2123407" cy="491236"/>
          </a:xfrm>
          <a:prstGeom prst="rect">
            <a:avLst/>
          </a:prstGeom>
        </p:spPr>
      </p:pic>
      <p:sp>
        <p:nvSpPr>
          <p:cNvPr id="3" name="Rectangle 2">
            <a:extLst>
              <a:ext uri="{FF2B5EF4-FFF2-40B4-BE49-F238E27FC236}">
                <a16:creationId xmlns:a16="http://schemas.microsoft.com/office/drawing/2014/main" id="{229EEA77-5651-9440-95C7-273290159AA0}"/>
              </a:ext>
            </a:extLst>
          </p:cNvPr>
          <p:cNvSpPr/>
          <p:nvPr/>
        </p:nvSpPr>
        <p:spPr>
          <a:xfrm>
            <a:off x="1369042" y="1358384"/>
            <a:ext cx="10438114" cy="2616101"/>
          </a:xfrm>
          <a:prstGeom prst="rect">
            <a:avLst/>
          </a:prstGeom>
        </p:spPr>
        <p:txBody>
          <a:bodyPr wrap="none">
            <a:spAutoFit/>
          </a:bodyPr>
          <a:lstStyle/>
          <a:p>
            <a:r>
              <a:rPr lang="en-US" sz="2000" dirty="0" err="1">
                <a:latin typeface="Times New Roman" panose="02020603050405020304" pitchFamily="18" charset="0"/>
                <a:cs typeface="Times New Roman" panose="02020603050405020304" pitchFamily="18" charset="0"/>
              </a:rPr>
              <a:t>Grüter</a:t>
            </a:r>
            <a:r>
              <a:rPr lang="en-US" sz="2000" dirty="0">
                <a:latin typeface="Times New Roman" panose="02020603050405020304" pitchFamily="18" charset="0"/>
                <a:cs typeface="Times New Roman" panose="02020603050405020304" pitchFamily="18" charset="0"/>
              </a:rPr>
              <a:t>, Lew-Williams, &amp; Fernald (2012):</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Highly proficient English-speaking L2 learners of Spanish and native Spanish speakers.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Offline gender assignment and agreement tests for production and comprehension.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Participants had difficulties with gender assignment in production more than agreement.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Eye-tracking task similar to Lew-Williams and Fernald (2010). Novel and familiar nouns.</a:t>
            </a:r>
          </a:p>
          <a:p>
            <a:pPr marL="742950" lvl="1"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Mira </a:t>
            </a:r>
            <a:r>
              <a:rPr lang="en-US" i="1" dirty="0" err="1">
                <a:latin typeface="Times New Roman" panose="02020603050405020304" pitchFamily="18" charset="0"/>
                <a:cs typeface="Times New Roman" panose="02020603050405020304" pitchFamily="18" charset="0"/>
              </a:rPr>
              <a:t>es</a:t>
            </a:r>
            <a:r>
              <a:rPr lang="en-US" i="1" dirty="0">
                <a:latin typeface="Times New Roman" panose="02020603050405020304" pitchFamily="18" charset="0"/>
                <a:cs typeface="Times New Roman" panose="02020603050405020304" pitchFamily="18" charset="0"/>
              </a:rPr>
              <a:t> el/la… / Look, it’s the…!  -&gt; ¿</a:t>
            </a:r>
            <a:r>
              <a:rPr lang="en-US" i="1" dirty="0" err="1">
                <a:latin typeface="Times New Roman" panose="02020603050405020304" pitchFamily="18" charset="0"/>
                <a:cs typeface="Times New Roman" panose="02020603050405020304" pitchFamily="18" charset="0"/>
              </a:rPr>
              <a:t>Dónde</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está</a:t>
            </a:r>
            <a:r>
              <a:rPr lang="en-US" i="1" dirty="0">
                <a:latin typeface="Times New Roman" panose="02020603050405020304" pitchFamily="18" charset="0"/>
                <a:cs typeface="Times New Roman" panose="02020603050405020304" pitchFamily="18" charset="0"/>
              </a:rPr>
              <a:t> el/la…? / Where is the…?</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Native speakers exhibited predictive processing.</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L2 learners exhibited prediction for novel nouns.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L2 learners showed weaker and/or less consistent prediction for familiar nouns. NOT significant</a:t>
            </a:r>
            <a:r>
              <a:rPr lang="en-US"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89092571-69E7-3142-9A25-C99241D7CAFB}"/>
              </a:ext>
            </a:extLst>
          </p:cNvPr>
          <p:cNvSpPr txBox="1"/>
          <p:nvPr/>
        </p:nvSpPr>
        <p:spPr>
          <a:xfrm>
            <a:off x="700089" y="4700588"/>
            <a:ext cx="4386262" cy="646331"/>
          </a:xfrm>
          <a:prstGeom prst="rect">
            <a:avLst/>
          </a:prstGeom>
          <a:noFill/>
        </p:spPr>
        <p:txBody>
          <a:bodyPr wrap="square" rtlCol="0">
            <a:spAutoFit/>
          </a:bodyPr>
          <a:lstStyle/>
          <a:p>
            <a:r>
              <a:rPr lang="en-US" dirty="0">
                <a:solidFill>
                  <a:srgbClr val="C00000"/>
                </a:solidFill>
                <a:latin typeface="Times New Roman" panose="02020603050405020304" pitchFamily="18" charset="0"/>
                <a:cs typeface="Times New Roman" panose="02020603050405020304" pitchFamily="18" charset="0"/>
              </a:rPr>
              <a:t>Participants had difficulties with gender assignment for familiar nouns. </a:t>
            </a:r>
          </a:p>
        </p:txBody>
      </p:sp>
      <p:sp>
        <p:nvSpPr>
          <p:cNvPr id="5" name="TextBox 4">
            <a:extLst>
              <a:ext uri="{FF2B5EF4-FFF2-40B4-BE49-F238E27FC236}">
                <a16:creationId xmlns:a16="http://schemas.microsoft.com/office/drawing/2014/main" id="{84A46409-54A8-5144-994E-1C7EF8C0EA5B}"/>
              </a:ext>
            </a:extLst>
          </p:cNvPr>
          <p:cNvSpPr txBox="1"/>
          <p:nvPr/>
        </p:nvSpPr>
        <p:spPr>
          <a:xfrm>
            <a:off x="6572250" y="4700588"/>
            <a:ext cx="4800600" cy="923330"/>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Authors suggest that inability to predict may be related to differences in L1 and L2 acquisition and/or problems with gender assignment. </a:t>
            </a:r>
          </a:p>
        </p:txBody>
      </p:sp>
    </p:spTree>
    <p:extLst>
      <p:ext uri="{BB962C8B-B14F-4D97-AF65-F5344CB8AC3E}">
        <p14:creationId xmlns:p14="http://schemas.microsoft.com/office/powerpoint/2010/main" val="125091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3"/>
          <a:stretch>
            <a:fillRect/>
          </a:stretch>
        </p:blipFill>
        <p:spPr>
          <a:xfrm>
            <a:off x="307339" y="264447"/>
            <a:ext cx="2123407" cy="491236"/>
          </a:xfrm>
          <a:prstGeom prst="rect">
            <a:avLst/>
          </a:prstGeom>
        </p:spPr>
      </p:pic>
      <p:sp>
        <p:nvSpPr>
          <p:cNvPr id="3" name="TextBox 2">
            <a:extLst>
              <a:ext uri="{FF2B5EF4-FFF2-40B4-BE49-F238E27FC236}">
                <a16:creationId xmlns:a16="http://schemas.microsoft.com/office/drawing/2014/main" id="{134BA4C1-3821-4240-A905-3CE1CDBB454B}"/>
              </a:ext>
            </a:extLst>
          </p:cNvPr>
          <p:cNvSpPr txBox="1"/>
          <p:nvPr/>
        </p:nvSpPr>
        <p:spPr>
          <a:xfrm>
            <a:off x="1085850" y="1100138"/>
            <a:ext cx="9986963" cy="3477875"/>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Hopp</a:t>
            </a:r>
            <a:r>
              <a:rPr lang="en-US" sz="2000" dirty="0">
                <a:latin typeface="Times New Roman" panose="02020603050405020304" pitchFamily="18" charset="0"/>
                <a:cs typeface="Times New Roman" panose="02020603050405020304" pitchFamily="18" charset="0"/>
              </a:rPr>
              <a:t> (2012):</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English-speaking adult L2 learners and native speakers of German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German has opaque gender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Tested gender assignment and agreement in production and comprehension.</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Only the L2 learners who had target-like performance in gender assignment in the production task were able to use gender as a predictive cue</a:t>
            </a:r>
            <a:r>
              <a:rPr lang="en-US" b="1" dirty="0">
                <a:effectLst/>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Hopp</a:t>
            </a:r>
            <a:r>
              <a:rPr lang="en-US" sz="2000" dirty="0">
                <a:latin typeface="Times New Roman" panose="02020603050405020304" pitchFamily="18" charset="0"/>
                <a:cs typeface="Times New Roman" panose="02020603050405020304" pitchFamily="18" charset="0"/>
              </a:rPr>
              <a:t> (2016)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Participants received training on gender assignment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pre-test showed that participants did not use grammatical gender predictively</a:t>
            </a:r>
            <a:r>
              <a:rPr lang="en-US" dirty="0">
                <a:effectLst/>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Posttest: </a:t>
            </a:r>
            <a:r>
              <a:rPr lang="en-US" b="1" dirty="0">
                <a:latin typeface="Times New Roman" panose="02020603050405020304" pitchFamily="18" charset="0"/>
                <a:cs typeface="Times New Roman" panose="02020603050405020304" pitchFamily="18" charset="0"/>
              </a:rPr>
              <a:t>only the participants who had advanced on target gender assignment were able to use gender predictively</a:t>
            </a:r>
            <a:r>
              <a:rPr lang="en-US" b="1" dirty="0">
                <a:effectLst/>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1B758D3-3576-8346-999D-6AA5A9259A50}"/>
              </a:ext>
            </a:extLst>
          </p:cNvPr>
          <p:cNvSpPr txBox="1"/>
          <p:nvPr/>
        </p:nvSpPr>
        <p:spPr>
          <a:xfrm>
            <a:off x="5629276" y="4957763"/>
            <a:ext cx="6057900" cy="1200329"/>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Author suggests that mastery of the target gender system in production is needed for prediction and that lexical variability might disrupt predictive processing of grammatical gender.</a:t>
            </a:r>
          </a:p>
          <a:p>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91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2"/>
          <a:stretch>
            <a:fillRect/>
          </a:stretch>
        </p:blipFill>
        <p:spPr>
          <a:xfrm>
            <a:off x="307339" y="264447"/>
            <a:ext cx="2123407" cy="491236"/>
          </a:xfrm>
          <a:prstGeom prst="rect">
            <a:avLst/>
          </a:prstGeom>
        </p:spPr>
      </p:pic>
      <p:sp>
        <p:nvSpPr>
          <p:cNvPr id="3" name="TextBox 2">
            <a:extLst>
              <a:ext uri="{FF2B5EF4-FFF2-40B4-BE49-F238E27FC236}">
                <a16:creationId xmlns:a16="http://schemas.microsoft.com/office/drawing/2014/main" id="{4C5E8ABE-C342-DE4E-845A-46DF154C9C62}"/>
              </a:ext>
            </a:extLst>
          </p:cNvPr>
          <p:cNvSpPr txBox="1"/>
          <p:nvPr/>
        </p:nvSpPr>
        <p:spPr>
          <a:xfrm>
            <a:off x="928688" y="1614488"/>
            <a:ext cx="10544175" cy="295465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Fowler and Jackson (2017): </a:t>
            </a: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number of gender cues </a:t>
            </a:r>
            <a:r>
              <a:rPr lang="en-US" dirty="0">
                <a:latin typeface="Times New Roman" panose="02020603050405020304" pitchFamily="18" charset="0"/>
                <a:cs typeface="Times New Roman" panose="02020603050405020304" pitchFamily="18" charset="0"/>
              </a:rPr>
              <a:t>available also seems to have an effect on L2 speakers’ ability to predict upcoming information. </a:t>
            </a:r>
          </a:p>
          <a:p>
            <a:endParaRPr lang="en-US"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Dussias</a:t>
            </a:r>
            <a:r>
              <a:rPr lang="en-US" sz="2000" dirty="0">
                <a:latin typeface="Times New Roman" panose="02020603050405020304" pitchFamily="18" charset="0"/>
                <a:cs typeface="Times New Roman" panose="02020603050405020304" pitchFamily="18" charset="0"/>
              </a:rPr>
              <a:t> et al (2013):</a:t>
            </a:r>
          </a:p>
          <a:p>
            <a:r>
              <a:rPr lang="en-US" dirty="0">
                <a:latin typeface="Times New Roman" panose="02020603050405020304" pitchFamily="18" charset="0"/>
                <a:cs typeface="Times New Roman" panose="02020603050405020304" pitchFamily="18" charset="0"/>
              </a:rPr>
              <a:t>Whether L2 learners speak </a:t>
            </a:r>
            <a:r>
              <a:rPr lang="en-US" b="1" dirty="0">
                <a:latin typeface="Times New Roman" panose="02020603050405020304" pitchFamily="18" charset="0"/>
                <a:cs typeface="Times New Roman" panose="02020603050405020304" pitchFamily="18" charset="0"/>
              </a:rPr>
              <a:t>a gendered L1 or not </a:t>
            </a:r>
            <a:r>
              <a:rPr lang="en-US" dirty="0">
                <a:latin typeface="Times New Roman" panose="02020603050405020304" pitchFamily="18" charset="0"/>
                <a:cs typeface="Times New Roman" panose="02020603050405020304" pitchFamily="18" charset="0"/>
              </a:rPr>
              <a:t>seems to affect how they process L2 gender agreement. </a:t>
            </a:r>
          </a:p>
          <a:p>
            <a:endParaRPr lang="en-US"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Dahan</a:t>
            </a:r>
            <a:r>
              <a:rPr lang="en-US" sz="2000" dirty="0">
                <a:latin typeface="Times New Roman" panose="02020603050405020304" pitchFamily="18" charset="0"/>
                <a:cs typeface="Times New Roman" panose="02020603050405020304" pitchFamily="18" charset="0"/>
              </a:rPr>
              <a:t> et al (2000):</a:t>
            </a:r>
          </a:p>
          <a:p>
            <a:r>
              <a:rPr lang="en-US" dirty="0">
                <a:latin typeface="Times New Roman" panose="02020603050405020304" pitchFamily="18" charset="0"/>
                <a:cs typeface="Times New Roman" panose="02020603050405020304" pitchFamily="18" charset="0"/>
              </a:rPr>
              <a:t>Predictive processing could happen through dependencies of </a:t>
            </a:r>
            <a:r>
              <a:rPr lang="en-US" b="1" dirty="0">
                <a:latin typeface="Times New Roman" panose="02020603050405020304" pitchFamily="18" charset="0"/>
                <a:cs typeface="Times New Roman" panose="02020603050405020304" pitchFamily="18" charset="0"/>
              </a:rPr>
              <a:t>probability, form-based effects, grammar-based effects. </a:t>
            </a:r>
          </a:p>
        </p:txBody>
      </p:sp>
    </p:spTree>
    <p:extLst>
      <p:ext uri="{BB962C8B-B14F-4D97-AF65-F5344CB8AC3E}">
        <p14:creationId xmlns:p14="http://schemas.microsoft.com/office/powerpoint/2010/main" val="43208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3"/>
          <a:stretch>
            <a:fillRect/>
          </a:stretch>
        </p:blipFill>
        <p:spPr>
          <a:xfrm>
            <a:off x="307339" y="264447"/>
            <a:ext cx="2123407" cy="491236"/>
          </a:xfrm>
          <a:prstGeom prst="rect">
            <a:avLst/>
          </a:prstGeom>
        </p:spPr>
      </p:pic>
      <p:sp>
        <p:nvSpPr>
          <p:cNvPr id="3" name="TextBox 2">
            <a:extLst>
              <a:ext uri="{FF2B5EF4-FFF2-40B4-BE49-F238E27FC236}">
                <a16:creationId xmlns:a16="http://schemas.microsoft.com/office/drawing/2014/main" id="{26A3FDCC-F85A-B14A-BEBB-7E45D3F99218}"/>
              </a:ext>
            </a:extLst>
          </p:cNvPr>
          <p:cNvSpPr txBox="1"/>
          <p:nvPr/>
        </p:nvSpPr>
        <p:spPr>
          <a:xfrm>
            <a:off x="4389160" y="841248"/>
            <a:ext cx="3413691" cy="584775"/>
          </a:xfrm>
          <a:prstGeom prst="rect">
            <a:avLst/>
          </a:prstGeom>
          <a:noFill/>
        </p:spPr>
        <p:txBody>
          <a:bodyPr wrap="none" rtlCol="0">
            <a:spAutoFit/>
          </a:bodyPr>
          <a:lstStyle/>
          <a:p>
            <a:pPr algn="ctr"/>
            <a:r>
              <a:rPr lang="en-US" sz="3200" b="1" u="sng" dirty="0">
                <a:latin typeface="Times New Roman" panose="02020603050405020304" pitchFamily="18" charset="0"/>
                <a:cs typeface="Times New Roman" panose="02020603050405020304" pitchFamily="18" charset="0"/>
              </a:rPr>
              <a:t>The Present Study</a:t>
            </a:r>
          </a:p>
        </p:txBody>
      </p:sp>
      <p:sp>
        <p:nvSpPr>
          <p:cNvPr id="4" name="TextBox 3">
            <a:extLst>
              <a:ext uri="{FF2B5EF4-FFF2-40B4-BE49-F238E27FC236}">
                <a16:creationId xmlns:a16="http://schemas.microsoft.com/office/drawing/2014/main" id="{CB42A42A-7378-2446-904E-BED9787E4E3C}"/>
              </a:ext>
            </a:extLst>
          </p:cNvPr>
          <p:cNvSpPr txBox="1"/>
          <p:nvPr/>
        </p:nvSpPr>
        <p:spPr>
          <a:xfrm>
            <a:off x="973931" y="2136338"/>
            <a:ext cx="10244138" cy="270843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present study investigates predictive processing of grammatical gender in native and non-native speakers of Spanish.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Goals:</a:t>
            </a:r>
          </a:p>
          <a:p>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-To test whether target gender assignment is necessary for target-like L2 predictive processing.</a:t>
            </a:r>
          </a:p>
          <a:p>
            <a:pPr lvl="1"/>
            <a:r>
              <a:rPr lang="en-US" dirty="0">
                <a:latin typeface="Times New Roman" panose="02020603050405020304" pitchFamily="18" charset="0"/>
                <a:cs typeface="Times New Roman" panose="02020603050405020304" pitchFamily="18" charset="0"/>
              </a:rPr>
              <a:t>-To test whether the number and type of gender cues available affects predictive processing. </a:t>
            </a:r>
          </a:p>
          <a:p>
            <a:pPr lvl="1"/>
            <a:r>
              <a:rPr lang="en-US" dirty="0">
                <a:latin typeface="Times New Roman" panose="02020603050405020304" pitchFamily="18" charset="0"/>
                <a:cs typeface="Times New Roman" panose="02020603050405020304" pitchFamily="18" charset="0"/>
              </a:rPr>
              <a:t>-To test whether predictive processing of gender agreement is achieved through form-based effects, grammar-based effects, or phonological correspondence. </a:t>
            </a:r>
          </a:p>
        </p:txBody>
      </p:sp>
    </p:spTree>
    <p:extLst>
      <p:ext uri="{BB962C8B-B14F-4D97-AF65-F5344CB8AC3E}">
        <p14:creationId xmlns:p14="http://schemas.microsoft.com/office/powerpoint/2010/main" val="284672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2"/>
          <a:stretch>
            <a:fillRect/>
          </a:stretch>
        </p:blipFill>
        <p:spPr>
          <a:xfrm>
            <a:off x="307339" y="264447"/>
            <a:ext cx="2123407" cy="491236"/>
          </a:xfrm>
          <a:prstGeom prst="rect">
            <a:avLst/>
          </a:prstGeom>
        </p:spPr>
      </p:pic>
      <p:sp>
        <p:nvSpPr>
          <p:cNvPr id="3" name="TextBox 2">
            <a:extLst>
              <a:ext uri="{FF2B5EF4-FFF2-40B4-BE49-F238E27FC236}">
                <a16:creationId xmlns:a16="http://schemas.microsoft.com/office/drawing/2014/main" id="{B7EBCB7B-07F3-6F4D-91C0-237909C48D27}"/>
              </a:ext>
            </a:extLst>
          </p:cNvPr>
          <p:cNvSpPr txBox="1"/>
          <p:nvPr/>
        </p:nvSpPr>
        <p:spPr>
          <a:xfrm>
            <a:off x="714375" y="1228725"/>
            <a:ext cx="10429875" cy="48320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Research questions:</a:t>
            </a:r>
          </a:p>
          <a:p>
            <a:endParaRPr lang="en-US"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Do native speakers and adult L2 learners rely differently on the determiner and the noun to process noun-adjective gender agreement? </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Do native speakers and adult L2 learners process gender agreement based on syntactic agreement rules or on phonological correspondence?</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Do native speakers and adult L2 learners process gender based on the word form or on a lexical representation?</a:t>
            </a:r>
          </a:p>
          <a:p>
            <a:pPr marL="800100" lvl="1" indent="-342900">
              <a:buFont typeface="+mj-lt"/>
              <a:buAutoNum type="arabicPeriod"/>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Hypotheses:</a:t>
            </a:r>
          </a:p>
          <a:p>
            <a:endParaRPr lang="en-US"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L2 learners rely differently on the determiner  and the noun to process noun-adjective gender agreement. </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L2 learners process gender agreement both ways depending on their proficiency level and gender assignment/agreement in production.</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L2 learners process gender based both ways depending on their proficiency level and gender assignment/agreement in production.</a:t>
            </a:r>
          </a:p>
        </p:txBody>
      </p:sp>
    </p:spTree>
    <p:extLst>
      <p:ext uri="{BB962C8B-B14F-4D97-AF65-F5344CB8AC3E}">
        <p14:creationId xmlns:p14="http://schemas.microsoft.com/office/powerpoint/2010/main" val="1500888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2"/>
          <a:stretch>
            <a:fillRect/>
          </a:stretch>
        </p:blipFill>
        <p:spPr>
          <a:xfrm>
            <a:off x="307339" y="264447"/>
            <a:ext cx="2123407" cy="491236"/>
          </a:xfrm>
          <a:prstGeom prst="rect">
            <a:avLst/>
          </a:prstGeom>
        </p:spPr>
      </p:pic>
      <p:sp>
        <p:nvSpPr>
          <p:cNvPr id="3" name="TextBox 2">
            <a:extLst>
              <a:ext uri="{FF2B5EF4-FFF2-40B4-BE49-F238E27FC236}">
                <a16:creationId xmlns:a16="http://schemas.microsoft.com/office/drawing/2014/main" id="{791A14E4-F2B7-A94C-88FC-ACCF2BD74B8B}"/>
              </a:ext>
            </a:extLst>
          </p:cNvPr>
          <p:cNvSpPr txBox="1"/>
          <p:nvPr/>
        </p:nvSpPr>
        <p:spPr>
          <a:xfrm>
            <a:off x="5239843" y="841248"/>
            <a:ext cx="1712328" cy="584775"/>
          </a:xfrm>
          <a:prstGeom prst="rect">
            <a:avLst/>
          </a:prstGeom>
          <a:noFill/>
        </p:spPr>
        <p:txBody>
          <a:bodyPr wrap="none" rtlCol="0">
            <a:spAutoFit/>
          </a:bodyPr>
          <a:lstStyle/>
          <a:p>
            <a:pPr algn="ctr"/>
            <a:r>
              <a:rPr lang="en-US" sz="3200" b="1" u="sng" dirty="0">
                <a:latin typeface="Times New Roman" panose="02020603050405020304" pitchFamily="18" charset="0"/>
                <a:cs typeface="Times New Roman" panose="02020603050405020304" pitchFamily="18" charset="0"/>
              </a:rPr>
              <a:t>Methods</a:t>
            </a:r>
          </a:p>
        </p:txBody>
      </p:sp>
      <p:sp>
        <p:nvSpPr>
          <p:cNvPr id="4" name="TextBox 3">
            <a:extLst>
              <a:ext uri="{FF2B5EF4-FFF2-40B4-BE49-F238E27FC236}">
                <a16:creationId xmlns:a16="http://schemas.microsoft.com/office/drawing/2014/main" id="{CDE45D9F-E0BA-EF4E-A271-1554A146AA1E}"/>
              </a:ext>
            </a:extLst>
          </p:cNvPr>
          <p:cNvSpPr txBox="1"/>
          <p:nvPr/>
        </p:nvSpPr>
        <p:spPr>
          <a:xfrm>
            <a:off x="1369042" y="1957388"/>
            <a:ext cx="9347495" cy="2646878"/>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Participants: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60 adult English-speaking learners of Spanish (intermediate and advanced levels)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30 native speakers.</a:t>
            </a:r>
          </a:p>
          <a:p>
            <a:r>
              <a:rPr lang="en-US"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Materials: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Background questionnaire.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DELE proficiency test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forced-choice task (gender assignment and agreement in production and comprehension)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visual world eye-tracking task</a:t>
            </a:r>
          </a:p>
        </p:txBody>
      </p:sp>
    </p:spTree>
    <p:extLst>
      <p:ext uri="{BB962C8B-B14F-4D97-AF65-F5344CB8AC3E}">
        <p14:creationId xmlns:p14="http://schemas.microsoft.com/office/powerpoint/2010/main" val="2382101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2"/>
          <a:stretch>
            <a:fillRect/>
          </a:stretch>
        </p:blipFill>
        <p:spPr>
          <a:xfrm>
            <a:off x="307339" y="264447"/>
            <a:ext cx="2123407" cy="491236"/>
          </a:xfrm>
          <a:prstGeom prst="rect">
            <a:avLst/>
          </a:prstGeom>
        </p:spPr>
      </p:pic>
      <p:sp>
        <p:nvSpPr>
          <p:cNvPr id="7" name="TextBox 6">
            <a:extLst>
              <a:ext uri="{FF2B5EF4-FFF2-40B4-BE49-F238E27FC236}">
                <a16:creationId xmlns:a16="http://schemas.microsoft.com/office/drawing/2014/main" id="{0FAB541E-0E75-BD42-B46F-BD3CC4478CB7}"/>
              </a:ext>
            </a:extLst>
          </p:cNvPr>
          <p:cNvSpPr txBox="1"/>
          <p:nvPr/>
        </p:nvSpPr>
        <p:spPr>
          <a:xfrm>
            <a:off x="557213" y="1042988"/>
            <a:ext cx="223670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Forced-choice task</a:t>
            </a:r>
          </a:p>
        </p:txBody>
      </p:sp>
      <p:pic>
        <p:nvPicPr>
          <p:cNvPr id="9" name="Picture 8">
            <a:extLst>
              <a:ext uri="{FF2B5EF4-FFF2-40B4-BE49-F238E27FC236}">
                <a16:creationId xmlns:a16="http://schemas.microsoft.com/office/drawing/2014/main" id="{4F661FDD-761B-BA44-A48C-8691C1B38EFD}"/>
              </a:ext>
            </a:extLst>
          </p:cNvPr>
          <p:cNvPicPr>
            <a:picLocks noChangeAspect="1"/>
          </p:cNvPicPr>
          <p:nvPr/>
        </p:nvPicPr>
        <p:blipFill>
          <a:blip r:embed="rId3"/>
          <a:stretch>
            <a:fillRect/>
          </a:stretch>
        </p:blipFill>
        <p:spPr>
          <a:xfrm>
            <a:off x="6452233" y="264447"/>
            <a:ext cx="3913512" cy="2873342"/>
          </a:xfrm>
          <a:prstGeom prst="rect">
            <a:avLst/>
          </a:prstGeom>
        </p:spPr>
      </p:pic>
      <p:pic>
        <p:nvPicPr>
          <p:cNvPr id="11" name="Picture 10">
            <a:extLst>
              <a:ext uri="{FF2B5EF4-FFF2-40B4-BE49-F238E27FC236}">
                <a16:creationId xmlns:a16="http://schemas.microsoft.com/office/drawing/2014/main" id="{458139F7-D45B-A049-9186-02A6F5D940D4}"/>
              </a:ext>
            </a:extLst>
          </p:cNvPr>
          <p:cNvPicPr>
            <a:picLocks noChangeAspect="1"/>
          </p:cNvPicPr>
          <p:nvPr/>
        </p:nvPicPr>
        <p:blipFill>
          <a:blip r:embed="rId4"/>
          <a:stretch>
            <a:fillRect/>
          </a:stretch>
        </p:blipFill>
        <p:spPr>
          <a:xfrm>
            <a:off x="6452233" y="3720209"/>
            <a:ext cx="3985605" cy="2873343"/>
          </a:xfrm>
          <a:prstGeom prst="rect">
            <a:avLst/>
          </a:prstGeom>
        </p:spPr>
      </p:pic>
      <p:pic>
        <p:nvPicPr>
          <p:cNvPr id="13" name="Picture 12">
            <a:extLst>
              <a:ext uri="{FF2B5EF4-FFF2-40B4-BE49-F238E27FC236}">
                <a16:creationId xmlns:a16="http://schemas.microsoft.com/office/drawing/2014/main" id="{AED944E7-5741-924F-935E-9437350D5892}"/>
              </a:ext>
            </a:extLst>
          </p:cNvPr>
          <p:cNvPicPr>
            <a:picLocks noChangeAspect="1"/>
          </p:cNvPicPr>
          <p:nvPr/>
        </p:nvPicPr>
        <p:blipFill>
          <a:blip r:embed="rId5"/>
          <a:stretch>
            <a:fillRect/>
          </a:stretch>
        </p:blipFill>
        <p:spPr>
          <a:xfrm>
            <a:off x="888368" y="1597727"/>
            <a:ext cx="4851400" cy="3556000"/>
          </a:xfrm>
          <a:prstGeom prst="rect">
            <a:avLst/>
          </a:prstGeom>
        </p:spPr>
      </p:pic>
      <p:sp>
        <p:nvSpPr>
          <p:cNvPr id="14" name="TextBox 13">
            <a:extLst>
              <a:ext uri="{FF2B5EF4-FFF2-40B4-BE49-F238E27FC236}">
                <a16:creationId xmlns:a16="http://schemas.microsoft.com/office/drawing/2014/main" id="{F5B129E3-0E82-6648-9F77-70901C8EB17F}"/>
              </a:ext>
            </a:extLst>
          </p:cNvPr>
          <p:cNvSpPr txBox="1"/>
          <p:nvPr/>
        </p:nvSpPr>
        <p:spPr>
          <a:xfrm>
            <a:off x="1970613" y="5313543"/>
            <a:ext cx="1646605" cy="369332"/>
          </a:xfrm>
          <a:prstGeom prst="rect">
            <a:avLst/>
          </a:prstGeom>
          <a:noFill/>
        </p:spPr>
        <p:txBody>
          <a:bodyPr wrap="none" rtlCol="0">
            <a:spAutoFit/>
          </a:bodyPr>
          <a:lstStyle/>
          <a:p>
            <a:r>
              <a:rPr lang="en-US" dirty="0"/>
              <a:t>comprehension</a:t>
            </a:r>
          </a:p>
        </p:txBody>
      </p:sp>
      <p:sp>
        <p:nvSpPr>
          <p:cNvPr id="15" name="TextBox 14">
            <a:extLst>
              <a:ext uri="{FF2B5EF4-FFF2-40B4-BE49-F238E27FC236}">
                <a16:creationId xmlns:a16="http://schemas.microsoft.com/office/drawing/2014/main" id="{7A025894-3AFD-9947-96D7-11BD9C8D496B}"/>
              </a:ext>
            </a:extLst>
          </p:cNvPr>
          <p:cNvSpPr txBox="1"/>
          <p:nvPr/>
        </p:nvSpPr>
        <p:spPr>
          <a:xfrm>
            <a:off x="7835188" y="3244333"/>
            <a:ext cx="1219693" cy="369332"/>
          </a:xfrm>
          <a:prstGeom prst="rect">
            <a:avLst/>
          </a:prstGeom>
          <a:noFill/>
        </p:spPr>
        <p:txBody>
          <a:bodyPr wrap="none" rtlCol="0">
            <a:spAutoFit/>
          </a:bodyPr>
          <a:lstStyle/>
          <a:p>
            <a:r>
              <a:rPr lang="en-US" dirty="0"/>
              <a:t>production</a:t>
            </a:r>
          </a:p>
        </p:txBody>
      </p:sp>
      <p:sp>
        <p:nvSpPr>
          <p:cNvPr id="16" name="Rectangle 15">
            <a:extLst>
              <a:ext uri="{FF2B5EF4-FFF2-40B4-BE49-F238E27FC236}">
                <a16:creationId xmlns:a16="http://schemas.microsoft.com/office/drawing/2014/main" id="{FBE8B687-3A96-4347-AD8B-02DE7D8ED9B5}"/>
              </a:ext>
            </a:extLst>
          </p:cNvPr>
          <p:cNvSpPr/>
          <p:nvPr/>
        </p:nvSpPr>
        <p:spPr>
          <a:xfrm>
            <a:off x="1300870" y="2346209"/>
            <a:ext cx="3171117" cy="539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Tenemos</a:t>
            </a:r>
            <a:r>
              <a:rPr lang="en-US" sz="2000" dirty="0">
                <a:solidFill>
                  <a:schemeClr val="tx1"/>
                </a:solidFill>
              </a:rPr>
              <a:t> que </a:t>
            </a:r>
            <a:r>
              <a:rPr lang="en-US" sz="2000" dirty="0" err="1">
                <a:solidFill>
                  <a:schemeClr val="tx1"/>
                </a:solidFill>
              </a:rPr>
              <a:t>comprar</a:t>
            </a:r>
            <a:r>
              <a:rPr lang="en-US" sz="2000" dirty="0">
                <a:solidFill>
                  <a:schemeClr val="tx1"/>
                </a:solidFill>
              </a:rPr>
              <a:t> </a:t>
            </a:r>
            <a:r>
              <a:rPr lang="en-US" sz="2000" dirty="0" err="1">
                <a:solidFill>
                  <a:schemeClr val="tx1"/>
                </a:solidFill>
              </a:rPr>
              <a:t>otra</a:t>
            </a:r>
            <a:endParaRPr lang="en-US" sz="2000" dirty="0">
              <a:solidFill>
                <a:schemeClr val="tx1"/>
              </a:solidFill>
            </a:endParaRPr>
          </a:p>
        </p:txBody>
      </p:sp>
      <p:sp>
        <p:nvSpPr>
          <p:cNvPr id="17" name="Rectangle 16">
            <a:extLst>
              <a:ext uri="{FF2B5EF4-FFF2-40B4-BE49-F238E27FC236}">
                <a16:creationId xmlns:a16="http://schemas.microsoft.com/office/drawing/2014/main" id="{7B01DAF5-8EC2-DA42-A43B-35CE1B10CC57}"/>
              </a:ext>
            </a:extLst>
          </p:cNvPr>
          <p:cNvSpPr/>
          <p:nvPr/>
        </p:nvSpPr>
        <p:spPr>
          <a:xfrm>
            <a:off x="4328238" y="3765470"/>
            <a:ext cx="958137" cy="494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ysClr val="windowText" lastClr="000000"/>
                </a:solidFill>
              </a:rPr>
              <a:t>libro</a:t>
            </a:r>
            <a:endParaRPr lang="en-US" sz="2400" dirty="0">
              <a:solidFill>
                <a:sysClr val="windowText" lastClr="000000"/>
              </a:solidFill>
            </a:endParaRPr>
          </a:p>
        </p:txBody>
      </p:sp>
      <p:sp>
        <p:nvSpPr>
          <p:cNvPr id="18" name="Rectangle 17">
            <a:extLst>
              <a:ext uri="{FF2B5EF4-FFF2-40B4-BE49-F238E27FC236}">
                <a16:creationId xmlns:a16="http://schemas.microsoft.com/office/drawing/2014/main" id="{FA1210BD-47B2-D747-9007-A11DEDF225BC}"/>
              </a:ext>
            </a:extLst>
          </p:cNvPr>
          <p:cNvSpPr/>
          <p:nvPr/>
        </p:nvSpPr>
        <p:spPr>
          <a:xfrm>
            <a:off x="6877051" y="5411077"/>
            <a:ext cx="958137" cy="494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bonita</a:t>
            </a:r>
            <a:endParaRPr lang="en-US" dirty="0">
              <a:solidFill>
                <a:sysClr val="windowText" lastClr="000000"/>
              </a:solidFill>
            </a:endParaRPr>
          </a:p>
        </p:txBody>
      </p:sp>
      <p:sp>
        <p:nvSpPr>
          <p:cNvPr id="19" name="Rectangle 18">
            <a:extLst>
              <a:ext uri="{FF2B5EF4-FFF2-40B4-BE49-F238E27FC236}">
                <a16:creationId xmlns:a16="http://schemas.microsoft.com/office/drawing/2014/main" id="{B14DD978-690E-0A4A-8D4C-FE1ED431F73A}"/>
              </a:ext>
            </a:extLst>
          </p:cNvPr>
          <p:cNvSpPr/>
          <p:nvPr/>
        </p:nvSpPr>
        <p:spPr>
          <a:xfrm>
            <a:off x="7127519" y="2019124"/>
            <a:ext cx="457200" cy="500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El</a:t>
            </a:r>
          </a:p>
        </p:txBody>
      </p:sp>
      <p:sp>
        <p:nvSpPr>
          <p:cNvPr id="3" name="TextBox 2">
            <a:extLst>
              <a:ext uri="{FF2B5EF4-FFF2-40B4-BE49-F238E27FC236}">
                <a16:creationId xmlns:a16="http://schemas.microsoft.com/office/drawing/2014/main" id="{5C7683B7-5785-2243-9736-48E3B90026BE}"/>
              </a:ext>
            </a:extLst>
          </p:cNvPr>
          <p:cNvSpPr txBox="1"/>
          <p:nvPr/>
        </p:nvSpPr>
        <p:spPr>
          <a:xfrm>
            <a:off x="3800475" y="728663"/>
            <a:ext cx="1271502" cy="461665"/>
          </a:xfrm>
          <a:prstGeom prst="rect">
            <a:avLst/>
          </a:prstGeom>
          <a:noFill/>
        </p:spPr>
        <p:txBody>
          <a:bodyPr wrap="none" rtlCol="0">
            <a:spAutoFit/>
          </a:bodyPr>
          <a:lstStyle/>
          <a:p>
            <a:r>
              <a:rPr lang="en-US" sz="2400" dirty="0"/>
              <a:t>accuracy</a:t>
            </a:r>
          </a:p>
        </p:txBody>
      </p:sp>
    </p:spTree>
    <p:extLst>
      <p:ext uri="{BB962C8B-B14F-4D97-AF65-F5344CB8AC3E}">
        <p14:creationId xmlns:p14="http://schemas.microsoft.com/office/powerpoint/2010/main" val="842464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2"/>
          <a:stretch>
            <a:fillRect/>
          </a:stretch>
        </p:blipFill>
        <p:spPr>
          <a:xfrm>
            <a:off x="307339" y="264447"/>
            <a:ext cx="2123407" cy="491236"/>
          </a:xfrm>
          <a:prstGeom prst="rect">
            <a:avLst/>
          </a:prstGeom>
        </p:spPr>
      </p:pic>
      <p:sp>
        <p:nvSpPr>
          <p:cNvPr id="3" name="TextBox 2">
            <a:extLst>
              <a:ext uri="{FF2B5EF4-FFF2-40B4-BE49-F238E27FC236}">
                <a16:creationId xmlns:a16="http://schemas.microsoft.com/office/drawing/2014/main" id="{8BEB510D-15A1-584C-9FAF-E868D001ED77}"/>
              </a:ext>
            </a:extLst>
          </p:cNvPr>
          <p:cNvSpPr txBox="1"/>
          <p:nvPr/>
        </p:nvSpPr>
        <p:spPr>
          <a:xfrm>
            <a:off x="542925" y="1128713"/>
            <a:ext cx="3527056"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Visual world eye-tracking task</a:t>
            </a:r>
          </a:p>
        </p:txBody>
      </p:sp>
      <p:pic>
        <p:nvPicPr>
          <p:cNvPr id="11" name="Graphic 10" descr="Volume">
            <a:extLst>
              <a:ext uri="{FF2B5EF4-FFF2-40B4-BE49-F238E27FC236}">
                <a16:creationId xmlns:a16="http://schemas.microsoft.com/office/drawing/2014/main" id="{04B9C719-2745-5344-8C52-1B9F8D2545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925" y="2036440"/>
            <a:ext cx="563885" cy="563885"/>
          </a:xfrm>
          <a:prstGeom prst="rect">
            <a:avLst/>
          </a:prstGeom>
        </p:spPr>
      </p:pic>
      <p:sp>
        <p:nvSpPr>
          <p:cNvPr id="12" name="TextBox 11">
            <a:extLst>
              <a:ext uri="{FF2B5EF4-FFF2-40B4-BE49-F238E27FC236}">
                <a16:creationId xmlns:a16="http://schemas.microsoft.com/office/drawing/2014/main" id="{FBE14777-5339-164D-A7D5-DAC7144AC391}"/>
              </a:ext>
            </a:extLst>
          </p:cNvPr>
          <p:cNvSpPr txBox="1"/>
          <p:nvPr/>
        </p:nvSpPr>
        <p:spPr>
          <a:xfrm>
            <a:off x="781050" y="2749450"/>
            <a:ext cx="6191310" cy="3046988"/>
          </a:xfrm>
          <a:prstGeom prst="rect">
            <a:avLst/>
          </a:prstGeom>
          <a:noFill/>
        </p:spPr>
        <p:txBody>
          <a:bodyPr wrap="none" rtlCol="0">
            <a:spAutoFit/>
          </a:bodyPr>
          <a:lstStyle/>
          <a:p>
            <a:r>
              <a:rPr lang="en-US" sz="2400" i="1" dirty="0"/>
              <a:t>Dice que </a:t>
            </a:r>
            <a:r>
              <a:rPr lang="en-US" sz="2400" b="1" i="1" dirty="0"/>
              <a:t>el </a:t>
            </a:r>
            <a:r>
              <a:rPr lang="en-US" sz="2400" b="1" i="1" dirty="0" err="1"/>
              <a:t>libro</a:t>
            </a:r>
            <a:r>
              <a:rPr lang="en-US" sz="2400" b="1" i="1" dirty="0"/>
              <a:t> nuevo </a:t>
            </a:r>
            <a:r>
              <a:rPr lang="en-US" sz="2400" i="1" dirty="0"/>
              <a:t>cuesta </a:t>
            </a:r>
            <a:r>
              <a:rPr lang="en-US" sz="2400" i="1" dirty="0" err="1"/>
              <a:t>mucho</a:t>
            </a:r>
            <a:r>
              <a:rPr lang="en-US" sz="2400" i="1" dirty="0"/>
              <a:t> </a:t>
            </a:r>
            <a:r>
              <a:rPr lang="en-US" sz="2400" i="1" dirty="0" err="1"/>
              <a:t>dinero</a:t>
            </a:r>
            <a:r>
              <a:rPr lang="en-US" sz="2400" i="1" dirty="0"/>
              <a:t>.</a:t>
            </a:r>
          </a:p>
          <a:p>
            <a:r>
              <a:rPr lang="en-US" sz="2400" i="1" dirty="0"/>
              <a:t>Dice que </a:t>
            </a:r>
            <a:r>
              <a:rPr lang="en-US" sz="2400" b="1" i="1" dirty="0" err="1"/>
              <a:t>su</a:t>
            </a:r>
            <a:r>
              <a:rPr lang="en-US" sz="2400" b="1" i="1" dirty="0"/>
              <a:t> </a:t>
            </a:r>
            <a:r>
              <a:rPr lang="en-US" sz="2400" b="1" i="1" dirty="0" err="1"/>
              <a:t>libro</a:t>
            </a:r>
            <a:r>
              <a:rPr lang="en-US" sz="2400" b="1" i="1" dirty="0"/>
              <a:t> nuevo </a:t>
            </a:r>
            <a:r>
              <a:rPr lang="en-US" sz="2400" i="1" dirty="0"/>
              <a:t>cuesta </a:t>
            </a:r>
            <a:r>
              <a:rPr lang="en-US" sz="2400" i="1" dirty="0" err="1"/>
              <a:t>mucho</a:t>
            </a:r>
            <a:r>
              <a:rPr lang="en-US" sz="2400" i="1" dirty="0"/>
              <a:t> </a:t>
            </a:r>
            <a:r>
              <a:rPr lang="en-US" sz="2400" i="1" dirty="0" err="1"/>
              <a:t>dinero</a:t>
            </a:r>
            <a:r>
              <a:rPr lang="en-US" sz="2400" i="1" dirty="0"/>
              <a:t>.</a:t>
            </a:r>
          </a:p>
          <a:p>
            <a:endParaRPr lang="en-US" sz="2400" i="1" dirty="0"/>
          </a:p>
          <a:p>
            <a:r>
              <a:rPr lang="en-US" sz="2400" i="1" dirty="0"/>
              <a:t>Dice que </a:t>
            </a:r>
            <a:r>
              <a:rPr lang="en-US" sz="2400" b="1" i="1" dirty="0"/>
              <a:t>el </a:t>
            </a:r>
            <a:r>
              <a:rPr lang="en-US" sz="2400" b="1" i="1" dirty="0" err="1"/>
              <a:t>camión</a:t>
            </a:r>
            <a:r>
              <a:rPr lang="en-US" sz="2400" b="1" i="1" dirty="0"/>
              <a:t> nuevo </a:t>
            </a:r>
            <a:r>
              <a:rPr lang="en-US" sz="2400" i="1" dirty="0"/>
              <a:t>cuesta </a:t>
            </a:r>
            <a:r>
              <a:rPr lang="en-US" sz="2400" i="1" dirty="0" err="1"/>
              <a:t>mucho</a:t>
            </a:r>
            <a:r>
              <a:rPr lang="en-US" sz="2400" i="1" dirty="0"/>
              <a:t> </a:t>
            </a:r>
            <a:r>
              <a:rPr lang="en-US" sz="2400" i="1" dirty="0" err="1"/>
              <a:t>dinero</a:t>
            </a:r>
            <a:r>
              <a:rPr lang="en-US" sz="2400" i="1" dirty="0"/>
              <a:t>.</a:t>
            </a:r>
          </a:p>
          <a:p>
            <a:r>
              <a:rPr lang="en-US" sz="2400" i="1" dirty="0"/>
              <a:t>Dice que </a:t>
            </a:r>
            <a:r>
              <a:rPr lang="en-US" sz="2400" b="1" i="1" dirty="0" err="1"/>
              <a:t>su</a:t>
            </a:r>
            <a:r>
              <a:rPr lang="en-US" sz="2400" b="1" i="1" dirty="0"/>
              <a:t> </a:t>
            </a:r>
            <a:r>
              <a:rPr lang="en-US" sz="2400" b="1" i="1" dirty="0" err="1"/>
              <a:t>camión</a:t>
            </a:r>
            <a:r>
              <a:rPr lang="en-US" sz="2400" b="1" i="1" dirty="0"/>
              <a:t> nuevo </a:t>
            </a:r>
            <a:r>
              <a:rPr lang="en-US" sz="2400" i="1" dirty="0"/>
              <a:t>cuesta </a:t>
            </a:r>
            <a:r>
              <a:rPr lang="en-US" sz="2400" i="1" dirty="0" err="1"/>
              <a:t>mucho</a:t>
            </a:r>
            <a:r>
              <a:rPr lang="en-US" sz="2400" i="1" dirty="0"/>
              <a:t> </a:t>
            </a:r>
            <a:r>
              <a:rPr lang="en-US" sz="2400" i="1" dirty="0" err="1"/>
              <a:t>dinero</a:t>
            </a:r>
            <a:r>
              <a:rPr lang="en-US" sz="2400" i="1" dirty="0"/>
              <a:t>.</a:t>
            </a:r>
          </a:p>
          <a:p>
            <a:endParaRPr lang="en-US" sz="2400" i="1" dirty="0"/>
          </a:p>
          <a:p>
            <a:r>
              <a:rPr lang="en-US" sz="2400" i="1" dirty="0"/>
              <a:t>Dice que </a:t>
            </a:r>
            <a:r>
              <a:rPr lang="en-US" sz="2400" b="1" i="1" dirty="0"/>
              <a:t>el </a:t>
            </a:r>
            <a:r>
              <a:rPr lang="en-US" sz="2400" b="1" i="1" dirty="0" err="1"/>
              <a:t>mapa</a:t>
            </a:r>
            <a:r>
              <a:rPr lang="en-US" sz="2400" b="1" i="1" dirty="0"/>
              <a:t> nuevo </a:t>
            </a:r>
            <a:r>
              <a:rPr lang="en-US" sz="2400" i="1" dirty="0"/>
              <a:t>cuesta </a:t>
            </a:r>
            <a:r>
              <a:rPr lang="en-US" sz="2400" i="1" dirty="0" err="1"/>
              <a:t>mucho</a:t>
            </a:r>
            <a:r>
              <a:rPr lang="en-US" sz="2400" i="1" dirty="0"/>
              <a:t> </a:t>
            </a:r>
            <a:r>
              <a:rPr lang="en-US" sz="2400" i="1" dirty="0" err="1"/>
              <a:t>dinero</a:t>
            </a:r>
            <a:r>
              <a:rPr lang="en-US" sz="2400" i="1" dirty="0"/>
              <a:t>.</a:t>
            </a:r>
          </a:p>
          <a:p>
            <a:r>
              <a:rPr lang="en-US" sz="2400" i="1" dirty="0"/>
              <a:t>Dice que </a:t>
            </a:r>
            <a:r>
              <a:rPr lang="en-US" sz="2400" b="1" i="1" dirty="0" err="1"/>
              <a:t>su</a:t>
            </a:r>
            <a:r>
              <a:rPr lang="en-US" sz="2400" b="1" i="1" dirty="0"/>
              <a:t> </a:t>
            </a:r>
            <a:r>
              <a:rPr lang="en-US" sz="2400" b="1" i="1" dirty="0" err="1"/>
              <a:t>mapa</a:t>
            </a:r>
            <a:r>
              <a:rPr lang="en-US" sz="2400" b="1" i="1" dirty="0"/>
              <a:t> nuevo </a:t>
            </a:r>
            <a:r>
              <a:rPr lang="en-US" sz="2400" i="1" dirty="0"/>
              <a:t>cuesta </a:t>
            </a:r>
            <a:r>
              <a:rPr lang="en-US" sz="2400" i="1" dirty="0" err="1"/>
              <a:t>mucho</a:t>
            </a:r>
            <a:r>
              <a:rPr lang="en-US" sz="2400" i="1" dirty="0"/>
              <a:t> </a:t>
            </a:r>
            <a:r>
              <a:rPr lang="en-US" sz="2400" i="1" dirty="0" err="1"/>
              <a:t>dinero</a:t>
            </a:r>
            <a:r>
              <a:rPr lang="en-US" sz="2400" i="1" dirty="0"/>
              <a:t>.</a:t>
            </a:r>
          </a:p>
        </p:txBody>
      </p:sp>
      <p:pic>
        <p:nvPicPr>
          <p:cNvPr id="17" name="Picture 16">
            <a:extLst>
              <a:ext uri="{FF2B5EF4-FFF2-40B4-BE49-F238E27FC236}">
                <a16:creationId xmlns:a16="http://schemas.microsoft.com/office/drawing/2014/main" id="{17D49DBF-6ED7-2C44-A69A-A10B38541AB4}"/>
              </a:ext>
            </a:extLst>
          </p:cNvPr>
          <p:cNvPicPr>
            <a:picLocks noChangeAspect="1"/>
          </p:cNvPicPr>
          <p:nvPr/>
        </p:nvPicPr>
        <p:blipFill>
          <a:blip r:embed="rId5"/>
          <a:stretch>
            <a:fillRect/>
          </a:stretch>
        </p:blipFill>
        <p:spPr>
          <a:xfrm>
            <a:off x="7639050" y="2036440"/>
            <a:ext cx="3771900" cy="2743200"/>
          </a:xfrm>
          <a:prstGeom prst="rect">
            <a:avLst/>
          </a:prstGeom>
        </p:spPr>
      </p:pic>
      <p:sp>
        <p:nvSpPr>
          <p:cNvPr id="5" name="TextBox 4">
            <a:extLst>
              <a:ext uri="{FF2B5EF4-FFF2-40B4-BE49-F238E27FC236}">
                <a16:creationId xmlns:a16="http://schemas.microsoft.com/office/drawing/2014/main" id="{61884B93-2C77-C747-842A-2D8411BEDDA4}"/>
              </a:ext>
            </a:extLst>
          </p:cNvPr>
          <p:cNvSpPr txBox="1"/>
          <p:nvPr/>
        </p:nvSpPr>
        <p:spPr>
          <a:xfrm>
            <a:off x="5286375" y="828675"/>
            <a:ext cx="3358612" cy="830997"/>
          </a:xfrm>
          <a:prstGeom prst="rect">
            <a:avLst/>
          </a:prstGeom>
          <a:noFill/>
        </p:spPr>
        <p:txBody>
          <a:bodyPr wrap="none" rtlCol="0">
            <a:spAutoFit/>
          </a:bodyPr>
          <a:lstStyle/>
          <a:p>
            <a:r>
              <a:rPr lang="en-US" sz="2400" dirty="0"/>
              <a:t>Eye movements recorded</a:t>
            </a:r>
          </a:p>
          <a:p>
            <a:r>
              <a:rPr lang="en-US" sz="2400" dirty="0"/>
              <a:t>Gaze duration</a:t>
            </a:r>
          </a:p>
        </p:txBody>
      </p:sp>
    </p:spTree>
    <p:extLst>
      <p:ext uri="{BB962C8B-B14F-4D97-AF65-F5344CB8AC3E}">
        <p14:creationId xmlns:p14="http://schemas.microsoft.com/office/powerpoint/2010/main" val="7100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EB1DB0-3091-8443-992B-613DFD86AB5E}"/>
              </a:ext>
            </a:extLst>
          </p:cNvPr>
          <p:cNvSpPr/>
          <p:nvPr/>
        </p:nvSpPr>
        <p:spPr>
          <a:xfrm>
            <a:off x="1280160" y="1443841"/>
            <a:ext cx="10204704" cy="3539430"/>
          </a:xfrm>
          <a:prstGeom prst="rect">
            <a:avLst/>
          </a:prstGeom>
        </p:spPr>
        <p:txBody>
          <a:bodyPr wrap="square">
            <a:spAutoFit/>
          </a:bodyPr>
          <a:lstStyle/>
          <a:p>
            <a:pPr marL="285750" indent="-285750">
              <a:buFont typeface="Wingdings" pitchFamily="2" charset="2"/>
              <a:buChar char="Ø"/>
            </a:pPr>
            <a:r>
              <a:rPr lang="en-US" sz="2800" b="1" dirty="0">
                <a:latin typeface="Times New Roman" panose="02020603050405020304" pitchFamily="18" charset="0"/>
                <a:cs typeface="Times New Roman" panose="02020603050405020304" pitchFamily="18" charset="0"/>
              </a:rPr>
              <a:t>Introduction to Predictive Processing</a:t>
            </a:r>
          </a:p>
          <a:p>
            <a:pPr marL="285750" indent="-285750">
              <a:buFont typeface="Wingdings" pitchFamily="2" charset="2"/>
              <a:buChar char="Ø"/>
            </a:pPr>
            <a:r>
              <a:rPr lang="en-US" sz="2800" b="1" dirty="0">
                <a:latin typeface="Times New Roman" panose="02020603050405020304" pitchFamily="18" charset="0"/>
                <a:cs typeface="Times New Roman" panose="02020603050405020304" pitchFamily="18" charset="0"/>
              </a:rPr>
              <a:t>The Linguistic Phenomenon</a:t>
            </a:r>
          </a:p>
          <a:p>
            <a:pPr marL="285750" indent="-285750">
              <a:buFont typeface="Wingdings" pitchFamily="2" charset="2"/>
              <a:buChar char="Ø"/>
            </a:pPr>
            <a:r>
              <a:rPr lang="en-US" sz="2800" b="1" dirty="0">
                <a:latin typeface="Times New Roman" panose="02020603050405020304" pitchFamily="18" charset="0"/>
                <a:cs typeface="Times New Roman" panose="02020603050405020304" pitchFamily="18" charset="0"/>
              </a:rPr>
              <a:t>Previous Studies</a:t>
            </a:r>
          </a:p>
          <a:p>
            <a:pPr marL="285750" indent="-285750">
              <a:buFont typeface="Wingdings" pitchFamily="2" charset="2"/>
              <a:buChar char="Ø"/>
            </a:pPr>
            <a:r>
              <a:rPr lang="en-US" sz="2800" b="1" dirty="0">
                <a:latin typeface="Times New Roman" panose="02020603050405020304" pitchFamily="18" charset="0"/>
                <a:cs typeface="Times New Roman" panose="02020603050405020304" pitchFamily="18" charset="0"/>
              </a:rPr>
              <a:t>The Present Study </a:t>
            </a:r>
          </a:p>
          <a:p>
            <a:pPr marL="914400" lvl="1" indent="-457200">
              <a:buFont typeface="Wingdings" pitchFamily="2" charset="2"/>
              <a:buChar char="v"/>
            </a:pPr>
            <a:r>
              <a:rPr lang="en-US" sz="2800" b="1" dirty="0">
                <a:latin typeface="Times New Roman" panose="02020603050405020304" pitchFamily="18" charset="0"/>
                <a:cs typeface="Times New Roman" panose="02020603050405020304" pitchFamily="18" charset="0"/>
              </a:rPr>
              <a:t>Research Questions and Hypotheses</a:t>
            </a:r>
          </a:p>
          <a:p>
            <a:pPr marL="914400" lvl="1" indent="-457200">
              <a:buFont typeface="Wingdings" pitchFamily="2" charset="2"/>
              <a:buChar char="v"/>
            </a:pPr>
            <a:r>
              <a:rPr lang="en-US" sz="2800" b="1" dirty="0">
                <a:latin typeface="Times New Roman" panose="02020603050405020304" pitchFamily="18" charset="0"/>
                <a:cs typeface="Times New Roman" panose="02020603050405020304" pitchFamily="18" charset="0"/>
              </a:rPr>
              <a:t>Methods</a:t>
            </a:r>
          </a:p>
          <a:p>
            <a:pPr marL="914400" lvl="1" indent="-457200">
              <a:buFont typeface="Wingdings" pitchFamily="2" charset="2"/>
              <a:buChar char="v"/>
            </a:pPr>
            <a:r>
              <a:rPr lang="en-US" sz="2800" b="1" dirty="0">
                <a:latin typeface="Times New Roman" panose="02020603050405020304" pitchFamily="18" charset="0"/>
                <a:cs typeface="Times New Roman" panose="02020603050405020304" pitchFamily="18" charset="0"/>
              </a:rPr>
              <a:t>Expected Results</a:t>
            </a:r>
          </a:p>
          <a:p>
            <a:pPr marL="914400" lvl="1" indent="-457200">
              <a:buFont typeface="Wingdings" pitchFamily="2" charset="2"/>
              <a:buChar char="v"/>
            </a:pPr>
            <a:r>
              <a:rPr lang="en-US" sz="2800" b="1" dirty="0">
                <a:latin typeface="Times New Roman" panose="02020603050405020304" pitchFamily="18" charset="0"/>
                <a:cs typeface="Times New Roman" panose="02020603050405020304" pitchFamily="18" charset="0"/>
              </a:rPr>
              <a:t>Conclusions</a:t>
            </a:r>
          </a:p>
        </p:txBody>
      </p:sp>
      <p:sp>
        <p:nvSpPr>
          <p:cNvPr id="4" name="TextBox 3">
            <a:extLst>
              <a:ext uri="{FF2B5EF4-FFF2-40B4-BE49-F238E27FC236}">
                <a16:creationId xmlns:a16="http://schemas.microsoft.com/office/drawing/2014/main" id="{0EDA98AC-A128-5F46-9288-EF025BF14AF3}"/>
              </a:ext>
            </a:extLst>
          </p:cNvPr>
          <p:cNvSpPr txBox="1"/>
          <p:nvPr/>
        </p:nvSpPr>
        <p:spPr>
          <a:xfrm>
            <a:off x="5259876" y="524256"/>
            <a:ext cx="1672254" cy="646331"/>
          </a:xfrm>
          <a:prstGeom prst="rect">
            <a:avLst/>
          </a:prstGeom>
          <a:noFill/>
        </p:spPr>
        <p:txBody>
          <a:bodyPr wrap="none" rtlCol="0">
            <a:spAutoFit/>
          </a:bodyPr>
          <a:lstStyle/>
          <a:p>
            <a:pPr algn="ctr"/>
            <a:r>
              <a:rPr lang="en-US" sz="3600" b="1" u="sng" dirty="0">
                <a:latin typeface="Times New Roman" panose="02020603050405020304" pitchFamily="18" charset="0"/>
                <a:cs typeface="Times New Roman" panose="02020603050405020304" pitchFamily="18" charset="0"/>
              </a:rPr>
              <a:t>Outline</a:t>
            </a:r>
          </a:p>
        </p:txBody>
      </p:sp>
      <p:sp>
        <p:nvSpPr>
          <p:cNvPr id="5" name="Rectangle 4">
            <a:extLst>
              <a:ext uri="{FF2B5EF4-FFF2-40B4-BE49-F238E27FC236}">
                <a16:creationId xmlns:a16="http://schemas.microsoft.com/office/drawing/2014/main" id="{5B193277-2685-4740-A7C5-4D7A90189358}"/>
              </a:ext>
            </a:extLst>
          </p:cNvPr>
          <p:cNvSpPr/>
          <p:nvPr/>
        </p:nvSpPr>
        <p:spPr>
          <a:xfrm>
            <a:off x="4998584" y="3244334"/>
            <a:ext cx="184731" cy="369332"/>
          </a:xfrm>
          <a:prstGeom prst="rect">
            <a:avLst/>
          </a:prstGeom>
        </p:spPr>
        <p:txBody>
          <a:bodyPr wrap="none">
            <a:spAutoFit/>
          </a:bodyPr>
          <a:lstStyle/>
          <a:p>
            <a:endParaRPr lang="en-US" dirty="0"/>
          </a:p>
        </p:txBody>
      </p:sp>
      <p:pic>
        <p:nvPicPr>
          <p:cNvPr id="9" name="Picture 8">
            <a:extLst>
              <a:ext uri="{FF2B5EF4-FFF2-40B4-BE49-F238E27FC236}">
                <a16:creationId xmlns:a16="http://schemas.microsoft.com/office/drawing/2014/main" id="{A1DABA46-9E04-A849-B91C-7D7B0BC8D494}"/>
              </a:ext>
            </a:extLst>
          </p:cNvPr>
          <p:cNvPicPr>
            <a:picLocks noChangeAspect="1"/>
          </p:cNvPicPr>
          <p:nvPr/>
        </p:nvPicPr>
        <p:blipFill>
          <a:blip r:embed="rId2"/>
          <a:stretch>
            <a:fillRect/>
          </a:stretch>
        </p:blipFill>
        <p:spPr>
          <a:xfrm>
            <a:off x="307339" y="264447"/>
            <a:ext cx="2123407" cy="491236"/>
          </a:xfrm>
          <a:prstGeom prst="rect">
            <a:avLst/>
          </a:prstGeom>
        </p:spPr>
      </p:pic>
    </p:spTree>
    <p:extLst>
      <p:ext uri="{BB962C8B-B14F-4D97-AF65-F5344CB8AC3E}">
        <p14:creationId xmlns:p14="http://schemas.microsoft.com/office/powerpoint/2010/main" val="553827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2"/>
          <a:stretch>
            <a:fillRect/>
          </a:stretch>
        </p:blipFill>
        <p:spPr>
          <a:xfrm>
            <a:off x="307339" y="264447"/>
            <a:ext cx="2123407" cy="491236"/>
          </a:xfrm>
          <a:prstGeom prst="rect">
            <a:avLst/>
          </a:prstGeom>
        </p:spPr>
      </p:pic>
      <p:sp>
        <p:nvSpPr>
          <p:cNvPr id="3" name="TextBox 2">
            <a:extLst>
              <a:ext uri="{FF2B5EF4-FFF2-40B4-BE49-F238E27FC236}">
                <a16:creationId xmlns:a16="http://schemas.microsoft.com/office/drawing/2014/main" id="{184EE1DC-D5A2-064E-BD18-AFA0CED1B112}"/>
              </a:ext>
            </a:extLst>
          </p:cNvPr>
          <p:cNvSpPr txBox="1"/>
          <p:nvPr/>
        </p:nvSpPr>
        <p:spPr>
          <a:xfrm>
            <a:off x="671513" y="1200150"/>
            <a:ext cx="97975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Stimuli</a:t>
            </a:r>
          </a:p>
        </p:txBody>
      </p:sp>
      <p:sp>
        <p:nvSpPr>
          <p:cNvPr id="4" name="TextBox 3">
            <a:extLst>
              <a:ext uri="{FF2B5EF4-FFF2-40B4-BE49-F238E27FC236}">
                <a16:creationId xmlns:a16="http://schemas.microsoft.com/office/drawing/2014/main" id="{EDA5A2E5-E11C-CD41-9918-01A8651536BC}"/>
              </a:ext>
            </a:extLst>
          </p:cNvPr>
          <p:cNvSpPr txBox="1"/>
          <p:nvPr/>
        </p:nvSpPr>
        <p:spPr>
          <a:xfrm>
            <a:off x="1369042" y="1687532"/>
            <a:ext cx="8001000" cy="3970318"/>
          </a:xfrm>
          <a:prstGeom prst="rect">
            <a:avLst/>
          </a:prstGeom>
          <a:noFill/>
        </p:spPr>
        <p:txBody>
          <a:bodyPr wrap="square" rtlCol="0">
            <a:spAutoFit/>
          </a:bodyPr>
          <a:lstStyle/>
          <a:p>
            <a:pPr fontAlgn="base"/>
            <a:r>
              <a:rPr lang="en-US" dirty="0">
                <a:latin typeface="Times New Roman" panose="02020603050405020304" pitchFamily="18" charset="0"/>
                <a:cs typeface="Times New Roman" panose="02020603050405020304" pitchFamily="18" charset="0"/>
              </a:rPr>
              <a:t>All sentences have the same structure (Dice que, </a:t>
            </a:r>
            <a:r>
              <a:rPr lang="en-US" dirty="0" err="1">
                <a:latin typeface="Times New Roman" panose="02020603050405020304" pitchFamily="18" charset="0"/>
                <a:cs typeface="Times New Roman" panose="02020603050405020304" pitchFamily="18" charset="0"/>
              </a:rPr>
              <a:t>Piensa</a:t>
            </a:r>
            <a:r>
              <a:rPr lang="en-US" dirty="0">
                <a:latin typeface="Times New Roman" panose="02020603050405020304" pitchFamily="18" charset="0"/>
                <a:cs typeface="Times New Roman" panose="02020603050405020304" pitchFamily="18" charset="0"/>
              </a:rPr>
              <a:t> que…) </a:t>
            </a:r>
          </a:p>
          <a:p>
            <a:pPr fontAlgn="base"/>
            <a:endParaRPr lang="en-US"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Target nouns</a:t>
            </a:r>
            <a:r>
              <a:rPr lang="en-US" dirty="0">
                <a:latin typeface="Times New Roman" panose="02020603050405020304" pitchFamily="18" charset="0"/>
                <a:cs typeface="Times New Roman" panose="02020603050405020304" pitchFamily="18" charset="0"/>
              </a:rPr>
              <a:t>: </a:t>
            </a:r>
          </a:p>
          <a:p>
            <a:pPr marL="742950" lvl="1" indent="-285750"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Inanimate </a:t>
            </a:r>
          </a:p>
          <a:p>
            <a:pPr marL="742950" lvl="1" indent="-28575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Transparent, opaque, and irregular </a:t>
            </a:r>
          </a:p>
          <a:p>
            <a:pPr marL="742950" lvl="1" indent="-285750"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2-4 syllables long </a:t>
            </a:r>
          </a:p>
          <a:p>
            <a:pPr marL="742950" lvl="1" indent="-285750"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half masculine and half feminine I</a:t>
            </a:r>
          </a:p>
          <a:p>
            <a:pPr marL="742950" lvl="1" indent="-285750"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Similar lexical frequency and phonotactic frequency. </a:t>
            </a:r>
          </a:p>
          <a:p>
            <a:pPr marL="742950" lvl="1" indent="-285750"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noun appears only once. </a:t>
            </a:r>
          </a:p>
          <a:p>
            <a:r>
              <a:rPr lang="en-US" b="1" dirty="0">
                <a:latin typeface="Times New Roman" panose="02020603050405020304" pitchFamily="18" charset="0"/>
                <a:cs typeface="Times New Roman" panose="02020603050405020304" pitchFamily="18" charset="0"/>
              </a:rPr>
              <a:t>Target adjectives: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half masculine, half feminine </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transparent gender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2-4 syllables long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adjective appears only once</a:t>
            </a:r>
          </a:p>
        </p:txBody>
      </p:sp>
    </p:spTree>
    <p:extLst>
      <p:ext uri="{BB962C8B-B14F-4D97-AF65-F5344CB8AC3E}">
        <p14:creationId xmlns:p14="http://schemas.microsoft.com/office/powerpoint/2010/main" val="989234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2"/>
          <a:stretch>
            <a:fillRect/>
          </a:stretch>
        </p:blipFill>
        <p:spPr>
          <a:xfrm>
            <a:off x="307339" y="264447"/>
            <a:ext cx="2123407" cy="491236"/>
          </a:xfrm>
          <a:prstGeom prst="rect">
            <a:avLst/>
          </a:prstGeom>
        </p:spPr>
      </p:pic>
      <p:sp>
        <p:nvSpPr>
          <p:cNvPr id="3" name="TextBox 2">
            <a:extLst>
              <a:ext uri="{FF2B5EF4-FFF2-40B4-BE49-F238E27FC236}">
                <a16:creationId xmlns:a16="http://schemas.microsoft.com/office/drawing/2014/main" id="{E02409A2-405D-D642-8344-220F0E0303C0}"/>
              </a:ext>
            </a:extLst>
          </p:cNvPr>
          <p:cNvSpPr txBox="1"/>
          <p:nvPr/>
        </p:nvSpPr>
        <p:spPr>
          <a:xfrm>
            <a:off x="4504067" y="841248"/>
            <a:ext cx="3183885" cy="584775"/>
          </a:xfrm>
          <a:prstGeom prst="rect">
            <a:avLst/>
          </a:prstGeom>
          <a:noFill/>
        </p:spPr>
        <p:txBody>
          <a:bodyPr wrap="none" rtlCol="0">
            <a:spAutoFit/>
          </a:bodyPr>
          <a:lstStyle/>
          <a:p>
            <a:pPr algn="ctr"/>
            <a:r>
              <a:rPr lang="en-US" sz="3200" b="1" u="sng" dirty="0">
                <a:latin typeface="Times New Roman" panose="02020603050405020304" pitchFamily="18" charset="0"/>
                <a:cs typeface="Times New Roman" panose="02020603050405020304" pitchFamily="18" charset="0"/>
              </a:rPr>
              <a:t>Expected Results</a:t>
            </a:r>
          </a:p>
        </p:txBody>
      </p:sp>
      <p:sp>
        <p:nvSpPr>
          <p:cNvPr id="4" name="TextBox 3">
            <a:extLst>
              <a:ext uri="{FF2B5EF4-FFF2-40B4-BE49-F238E27FC236}">
                <a16:creationId xmlns:a16="http://schemas.microsoft.com/office/drawing/2014/main" id="{D8FA8BF4-AE12-874B-B975-B5F4F1F2ED22}"/>
              </a:ext>
            </a:extLst>
          </p:cNvPr>
          <p:cNvSpPr txBox="1"/>
          <p:nvPr/>
        </p:nvSpPr>
        <p:spPr>
          <a:xfrm>
            <a:off x="538162" y="1914525"/>
            <a:ext cx="11115675" cy="4524315"/>
          </a:xfrm>
          <a:prstGeom prst="rect">
            <a:avLst/>
          </a:prstGeom>
          <a:noFill/>
        </p:spPr>
        <p:txBody>
          <a:bodyPr wrap="square" rtlCol="0">
            <a:spAutoFit/>
          </a:bodyPr>
          <a:lstStyle/>
          <a:p>
            <a:pPr marL="800100" lvl="1" indent="-342900">
              <a:buFont typeface="Wingdings" pitchFamily="2" charset="2"/>
              <a:buChar char="Ø"/>
            </a:pPr>
            <a:r>
              <a:rPr lang="en-US" dirty="0">
                <a:latin typeface="Times New Roman" panose="02020603050405020304" pitchFamily="18" charset="0"/>
                <a:cs typeface="Times New Roman" panose="02020603050405020304" pitchFamily="18" charset="0"/>
              </a:rPr>
              <a:t>L2 learners rely differently on the determiner and the noun to process noun-adjective gender agreement.</a:t>
            </a:r>
          </a:p>
          <a:p>
            <a:pPr marL="800100" lvl="1" indent="-342900">
              <a:buFont typeface="Wingdings" pitchFamily="2" charset="2"/>
              <a:buChar char="Ø"/>
            </a:pP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Participants will be more likely to exhibit predictive processing when the determiner is present.</a:t>
            </a:r>
          </a:p>
          <a:p>
            <a:pPr lvl="1"/>
            <a:r>
              <a:rPr lang="en-US" dirty="0">
                <a:latin typeface="Times New Roman" panose="02020603050405020304" pitchFamily="18" charset="0"/>
                <a:cs typeface="Times New Roman" panose="02020603050405020304" pitchFamily="18" charset="0"/>
              </a:rPr>
              <a:t>	The number of cues will affect predictive processing. (Fowler &amp; Jackson, 2017)</a:t>
            </a:r>
          </a:p>
          <a:p>
            <a:pPr marL="742950" lvl="1" indent="-285750">
              <a:buFont typeface="Wingdings" pitchFamily="2" charset="2"/>
              <a:buChar char="Ø"/>
            </a:pPr>
            <a:endParaRPr lang="en-US" dirty="0">
              <a:latin typeface="Times New Roman" panose="02020603050405020304" pitchFamily="18" charset="0"/>
              <a:cs typeface="Times New Roman" panose="02020603050405020304" pitchFamily="18" charset="0"/>
            </a:endParaRPr>
          </a:p>
          <a:p>
            <a:pPr marL="800100" lvl="1" indent="-342900">
              <a:buFont typeface="Wingdings" pitchFamily="2" charset="2"/>
              <a:buChar char="Ø"/>
            </a:pPr>
            <a:r>
              <a:rPr lang="en-US" dirty="0">
                <a:latin typeface="Times New Roman" panose="02020603050405020304" pitchFamily="18" charset="0"/>
                <a:cs typeface="Times New Roman" panose="02020603050405020304" pitchFamily="18" charset="0"/>
              </a:rPr>
              <a:t>L2 learners process gender agreement in different ways depending on their proficiency level and gender assignment/agreement in production.</a:t>
            </a:r>
          </a:p>
          <a:p>
            <a:pPr marL="800100" lvl="1" indent="-342900">
              <a:buFont typeface="Wingdings" pitchFamily="2" charset="2"/>
              <a:buChar char="Ø"/>
            </a:pP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Participants who show mastery of grammatical gender in the forced-choice tasks will be more likely to 	process gender agreement predictively based on syntactic agreement rules and the lexical representation.</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If participants who do not show mastery of grammatical gender in the forced-choice tasks process gender 	agreement predictively, it will be more likely to be based on phonological correspondence and the formal 	aspects of  words.</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Dahan</a:t>
            </a:r>
            <a:r>
              <a:rPr lang="en-US" dirty="0">
                <a:latin typeface="Times New Roman" panose="02020603050405020304" pitchFamily="18" charset="0"/>
                <a:cs typeface="Times New Roman" panose="02020603050405020304" pitchFamily="18" charset="0"/>
              </a:rPr>
              <a:t> et al., 2000; </a:t>
            </a:r>
            <a:r>
              <a:rPr lang="en-US" dirty="0" err="1">
                <a:latin typeface="Times New Roman" panose="02020603050405020304" pitchFamily="18" charset="0"/>
                <a:cs typeface="Times New Roman" panose="02020603050405020304" pitchFamily="18" charset="0"/>
              </a:rPr>
              <a:t>Grüter</a:t>
            </a:r>
            <a:r>
              <a:rPr lang="en-US" dirty="0">
                <a:latin typeface="Times New Roman" panose="02020603050405020304" pitchFamily="18" charset="0"/>
                <a:cs typeface="Times New Roman" panose="02020603050405020304" pitchFamily="18" charset="0"/>
              </a:rPr>
              <a:t> et al, 2012; </a:t>
            </a:r>
            <a:r>
              <a:rPr lang="en-US" dirty="0" err="1">
                <a:latin typeface="Times New Roman" panose="02020603050405020304" pitchFamily="18" charset="0"/>
                <a:cs typeface="Times New Roman" panose="02020603050405020304" pitchFamily="18" charset="0"/>
              </a:rPr>
              <a:t>Hopp</a:t>
            </a:r>
            <a:r>
              <a:rPr lang="en-US" dirty="0">
                <a:latin typeface="Times New Roman" panose="02020603050405020304" pitchFamily="18" charset="0"/>
                <a:cs typeface="Times New Roman" panose="02020603050405020304" pitchFamily="18" charset="0"/>
              </a:rPr>
              <a:t>, 2013, 2016)</a:t>
            </a:r>
          </a:p>
        </p:txBody>
      </p:sp>
    </p:spTree>
    <p:extLst>
      <p:ext uri="{BB962C8B-B14F-4D97-AF65-F5344CB8AC3E}">
        <p14:creationId xmlns:p14="http://schemas.microsoft.com/office/powerpoint/2010/main" val="2529175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2"/>
          <a:stretch>
            <a:fillRect/>
          </a:stretch>
        </p:blipFill>
        <p:spPr>
          <a:xfrm>
            <a:off x="307339" y="264447"/>
            <a:ext cx="2123407" cy="491236"/>
          </a:xfrm>
          <a:prstGeom prst="rect">
            <a:avLst/>
          </a:prstGeom>
        </p:spPr>
      </p:pic>
      <p:sp>
        <p:nvSpPr>
          <p:cNvPr id="3" name="TextBox 2">
            <a:extLst>
              <a:ext uri="{FF2B5EF4-FFF2-40B4-BE49-F238E27FC236}">
                <a16:creationId xmlns:a16="http://schemas.microsoft.com/office/drawing/2014/main" id="{251E604B-9375-CB49-9862-1FEC43406497}"/>
              </a:ext>
            </a:extLst>
          </p:cNvPr>
          <p:cNvSpPr txBox="1"/>
          <p:nvPr/>
        </p:nvSpPr>
        <p:spPr>
          <a:xfrm>
            <a:off x="4943292" y="841248"/>
            <a:ext cx="2305439" cy="584775"/>
          </a:xfrm>
          <a:prstGeom prst="rect">
            <a:avLst/>
          </a:prstGeom>
          <a:noFill/>
        </p:spPr>
        <p:txBody>
          <a:bodyPr wrap="none" rtlCol="0">
            <a:spAutoFit/>
          </a:bodyPr>
          <a:lstStyle/>
          <a:p>
            <a:pPr algn="ctr"/>
            <a:r>
              <a:rPr lang="en-US" sz="3200" b="1" u="sng" dirty="0">
                <a:latin typeface="Times New Roman" panose="02020603050405020304" pitchFamily="18" charset="0"/>
                <a:cs typeface="Times New Roman" panose="02020603050405020304" pitchFamily="18" charset="0"/>
              </a:rPr>
              <a:t>Conclusions</a:t>
            </a:r>
          </a:p>
        </p:txBody>
      </p:sp>
      <p:sp>
        <p:nvSpPr>
          <p:cNvPr id="4" name="TextBox 3">
            <a:extLst>
              <a:ext uri="{FF2B5EF4-FFF2-40B4-BE49-F238E27FC236}">
                <a16:creationId xmlns:a16="http://schemas.microsoft.com/office/drawing/2014/main" id="{6E0B0589-A579-BB40-B7ED-658BCC779BF4}"/>
              </a:ext>
            </a:extLst>
          </p:cNvPr>
          <p:cNvSpPr txBox="1"/>
          <p:nvPr/>
        </p:nvSpPr>
        <p:spPr>
          <a:xfrm>
            <a:off x="1023937" y="1885951"/>
            <a:ext cx="10144125"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-Target gender assignment may be necessary for L2 learners to use grammatical gender predictively.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-L2 learners may process gender agreement differently depending on different factors such as proficiency level and gender assignment in production.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-L2 learners who show mastery of gender may be able to process gender agreement based on the mental lexical representation and the syntactic agreement rules.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number of gender cues presented in the stimuli may affect the use of gender for predictive processing.</a:t>
            </a:r>
          </a:p>
        </p:txBody>
      </p:sp>
    </p:spTree>
    <p:extLst>
      <p:ext uri="{BB962C8B-B14F-4D97-AF65-F5344CB8AC3E}">
        <p14:creationId xmlns:p14="http://schemas.microsoft.com/office/powerpoint/2010/main" val="421871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D3CA48-883D-EB4F-86AA-4DF1CAFE31C6}"/>
              </a:ext>
            </a:extLst>
          </p:cNvPr>
          <p:cNvPicPr>
            <a:picLocks noChangeAspect="1"/>
          </p:cNvPicPr>
          <p:nvPr/>
        </p:nvPicPr>
        <p:blipFill>
          <a:blip r:embed="rId2"/>
          <a:stretch>
            <a:fillRect/>
          </a:stretch>
        </p:blipFill>
        <p:spPr>
          <a:xfrm>
            <a:off x="1639146" y="643466"/>
            <a:ext cx="8913707" cy="5571067"/>
          </a:xfrm>
          <a:prstGeom prst="rect">
            <a:avLst/>
          </a:prstGeom>
        </p:spPr>
      </p:pic>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3">
            <a:extLst/>
          </a:blip>
          <a:stretch>
            <a:fillRect/>
          </a:stretch>
        </p:blipFill>
        <p:spPr>
          <a:xfrm>
            <a:off x="307339" y="264447"/>
            <a:ext cx="2123407" cy="491236"/>
          </a:xfrm>
          <a:prstGeom prst="rect">
            <a:avLst/>
          </a:prstGeom>
        </p:spPr>
      </p:pic>
    </p:spTree>
    <p:extLst>
      <p:ext uri="{BB962C8B-B14F-4D97-AF65-F5344CB8AC3E}">
        <p14:creationId xmlns:p14="http://schemas.microsoft.com/office/powerpoint/2010/main" val="283828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505CDF-DD0D-D646-A3F5-4E448C254F47}"/>
              </a:ext>
            </a:extLst>
          </p:cNvPr>
          <p:cNvPicPr>
            <a:picLocks noChangeAspect="1"/>
          </p:cNvPicPr>
          <p:nvPr/>
        </p:nvPicPr>
        <p:blipFill>
          <a:blip r:embed="rId3"/>
          <a:stretch>
            <a:fillRect/>
          </a:stretch>
        </p:blipFill>
        <p:spPr>
          <a:xfrm>
            <a:off x="1143000" y="900113"/>
            <a:ext cx="9451020" cy="5313574"/>
          </a:xfrm>
          <a:prstGeom prst="rect">
            <a:avLst/>
          </a:prstGeom>
        </p:spPr>
      </p:pic>
    </p:spTree>
    <p:extLst>
      <p:ext uri="{BB962C8B-B14F-4D97-AF65-F5344CB8AC3E}">
        <p14:creationId xmlns:p14="http://schemas.microsoft.com/office/powerpoint/2010/main" val="202141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857A4D-306A-844B-AFC5-7553BB28A14B}"/>
              </a:ext>
            </a:extLst>
          </p:cNvPr>
          <p:cNvPicPr>
            <a:picLocks noChangeAspect="1"/>
          </p:cNvPicPr>
          <p:nvPr/>
        </p:nvPicPr>
        <p:blipFill>
          <a:blip r:embed="rId2"/>
          <a:stretch>
            <a:fillRect/>
          </a:stretch>
        </p:blipFill>
        <p:spPr>
          <a:xfrm>
            <a:off x="1028700" y="700087"/>
            <a:ext cx="9927958" cy="5573839"/>
          </a:xfrm>
          <a:prstGeom prst="rect">
            <a:avLst/>
          </a:prstGeom>
        </p:spPr>
      </p:pic>
    </p:spTree>
    <p:extLst>
      <p:ext uri="{BB962C8B-B14F-4D97-AF65-F5344CB8AC3E}">
        <p14:creationId xmlns:p14="http://schemas.microsoft.com/office/powerpoint/2010/main" val="104439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CF2AD6-F674-E943-93FC-6B62890A9BD1}"/>
              </a:ext>
            </a:extLst>
          </p:cNvPr>
          <p:cNvPicPr>
            <a:picLocks noChangeAspect="1"/>
          </p:cNvPicPr>
          <p:nvPr/>
        </p:nvPicPr>
        <p:blipFill>
          <a:blip r:embed="rId3"/>
          <a:stretch>
            <a:fillRect/>
          </a:stretch>
        </p:blipFill>
        <p:spPr>
          <a:xfrm>
            <a:off x="307339" y="264447"/>
            <a:ext cx="2123407" cy="491236"/>
          </a:xfrm>
          <a:prstGeom prst="rect">
            <a:avLst/>
          </a:prstGeom>
        </p:spPr>
      </p:pic>
      <p:sp>
        <p:nvSpPr>
          <p:cNvPr id="4" name="TextBox 3">
            <a:extLst>
              <a:ext uri="{FF2B5EF4-FFF2-40B4-BE49-F238E27FC236}">
                <a16:creationId xmlns:a16="http://schemas.microsoft.com/office/drawing/2014/main" id="{EFAE872C-6E34-0448-9E57-14D14C733E09}"/>
              </a:ext>
            </a:extLst>
          </p:cNvPr>
          <p:cNvSpPr txBox="1"/>
          <p:nvPr/>
        </p:nvSpPr>
        <p:spPr>
          <a:xfrm>
            <a:off x="4890897" y="841248"/>
            <a:ext cx="2410211" cy="1077218"/>
          </a:xfrm>
          <a:prstGeom prst="rect">
            <a:avLst/>
          </a:prstGeom>
          <a:noFill/>
        </p:spPr>
        <p:txBody>
          <a:bodyPr wrap="none" rtlCol="0">
            <a:spAutoFit/>
          </a:bodyPr>
          <a:lstStyle/>
          <a:p>
            <a:pPr algn="ctr"/>
            <a:r>
              <a:rPr lang="en-US" sz="3200" b="1" u="sng" dirty="0">
                <a:latin typeface="Times New Roman" panose="02020603050405020304" pitchFamily="18" charset="0"/>
                <a:cs typeface="Times New Roman" panose="02020603050405020304" pitchFamily="18" charset="0"/>
              </a:rPr>
              <a:t>Introduction</a:t>
            </a:r>
          </a:p>
          <a:p>
            <a:pPr algn="ctr"/>
            <a:endParaRPr lang="en-US" sz="32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320783-442C-DD4B-8E96-F56AAA8AF7D7}"/>
              </a:ext>
            </a:extLst>
          </p:cNvPr>
          <p:cNvSpPr txBox="1"/>
          <p:nvPr/>
        </p:nvSpPr>
        <p:spPr>
          <a:xfrm>
            <a:off x="638579" y="1918466"/>
            <a:ext cx="10914842" cy="4062651"/>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Predictive Processing: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The pre-activation of subsequent information using incoming linguistic cues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Kamide</a:t>
            </a:r>
            <a:r>
              <a:rPr lang="en-US" dirty="0">
                <a:latin typeface="Times New Roman" panose="02020603050405020304" pitchFamily="18" charset="0"/>
                <a:cs typeface="Times New Roman" panose="02020603050405020304" pitchFamily="18" charset="0"/>
              </a:rPr>
              <a:t>, 2008).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language </a:t>
            </a:r>
            <a:r>
              <a:rPr lang="en-US" dirty="0" err="1">
                <a:latin typeface="Times New Roman" panose="02020603050405020304" pitchFamily="18" charset="0"/>
                <a:cs typeface="Times New Roman" panose="02020603050405020304" pitchFamily="18" charset="0"/>
              </a:rPr>
              <a:t>comprehender</a:t>
            </a:r>
            <a:r>
              <a:rPr lang="en-US" dirty="0">
                <a:latin typeface="Times New Roman" panose="02020603050405020304" pitchFamily="18" charset="0"/>
                <a:cs typeface="Times New Roman" panose="02020603050405020304" pitchFamily="18" charset="0"/>
              </a:rPr>
              <a:t> is not only integrating each word into the preceding structure as it comes in but also forming predictions as to which syntactic structure, word category, or lexical item comes next” (</a:t>
            </a:r>
            <a:r>
              <a:rPr lang="en-US" dirty="0" err="1">
                <a:latin typeface="Times New Roman" panose="02020603050405020304" pitchFamily="18" charset="0"/>
                <a:cs typeface="Times New Roman" panose="02020603050405020304" pitchFamily="18" charset="0"/>
              </a:rPr>
              <a:t>Kaan</a:t>
            </a:r>
            <a:r>
              <a:rPr lang="en-US" dirty="0">
                <a:latin typeface="Times New Roman" panose="02020603050405020304" pitchFamily="18" charset="0"/>
                <a:cs typeface="Times New Roman" panose="02020603050405020304" pitchFamily="18" charset="0"/>
              </a:rPr>
              <a:t>, 2014)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visual world eye-tracking paradigms, Predictive Processing can be observed </a:t>
            </a:r>
            <a:r>
              <a:rPr lang="en-US" b="1" dirty="0">
                <a:latin typeface="Times New Roman" panose="02020603050405020304" pitchFamily="18" charset="0"/>
                <a:cs typeface="Times New Roman" panose="02020603050405020304" pitchFamily="18" charset="0"/>
              </a:rPr>
              <a:t>if participants move their eyes to an object before it is explicitly referred to in the auditory input</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Native speakers can predict upcoming information at various levels including the grammatical gender of a word, the phonological form of a word, the syntactic category, the arguments of a verb, among others.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Predictions can be based on real-world knowledge, syntactic information, verb properties, prosody, etc. </a:t>
            </a:r>
          </a:p>
        </p:txBody>
      </p:sp>
    </p:spTree>
    <p:extLst>
      <p:ext uri="{BB962C8B-B14F-4D97-AF65-F5344CB8AC3E}">
        <p14:creationId xmlns:p14="http://schemas.microsoft.com/office/powerpoint/2010/main" val="65269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3"/>
          <a:stretch>
            <a:fillRect/>
          </a:stretch>
        </p:blipFill>
        <p:spPr>
          <a:xfrm>
            <a:off x="307339" y="264447"/>
            <a:ext cx="2123407" cy="491236"/>
          </a:xfrm>
          <a:prstGeom prst="rect">
            <a:avLst/>
          </a:prstGeom>
        </p:spPr>
      </p:pic>
      <p:sp>
        <p:nvSpPr>
          <p:cNvPr id="4" name="TextBox 3">
            <a:extLst>
              <a:ext uri="{FF2B5EF4-FFF2-40B4-BE49-F238E27FC236}">
                <a16:creationId xmlns:a16="http://schemas.microsoft.com/office/drawing/2014/main" id="{1461328A-705B-7B45-9AE5-D0F0F8C1FB07}"/>
              </a:ext>
            </a:extLst>
          </p:cNvPr>
          <p:cNvSpPr txBox="1"/>
          <p:nvPr/>
        </p:nvSpPr>
        <p:spPr>
          <a:xfrm>
            <a:off x="775789" y="1543051"/>
            <a:ext cx="10640421" cy="261610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Altmann and </a:t>
            </a:r>
            <a:r>
              <a:rPr lang="en-US" sz="2400" dirty="0" err="1">
                <a:latin typeface="Times New Roman" panose="02020603050405020304" pitchFamily="18" charset="0"/>
                <a:cs typeface="Times New Roman" panose="02020603050405020304" pitchFamily="18" charset="0"/>
              </a:rPr>
              <a:t>Kamide</a:t>
            </a:r>
            <a:r>
              <a:rPr lang="en-US" sz="2400" dirty="0">
                <a:latin typeface="Times New Roman" panose="02020603050405020304" pitchFamily="18" charset="0"/>
                <a:cs typeface="Times New Roman" panose="02020603050405020304" pitchFamily="18" charset="0"/>
              </a:rPr>
              <a:t> (1999): </a:t>
            </a:r>
          </a:p>
          <a:p>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Eye movements were recorded.</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Scene: a boy, a toy car, a toy train, and a cake.</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Sentence: </a:t>
            </a:r>
            <a:r>
              <a:rPr lang="en-US" sz="2000" i="1" dirty="0">
                <a:latin typeface="Times New Roman" panose="02020603050405020304" pitchFamily="18" charset="0"/>
                <a:cs typeface="Times New Roman" panose="02020603050405020304" pitchFamily="18" charset="0"/>
              </a:rPr>
              <a:t>The boy will eat the cake</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Participants moved their eyes to the edible object after hearing ‘eat’, before the target word was presented.</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Knowledge of the verb “eat” used to predict what will come next in the input.</a:t>
            </a:r>
          </a:p>
        </p:txBody>
      </p:sp>
      <p:sp>
        <p:nvSpPr>
          <p:cNvPr id="5" name="TextBox 4">
            <a:extLst>
              <a:ext uri="{FF2B5EF4-FFF2-40B4-BE49-F238E27FC236}">
                <a16:creationId xmlns:a16="http://schemas.microsoft.com/office/drawing/2014/main" id="{6610B9C3-6A61-D449-8D16-10D3E13A9600}"/>
              </a:ext>
            </a:extLst>
          </p:cNvPr>
          <p:cNvSpPr txBox="1"/>
          <p:nvPr/>
        </p:nvSpPr>
        <p:spPr>
          <a:xfrm>
            <a:off x="871538" y="4643438"/>
            <a:ext cx="10901362" cy="1477328"/>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Studies on second language (L2) learners suggest that non-native speakers do not anticipate to the same extent as native speakers. </a:t>
            </a:r>
            <a:r>
              <a:rPr lang="en-US" dirty="0">
                <a:latin typeface="Times New Roman" panose="02020603050405020304" pitchFamily="18" charset="0"/>
                <a:cs typeface="Times New Roman" panose="02020603050405020304" pitchFamily="18" charset="0"/>
              </a:rPr>
              <a:t>(e.g., </a:t>
            </a:r>
            <a:r>
              <a:rPr lang="en-US" dirty="0" err="1">
                <a:latin typeface="Times New Roman" panose="02020603050405020304" pitchFamily="18" charset="0"/>
                <a:cs typeface="Times New Roman" panose="02020603050405020304" pitchFamily="18" charset="0"/>
              </a:rPr>
              <a:t>Dussias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Valdés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Kroff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Guzzardo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Tamargo</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Gerfen</a:t>
            </a:r>
            <a:r>
              <a:rPr lang="en-US" dirty="0">
                <a:latin typeface="Times New Roman" panose="02020603050405020304" pitchFamily="18" charset="0"/>
                <a:cs typeface="Times New Roman" panose="02020603050405020304" pitchFamily="18" charset="0"/>
              </a:rPr>
              <a:t>, 2013; </a:t>
            </a:r>
            <a:r>
              <a:rPr lang="en-US" dirty="0" err="1">
                <a:latin typeface="Times New Roman" panose="02020603050405020304" pitchFamily="18" charset="0"/>
                <a:cs typeface="Times New Roman" panose="02020603050405020304" pitchFamily="18" charset="0"/>
              </a:rPr>
              <a:t>Grüter</a:t>
            </a:r>
            <a:r>
              <a:rPr lang="en-US" dirty="0">
                <a:latin typeface="Times New Roman" panose="02020603050405020304" pitchFamily="18" charset="0"/>
                <a:cs typeface="Times New Roman" panose="02020603050405020304" pitchFamily="18" charset="0"/>
              </a:rPr>
              <a:t>, Lew-Williams &amp; Fernald, 2012; </a:t>
            </a:r>
            <a:r>
              <a:rPr lang="en-US" dirty="0" err="1">
                <a:latin typeface="Times New Roman" panose="02020603050405020304" pitchFamily="18" charset="0"/>
                <a:cs typeface="Times New Roman" panose="02020603050405020304" pitchFamily="18" charset="0"/>
              </a:rPr>
              <a:t>Hopp</a:t>
            </a:r>
            <a:r>
              <a:rPr lang="en-US" dirty="0">
                <a:latin typeface="Times New Roman" panose="02020603050405020304" pitchFamily="18" charset="0"/>
                <a:cs typeface="Times New Roman" panose="02020603050405020304" pitchFamily="18" charset="0"/>
              </a:rPr>
              <a:t>, 2013; Lew-Williams &amp; Fernald, 2010) </a:t>
            </a:r>
          </a:p>
          <a:p>
            <a:endParaRPr lang="en-US"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46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3"/>
          <a:stretch>
            <a:fillRect/>
          </a:stretch>
        </p:blipFill>
        <p:spPr>
          <a:xfrm>
            <a:off x="307339" y="264447"/>
            <a:ext cx="2123407" cy="491236"/>
          </a:xfrm>
          <a:prstGeom prst="rect">
            <a:avLst/>
          </a:prstGeom>
        </p:spPr>
      </p:pic>
      <p:sp>
        <p:nvSpPr>
          <p:cNvPr id="4" name="TextBox 3">
            <a:extLst>
              <a:ext uri="{FF2B5EF4-FFF2-40B4-BE49-F238E27FC236}">
                <a16:creationId xmlns:a16="http://schemas.microsoft.com/office/drawing/2014/main" id="{176C3868-CF33-BE4A-8FD8-F186E1AFCFBA}"/>
              </a:ext>
            </a:extLst>
          </p:cNvPr>
          <p:cNvSpPr txBox="1"/>
          <p:nvPr/>
        </p:nvSpPr>
        <p:spPr>
          <a:xfrm>
            <a:off x="3542262" y="841248"/>
            <a:ext cx="5107487" cy="584775"/>
          </a:xfrm>
          <a:prstGeom prst="rect">
            <a:avLst/>
          </a:prstGeom>
          <a:noFill/>
        </p:spPr>
        <p:txBody>
          <a:bodyPr wrap="none" rtlCol="0">
            <a:spAutoFit/>
          </a:bodyPr>
          <a:lstStyle/>
          <a:p>
            <a:pPr algn="ctr"/>
            <a:r>
              <a:rPr lang="en-US" sz="3200" b="1" u="sng" dirty="0">
                <a:latin typeface="Times New Roman" panose="02020603050405020304" pitchFamily="18" charset="0"/>
                <a:cs typeface="Times New Roman" panose="02020603050405020304" pitchFamily="18" charset="0"/>
              </a:rPr>
              <a:t>The Linguistic Phenomenon</a:t>
            </a:r>
          </a:p>
        </p:txBody>
      </p:sp>
      <p:sp>
        <p:nvSpPr>
          <p:cNvPr id="6" name="TextBox 5">
            <a:extLst>
              <a:ext uri="{FF2B5EF4-FFF2-40B4-BE49-F238E27FC236}">
                <a16:creationId xmlns:a16="http://schemas.microsoft.com/office/drawing/2014/main" id="{BF66B9FD-5AAB-2443-B821-52A0F581EFDE}"/>
              </a:ext>
            </a:extLst>
          </p:cNvPr>
          <p:cNvSpPr txBox="1"/>
          <p:nvPr/>
        </p:nvSpPr>
        <p:spPr>
          <a:xfrm>
            <a:off x="657225" y="2228850"/>
            <a:ext cx="10487025" cy="2893100"/>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Grammatical Gender in Spanish:</a:t>
            </a:r>
          </a:p>
          <a:p>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Dual gender classification</a:t>
            </a:r>
            <a:r>
              <a:rPr lang="en-US" sz="2000" dirty="0">
                <a:latin typeface="Times New Roman" panose="02020603050405020304" pitchFamily="18" charset="0"/>
                <a:cs typeface="Times New Roman" panose="02020603050405020304" pitchFamily="18" charset="0"/>
              </a:rPr>
              <a:t>: masculine and feminine.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Gender assignment may correspond to a </a:t>
            </a:r>
            <a:r>
              <a:rPr lang="en-US" sz="2000" b="1" dirty="0">
                <a:latin typeface="Times New Roman" panose="02020603050405020304" pitchFamily="18" charset="0"/>
                <a:cs typeface="Times New Roman" panose="02020603050405020304" pitchFamily="18" charset="0"/>
              </a:rPr>
              <a:t>biological distinction </a:t>
            </a:r>
            <a:r>
              <a:rPr lang="en-US" sz="2000" dirty="0">
                <a:latin typeface="Times New Roman" panose="02020603050405020304" pitchFamily="18" charset="0"/>
                <a:cs typeface="Times New Roman" panose="02020603050405020304" pitchFamily="18" charset="0"/>
              </a:rPr>
              <a:t>of sex (e.g., </a:t>
            </a:r>
            <a:r>
              <a:rPr lang="en-US" sz="2000" i="1" dirty="0" err="1">
                <a:latin typeface="Times New Roman" panose="02020603050405020304" pitchFamily="18" charset="0"/>
                <a:cs typeface="Times New Roman" panose="02020603050405020304" pitchFamily="18" charset="0"/>
              </a:rPr>
              <a:t>niño</a:t>
            </a: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niña</a:t>
            </a:r>
            <a:r>
              <a:rPr lang="en-US" sz="2000" dirty="0">
                <a:latin typeface="Times New Roman" panose="02020603050405020304" pitchFamily="18" charset="0"/>
                <a:cs typeface="Times New Roman" panose="02020603050405020304" pitchFamily="18" charset="0"/>
              </a:rPr>
              <a:t>) or to </a:t>
            </a:r>
            <a:r>
              <a:rPr lang="en-US" sz="2000" b="1" dirty="0">
                <a:latin typeface="Times New Roman" panose="02020603050405020304" pitchFamily="18" charset="0"/>
                <a:cs typeface="Times New Roman" panose="02020603050405020304" pitchFamily="18" charset="0"/>
              </a:rPr>
              <a:t>formal assignment </a:t>
            </a:r>
            <a:r>
              <a:rPr lang="en-US" sz="2000" dirty="0">
                <a:latin typeface="Times New Roman" panose="02020603050405020304" pitchFamily="18" charset="0"/>
                <a:cs typeface="Times New Roman" panose="02020603050405020304" pitchFamily="18" charset="0"/>
              </a:rPr>
              <a:t>rules (e.g., </a:t>
            </a:r>
            <a:r>
              <a:rPr lang="en-US" sz="2000" i="1" dirty="0" err="1">
                <a:latin typeface="Times New Roman" panose="02020603050405020304" pitchFamily="18" charset="0"/>
                <a:cs typeface="Times New Roman" panose="02020603050405020304" pitchFamily="18" charset="0"/>
              </a:rPr>
              <a:t>carro</a:t>
            </a:r>
            <a:r>
              <a:rPr lang="en-US" sz="2000" i="1" dirty="0">
                <a:latin typeface="Times New Roman" panose="02020603050405020304" pitchFamily="18" charset="0"/>
                <a:cs typeface="Times New Roman" panose="02020603050405020304" pitchFamily="18" charset="0"/>
              </a:rPr>
              <a:t>, casa</a:t>
            </a:r>
            <a:r>
              <a:rPr lang="en-US" sz="2000" dirty="0">
                <a:latin typeface="Times New Roman" panose="02020603050405020304" pitchFamily="18" charset="0"/>
                <a:cs typeface="Times New Roman" panose="02020603050405020304" pitchFamily="18" charset="0"/>
              </a:rPr>
              <a:t>) (Corbett, 1991).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manifested through the required modification of associated words (Corbett, 1991)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gender of a noun affects the form of dependent words that are syntactically associated with the noun (i.e. gender agreement)(</a:t>
            </a:r>
            <a:r>
              <a:rPr lang="en-US" sz="2000" i="1" dirty="0">
                <a:latin typeface="Times New Roman" panose="02020603050405020304" pitchFamily="18" charset="0"/>
                <a:cs typeface="Times New Roman" panose="02020603050405020304" pitchFamily="18" charset="0"/>
              </a:rPr>
              <a:t>La casa </a:t>
            </a:r>
            <a:r>
              <a:rPr lang="en-US" sz="2000" i="1" dirty="0" err="1">
                <a:latin typeface="Times New Roman" panose="02020603050405020304" pitchFamily="18" charset="0"/>
                <a:cs typeface="Times New Roman" panose="02020603050405020304" pitchFamily="18" charset="0"/>
              </a:rPr>
              <a:t>bonita</a:t>
            </a:r>
            <a:r>
              <a:rPr lang="en-US" sz="2000"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078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3"/>
          <a:stretch>
            <a:fillRect/>
          </a:stretch>
        </p:blipFill>
        <p:spPr>
          <a:xfrm>
            <a:off x="307339" y="264447"/>
            <a:ext cx="2123407" cy="491236"/>
          </a:xfrm>
          <a:prstGeom prst="rect">
            <a:avLst/>
          </a:prstGeom>
        </p:spPr>
      </p:pic>
      <p:sp>
        <p:nvSpPr>
          <p:cNvPr id="4" name="Rectangle 3">
            <a:extLst>
              <a:ext uri="{FF2B5EF4-FFF2-40B4-BE49-F238E27FC236}">
                <a16:creationId xmlns:a16="http://schemas.microsoft.com/office/drawing/2014/main" id="{0176A7B7-5506-7343-A3FA-274270A947AC}"/>
              </a:ext>
            </a:extLst>
          </p:cNvPr>
          <p:cNvSpPr/>
          <p:nvPr/>
        </p:nvSpPr>
        <p:spPr>
          <a:xfrm>
            <a:off x="1369042" y="1330996"/>
            <a:ext cx="9183482" cy="3508653"/>
          </a:xfrm>
          <a:prstGeom prst="rect">
            <a:avLst/>
          </a:prstGeom>
        </p:spPr>
        <p:txBody>
          <a:bodyPr wrap="square">
            <a:spAutoFit/>
          </a:bodyPr>
          <a:lstStyle/>
          <a:p>
            <a:r>
              <a:rPr lang="en-US" sz="2400" b="1" u="sng" dirty="0">
                <a:latin typeface="Times New Roman" panose="02020603050405020304" pitchFamily="18" charset="0"/>
                <a:cs typeface="Times New Roman" panose="02020603050405020304" pitchFamily="18" charset="0"/>
              </a:rPr>
              <a:t>Grammatical Gender in Spanish:</a:t>
            </a:r>
          </a:p>
          <a:p>
            <a:endParaRPr lang="en-US" b="1" u="sng"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Gender in most Spanish nouns may be overtly marked with morphological inflections (i.e., transparent gender) (‘o’ for masculine, ‘a’ for feminine)</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However, some nouns have opaque gender: </a:t>
            </a:r>
            <a:r>
              <a:rPr lang="en-US" sz="2000" i="1" dirty="0" err="1">
                <a:latin typeface="Times New Roman" panose="02020603050405020304" pitchFamily="18" charset="0"/>
                <a:cs typeface="Times New Roman" panose="02020603050405020304" pitchFamily="18" charset="0"/>
              </a:rPr>
              <a:t>reloj</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calle</a:t>
            </a:r>
            <a:r>
              <a:rPr lang="en-US" sz="2000" i="1"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nouns are gender-ambivalent: </a:t>
            </a:r>
            <a:r>
              <a:rPr lang="en-US" sz="2000" i="1" dirty="0">
                <a:latin typeface="Times New Roman" panose="02020603050405020304" pitchFamily="18" charset="0"/>
                <a:cs typeface="Times New Roman" panose="02020603050405020304" pitchFamily="18" charset="0"/>
              </a:rPr>
              <a:t>el/la </a:t>
            </a:r>
            <a:r>
              <a:rPr lang="en-US" sz="2000" i="1" dirty="0" err="1">
                <a:latin typeface="Times New Roman" panose="02020603050405020304" pitchFamily="18" charset="0"/>
                <a:cs typeface="Times New Roman" panose="02020603050405020304" pitchFamily="18" charset="0"/>
              </a:rPr>
              <a:t>estudiante</a:t>
            </a:r>
            <a:r>
              <a:rPr lang="en-US" sz="2000" i="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nouns are irregular: </a:t>
            </a:r>
            <a:r>
              <a:rPr lang="en-US" sz="2000" i="1" dirty="0" err="1">
                <a:latin typeface="Times New Roman" panose="02020603050405020304" pitchFamily="18" charset="0"/>
                <a:cs typeface="Times New Roman" panose="02020603050405020304" pitchFamily="18" charset="0"/>
              </a:rPr>
              <a:t>mapa</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problema</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mano</a:t>
            </a:r>
            <a:r>
              <a:rPr lang="en-US" sz="2000" i="1"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Gender agreement happens between nouns and determiners, adjectives, and pronouns (e.g., </a:t>
            </a:r>
            <a:r>
              <a:rPr lang="en-US" sz="2000" i="1" dirty="0">
                <a:latin typeface="Times New Roman" panose="02020603050405020304" pitchFamily="18" charset="0"/>
                <a:cs typeface="Times New Roman" panose="02020603050405020304" pitchFamily="18" charset="0"/>
              </a:rPr>
              <a:t>el </a:t>
            </a:r>
            <a:r>
              <a:rPr lang="en-US" sz="2000" i="1" dirty="0" err="1">
                <a:latin typeface="Times New Roman" panose="02020603050405020304" pitchFamily="18" charset="0"/>
                <a:cs typeface="Times New Roman" panose="02020603050405020304" pitchFamily="18" charset="0"/>
              </a:rPr>
              <a:t>carro</a:t>
            </a:r>
            <a:r>
              <a:rPr lang="en-US" sz="2000" i="1" dirty="0">
                <a:latin typeface="Times New Roman" panose="02020603050405020304" pitchFamily="18" charset="0"/>
                <a:cs typeface="Times New Roman" panose="02020603050405020304" pitchFamily="18" charset="0"/>
              </a:rPr>
              <a:t> nuevo, la mesa </a:t>
            </a:r>
            <a:r>
              <a:rPr lang="en-US" sz="2000" i="1" dirty="0" err="1">
                <a:latin typeface="Times New Roman" panose="02020603050405020304" pitchFamily="18" charset="0"/>
                <a:cs typeface="Times New Roman" panose="02020603050405020304" pitchFamily="18" charset="0"/>
              </a:rPr>
              <a:t>nueva</a:t>
            </a:r>
            <a:r>
              <a:rPr lang="en-US" sz="2000"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adjectives are overtly marked (e.g., </a:t>
            </a:r>
            <a:r>
              <a:rPr lang="en-US" sz="2000" i="1" dirty="0">
                <a:latin typeface="Times New Roman" panose="02020603050405020304" pitchFamily="18" charset="0"/>
                <a:cs typeface="Times New Roman" panose="02020603050405020304" pitchFamily="18" charset="0"/>
              </a:rPr>
              <a:t>nuevo/a</a:t>
            </a:r>
            <a:r>
              <a:rPr lang="en-US" sz="2000" dirty="0">
                <a:latin typeface="Times New Roman" panose="02020603050405020304" pitchFamily="18" charset="0"/>
                <a:cs typeface="Times New Roman" panose="02020603050405020304" pitchFamily="18" charset="0"/>
              </a:rPr>
              <a:t>); others are not and can be used for either gender (e.g., </a:t>
            </a:r>
            <a:r>
              <a:rPr lang="en-US" sz="2000" i="1" dirty="0" err="1">
                <a:latin typeface="Times New Roman" panose="02020603050405020304" pitchFamily="18" charset="0"/>
                <a:cs typeface="Times New Roman" panose="02020603050405020304" pitchFamily="18" charset="0"/>
              </a:rPr>
              <a:t>grande</a:t>
            </a:r>
            <a:r>
              <a:rPr lang="en-US" sz="20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6FF4B8-0255-194D-8E0C-D159240598FC}"/>
              </a:ext>
            </a:extLst>
          </p:cNvPr>
          <p:cNvSpPr txBox="1"/>
          <p:nvPr/>
        </p:nvSpPr>
        <p:spPr>
          <a:xfrm>
            <a:off x="1369042" y="5414963"/>
            <a:ext cx="9446596" cy="830997"/>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Even highly advanced L2 learners of Spanish show difficulties with gender assignment and agreement.</a:t>
            </a:r>
          </a:p>
        </p:txBody>
      </p:sp>
    </p:spTree>
    <p:extLst>
      <p:ext uri="{BB962C8B-B14F-4D97-AF65-F5344CB8AC3E}">
        <p14:creationId xmlns:p14="http://schemas.microsoft.com/office/powerpoint/2010/main" val="116102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EDEB7-0B45-0C4F-BB28-B06420D12293}"/>
              </a:ext>
            </a:extLst>
          </p:cNvPr>
          <p:cNvPicPr>
            <a:picLocks noChangeAspect="1"/>
          </p:cNvPicPr>
          <p:nvPr/>
        </p:nvPicPr>
        <p:blipFill>
          <a:blip r:embed="rId3"/>
          <a:stretch>
            <a:fillRect/>
          </a:stretch>
        </p:blipFill>
        <p:spPr>
          <a:xfrm>
            <a:off x="307339" y="264447"/>
            <a:ext cx="2123407" cy="491236"/>
          </a:xfrm>
          <a:prstGeom prst="rect">
            <a:avLst/>
          </a:prstGeom>
        </p:spPr>
      </p:pic>
      <p:sp>
        <p:nvSpPr>
          <p:cNvPr id="3" name="TextBox 2">
            <a:extLst>
              <a:ext uri="{FF2B5EF4-FFF2-40B4-BE49-F238E27FC236}">
                <a16:creationId xmlns:a16="http://schemas.microsoft.com/office/drawing/2014/main" id="{48B033EB-8607-B244-A812-904D91FC131B}"/>
              </a:ext>
            </a:extLst>
          </p:cNvPr>
          <p:cNvSpPr txBox="1"/>
          <p:nvPr/>
        </p:nvSpPr>
        <p:spPr>
          <a:xfrm>
            <a:off x="914400" y="1443038"/>
            <a:ext cx="10744200" cy="3754874"/>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Models of L2 Grammatical Gender:</a:t>
            </a:r>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Can adult L2 learners acquire L2 semantic and grammatical mental representations?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-Adult L2 learners CANNOT acquire grammatical features not present in their L1</a:t>
            </a:r>
          </a:p>
          <a:p>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Critical Period Hypothesis </a:t>
            </a:r>
            <a:r>
              <a:rPr lang="en-US" dirty="0">
                <a:latin typeface="Times New Roman" panose="02020603050405020304" pitchFamily="18" charset="0"/>
                <a:cs typeface="Times New Roman" panose="02020603050405020304" pitchFamily="18" charset="0"/>
              </a:rPr>
              <a:t>(Bley-</a:t>
            </a:r>
            <a:r>
              <a:rPr lang="en-US" dirty="0" err="1">
                <a:latin typeface="Times New Roman" panose="02020603050405020304" pitchFamily="18" charset="0"/>
                <a:cs typeface="Times New Roman" panose="02020603050405020304" pitchFamily="18" charset="0"/>
              </a:rPr>
              <a:t>Vroman</a:t>
            </a:r>
            <a:r>
              <a:rPr lang="en-US" dirty="0">
                <a:latin typeface="Times New Roman" panose="02020603050405020304" pitchFamily="18" charset="0"/>
                <a:cs typeface="Times New Roman" panose="02020603050405020304" pitchFamily="18" charset="0"/>
              </a:rPr>
              <a:t>, 1989) and the </a:t>
            </a:r>
            <a:r>
              <a:rPr lang="en-US" b="1" dirty="0">
                <a:latin typeface="Times New Roman" panose="02020603050405020304" pitchFamily="18" charset="0"/>
                <a:cs typeface="Times New Roman" panose="02020603050405020304" pitchFamily="18" charset="0"/>
              </a:rPr>
              <a:t>Representational Deficit Hypothesis 	</a:t>
            </a:r>
            <a:r>
              <a:rPr lang="en-US" dirty="0">
                <a:latin typeface="Times New Roman" panose="02020603050405020304" pitchFamily="18" charset="0"/>
                <a:cs typeface="Times New Roman" panose="02020603050405020304" pitchFamily="18" charset="0"/>
              </a:rPr>
              <a:t>(Hawkins &amp; Chan, 1997; Hawkins &amp; Casillas, 2008; Hawkins, 2009) </a:t>
            </a: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-L2 learners CAN acquire new grammatical representations. L2 morphosyntactic difficulties are not due to a syntactic representational deficit but to difficulties in mapping of L2 uninterpretable features. </a:t>
            </a:r>
          </a:p>
          <a:p>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Full Transfer Full Access Hypothesis </a:t>
            </a:r>
            <a:r>
              <a:rPr lang="en-US" dirty="0">
                <a:latin typeface="Times New Roman" panose="02020603050405020304" pitchFamily="18" charset="0"/>
                <a:cs typeface="Times New Roman" panose="02020603050405020304" pitchFamily="18" charset="0"/>
              </a:rPr>
              <a:t>(Schwartz &amp; Sprouse, 1996) and the </a:t>
            </a:r>
            <a:r>
              <a:rPr lang="en-US" b="1" dirty="0">
                <a:latin typeface="Times New Roman" panose="02020603050405020304" pitchFamily="18" charset="0"/>
                <a:cs typeface="Times New Roman" panose="02020603050405020304" pitchFamily="18" charset="0"/>
              </a:rPr>
              <a:t>Feature Reassembly 	Hypothesis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Lardiere</a:t>
            </a:r>
            <a:r>
              <a:rPr lang="en-US" dirty="0">
                <a:latin typeface="Times New Roman" panose="02020603050405020304" pitchFamily="18" charset="0"/>
                <a:cs typeface="Times New Roman" panose="02020603050405020304" pitchFamily="18" charset="0"/>
              </a:rPr>
              <a:t>, 2005, 2009) </a:t>
            </a:r>
          </a:p>
        </p:txBody>
      </p:sp>
      <p:sp>
        <p:nvSpPr>
          <p:cNvPr id="4" name="Rectangle 3">
            <a:extLst>
              <a:ext uri="{FF2B5EF4-FFF2-40B4-BE49-F238E27FC236}">
                <a16:creationId xmlns:a16="http://schemas.microsoft.com/office/drawing/2014/main" id="{ECCBF83B-504B-BF41-9326-E2F4C1DB3732}"/>
              </a:ext>
            </a:extLst>
          </p:cNvPr>
          <p:cNvSpPr/>
          <p:nvPr/>
        </p:nvSpPr>
        <p:spPr>
          <a:xfrm>
            <a:off x="642938" y="3829050"/>
            <a:ext cx="11015662" cy="1471613"/>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42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2440</Words>
  <Application>Microsoft Macintosh PowerPoint</Application>
  <PresentationFormat>Widescreen</PresentationFormat>
  <Paragraphs>232</Paragraphs>
  <Slides>23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Predictive Processing of Grammatical Gender by Native and Non-native Speakers of Spanish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Processing of Grammatical Gender by Native and Non-native Speakers of Spanish</dc:title>
  <dc:creator>Juan Jose Garrido Garrido Pozu</dc:creator>
  <cp:lastModifiedBy>Juan Jose Garrido Garrido Pozu</cp:lastModifiedBy>
  <cp:revision>9</cp:revision>
  <dcterms:created xsi:type="dcterms:W3CDTF">2019-04-12T00:41:32Z</dcterms:created>
  <dcterms:modified xsi:type="dcterms:W3CDTF">2019-04-12T12:20:38Z</dcterms:modified>
</cp:coreProperties>
</file>