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aa2d9e7b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aa2d9e7b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aa2d9e7b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aa2d9e7b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4802566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4802566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aa2d9e7b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aa2d9e7b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e990b9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e990b9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e990b97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e990b97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e990b97d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e990b97d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e990b97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e990b97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e990b97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e990b97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e990b97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e990b97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ead8755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ead8755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aa2d9e7b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aa2d9e7b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b0f0100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b0f0100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aa2d9e7b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aa2d9e7b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da05ecd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da05ecd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aa2d9e7b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aa2d9e7b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aa2d9e7b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aa2d9e7b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aa2d9e7b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aa2d9e7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da05ecd8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da05ecd8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da05ecd8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da05ecd8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ead8755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ead8755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aa2d9e7b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aa2d9e7b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ead8755f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ead8755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aa2d9e7b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aa2d9e7b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aa2d9e7b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aa2d9e7b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aa2d9e7b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aa2d9e7b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aa2d9e7b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aa2d9e7b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4802566d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4802566d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b0f0100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b0f0100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aa2d9e7b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aa2d9e7b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1188750" y="2797175"/>
            <a:ext cx="67665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sz="12000">
                <a:solidFill>
                  <a:schemeClr val="accent6"/>
                </a:solidFill>
              </a:rPr>
              <a:t>Principales indicadores s</a:t>
            </a:r>
            <a:r>
              <a:rPr lang="es" sz="12000">
                <a:solidFill>
                  <a:schemeClr val="accent6"/>
                </a:solidFill>
              </a:rPr>
              <a:t>ocio-económicos</a:t>
            </a:r>
            <a:r>
              <a:rPr lang="es" sz="12000">
                <a:solidFill>
                  <a:schemeClr val="accent6"/>
                </a:solidFill>
              </a:rPr>
              <a:t> por país.</a:t>
            </a:r>
            <a:endParaRPr sz="12000">
              <a:solidFill>
                <a:schemeClr val="accent6"/>
              </a:solidFill>
            </a:endParaRPr>
          </a:p>
          <a:p>
            <a:pPr indent="0" lvl="0" marL="0" rtl="0" algn="ctr">
              <a:spcBef>
                <a:spcPts val="0"/>
              </a:spcBef>
              <a:spcAft>
                <a:spcPts val="0"/>
              </a:spcAft>
              <a:buNone/>
            </a:pPr>
            <a:r>
              <a:t/>
            </a:r>
            <a:endParaRPr sz="12000"/>
          </a:p>
          <a:p>
            <a:pPr indent="0" lvl="0" marL="0" rtl="0" algn="ctr">
              <a:spcBef>
                <a:spcPts val="0"/>
              </a:spcBef>
              <a:spcAft>
                <a:spcPts val="0"/>
              </a:spcAft>
              <a:buNone/>
            </a:pPr>
            <a:r>
              <a:t/>
            </a:r>
            <a:endParaRPr/>
          </a:p>
          <a:p>
            <a:pPr indent="0" lvl="0" marL="0" rtl="0" algn="ctr">
              <a:spcBef>
                <a:spcPts val="0"/>
              </a:spcBef>
              <a:spcAft>
                <a:spcPts val="0"/>
              </a:spcAft>
              <a:buNone/>
            </a:pPr>
            <a:r>
              <a:rPr lang="es" sz="8000">
                <a:solidFill>
                  <a:schemeClr val="accent6"/>
                </a:solidFill>
              </a:rPr>
              <a:t>Equipo: Bravo, Juan - Groppa, Danilo - Marín, Jaqueline</a:t>
            </a:r>
            <a:endParaRPr sz="8000">
              <a:solidFill>
                <a:schemeClr val="accent6"/>
              </a:solidFill>
            </a:endParaRPr>
          </a:p>
        </p:txBody>
      </p:sp>
      <p:pic>
        <p:nvPicPr>
          <p:cNvPr id="56" name="Google Shape;56;p13"/>
          <p:cNvPicPr preferRelativeResize="0"/>
          <p:nvPr/>
        </p:nvPicPr>
        <p:blipFill>
          <a:blip r:embed="rId3">
            <a:alphaModFix/>
          </a:blip>
          <a:stretch>
            <a:fillRect/>
          </a:stretch>
        </p:blipFill>
        <p:spPr>
          <a:xfrm>
            <a:off x="0" y="-64618"/>
            <a:ext cx="9144003" cy="19511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0" name="Shape 120"/>
        <p:cNvGrpSpPr/>
        <p:nvPr/>
      </p:nvGrpSpPr>
      <p:grpSpPr>
        <a:xfrm>
          <a:off x="0" y="0"/>
          <a:ext cx="0" cy="0"/>
          <a:chOff x="0" y="0"/>
          <a:chExt cx="0" cy="0"/>
        </a:xfrm>
      </p:grpSpPr>
      <p:sp>
        <p:nvSpPr>
          <p:cNvPr id="121" name="Google Shape;121;p22"/>
          <p:cNvSpPr txBox="1"/>
          <p:nvPr>
            <p:ph type="ctrTitle"/>
          </p:nvPr>
        </p:nvSpPr>
        <p:spPr>
          <a:xfrm>
            <a:off x="3987025" y="68150"/>
            <a:ext cx="47223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22" name="Google Shape;122;p22"/>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23" name="Google Shape;123;p22"/>
          <p:cNvPicPr preferRelativeResize="0"/>
          <p:nvPr/>
        </p:nvPicPr>
        <p:blipFill>
          <a:blip r:embed="rId4">
            <a:alphaModFix/>
          </a:blip>
          <a:stretch>
            <a:fillRect/>
          </a:stretch>
        </p:blipFill>
        <p:spPr>
          <a:xfrm>
            <a:off x="296900" y="1061989"/>
            <a:ext cx="4232575" cy="3486336"/>
          </a:xfrm>
          <a:prstGeom prst="rect">
            <a:avLst/>
          </a:prstGeom>
          <a:noFill/>
          <a:ln>
            <a:noFill/>
          </a:ln>
        </p:spPr>
      </p:pic>
      <p:pic>
        <p:nvPicPr>
          <p:cNvPr id="124" name="Google Shape;124;p22"/>
          <p:cNvPicPr preferRelativeResize="0"/>
          <p:nvPr/>
        </p:nvPicPr>
        <p:blipFill>
          <a:blip r:embed="rId5">
            <a:alphaModFix/>
          </a:blip>
          <a:stretch>
            <a:fillRect/>
          </a:stretch>
        </p:blipFill>
        <p:spPr>
          <a:xfrm>
            <a:off x="4700775" y="1923326"/>
            <a:ext cx="4232575" cy="1296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8" name="Shape 128"/>
        <p:cNvGrpSpPr/>
        <p:nvPr/>
      </p:nvGrpSpPr>
      <p:grpSpPr>
        <a:xfrm>
          <a:off x="0" y="0"/>
          <a:ext cx="0" cy="0"/>
          <a:chOff x="0" y="0"/>
          <a:chExt cx="0" cy="0"/>
        </a:xfrm>
      </p:grpSpPr>
      <p:sp>
        <p:nvSpPr>
          <p:cNvPr id="129" name="Google Shape;129;p23"/>
          <p:cNvSpPr txBox="1"/>
          <p:nvPr>
            <p:ph type="ctrTitle"/>
          </p:nvPr>
        </p:nvSpPr>
        <p:spPr>
          <a:xfrm>
            <a:off x="1302450" y="438525"/>
            <a:ext cx="6539100" cy="1896300"/>
          </a:xfrm>
          <a:prstGeom prst="rect">
            <a:avLst/>
          </a:prstGeom>
        </p:spPr>
        <p:txBody>
          <a:bodyPr anchorCtr="0" anchor="b" bIns="91425" lIns="91425" spcFirstLastPara="1" rIns="91425" wrap="square" tIns="91425">
            <a:normAutofit fontScale="90000"/>
          </a:bodyPr>
          <a:lstStyle/>
          <a:p>
            <a:pPr indent="0" lvl="0" marL="0" rtl="0" algn="just">
              <a:spcBef>
                <a:spcPts val="0"/>
              </a:spcBef>
              <a:spcAft>
                <a:spcPts val="0"/>
              </a:spcAft>
              <a:buNone/>
            </a:pPr>
            <a:r>
              <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El dataset cuenta con índice establecido por los nombres de los países de todo el planeta, una serie de indicadores que recolectan información y hacen en su conjunto, a la evaluación del nivel de pobreza.</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Columnas: income (ingresos netos por personas), birth_mortal (tasa de muerte prematura), inflation (tasa de inflación), , health (índice que mide el nivel de acceso a la salud de las personas),  gdpp (representa el</a:t>
            </a:r>
            <a:r>
              <a:rPr lang="es" sz="1200">
                <a:solidFill>
                  <a:srgbClr val="FFFF00"/>
                </a:solidFill>
                <a:latin typeface="Calibri"/>
                <a:ea typeface="Calibri"/>
                <a:cs typeface="Calibri"/>
                <a:sym typeface="Calibri"/>
              </a:rPr>
              <a:t> PBI</a:t>
            </a:r>
            <a:r>
              <a:rPr lang="es" sz="1200">
                <a:solidFill>
                  <a:srgbClr val="FFFF00"/>
                </a:solidFill>
                <a:latin typeface="Calibri"/>
                <a:ea typeface="Calibri"/>
                <a:cs typeface="Calibri"/>
                <a:sym typeface="Calibri"/>
              </a:rPr>
              <a:t> per cápita medido en dólares), entre otras.</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30" name="Google Shape;130;p23"/>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31" name="Google Shape;131;p23"/>
          <p:cNvPicPr preferRelativeResize="0"/>
          <p:nvPr/>
        </p:nvPicPr>
        <p:blipFill>
          <a:blip r:embed="rId4">
            <a:alphaModFix/>
          </a:blip>
          <a:stretch>
            <a:fillRect/>
          </a:stretch>
        </p:blipFill>
        <p:spPr>
          <a:xfrm>
            <a:off x="714463" y="2045100"/>
            <a:ext cx="7715082" cy="281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5" name="Shape 135"/>
        <p:cNvGrpSpPr/>
        <p:nvPr/>
      </p:nvGrpSpPr>
      <p:grpSpPr>
        <a:xfrm>
          <a:off x="0" y="0"/>
          <a:ext cx="0" cy="0"/>
          <a:chOff x="0" y="0"/>
          <a:chExt cx="0" cy="0"/>
        </a:xfrm>
      </p:grpSpPr>
      <p:sp>
        <p:nvSpPr>
          <p:cNvPr id="136" name="Google Shape;136;p24"/>
          <p:cNvSpPr txBox="1"/>
          <p:nvPr>
            <p:ph type="ctrTitle"/>
          </p:nvPr>
        </p:nvSpPr>
        <p:spPr>
          <a:xfrm>
            <a:off x="180475" y="1123850"/>
            <a:ext cx="45858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t/>
            </a:r>
            <a:endParaRPr b="1" sz="2000">
              <a:solidFill>
                <a:srgbClr val="FFFF00"/>
              </a:solidFill>
              <a:latin typeface="Calibri"/>
              <a:ea typeface="Calibri"/>
              <a:cs typeface="Calibri"/>
              <a:sym typeface="Calibri"/>
            </a:endParaRPr>
          </a:p>
          <a:p>
            <a:pPr indent="0" lvl="0" marL="0" rtl="0" algn="ctr">
              <a:spcBef>
                <a:spcPts val="0"/>
              </a:spcBef>
              <a:spcAft>
                <a:spcPts val="0"/>
              </a:spcAft>
              <a:buNone/>
            </a:pPr>
            <a:r>
              <a:rPr b="1" lang="es" sz="2000">
                <a:solidFill>
                  <a:srgbClr val="FFFF00"/>
                </a:solidFill>
                <a:latin typeface="Calibri"/>
                <a:ea typeface="Calibri"/>
                <a:cs typeface="Calibri"/>
                <a:sym typeface="Calibri"/>
              </a:rPr>
              <a:t>Feature Engineering</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Mediante la utilización de una tabla, se crearon 2 nuevas variables que permitieron establecer si un país necesita ayuda (Need Help) y un rango de prioridad (k_lebels), siendo 0 los que mayor ayuda necesitan, 1 países que si bien necesitan ayuda no con la urgencia de los primeros y por último, el nivel 2 de prioridad que establece una ayuda pero sin urgencia.</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37" name="Google Shape;137;p24"/>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38" name="Google Shape;138;p24"/>
          <p:cNvPicPr preferRelativeResize="0"/>
          <p:nvPr/>
        </p:nvPicPr>
        <p:blipFill>
          <a:blip r:embed="rId4">
            <a:alphaModFix/>
          </a:blip>
          <a:stretch>
            <a:fillRect/>
          </a:stretch>
        </p:blipFill>
        <p:spPr>
          <a:xfrm>
            <a:off x="4878100" y="874450"/>
            <a:ext cx="4072925" cy="32041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2" name="Shape 142"/>
        <p:cNvGrpSpPr/>
        <p:nvPr/>
      </p:nvGrpSpPr>
      <p:grpSpPr>
        <a:xfrm>
          <a:off x="0" y="0"/>
          <a:ext cx="0" cy="0"/>
          <a:chOff x="0" y="0"/>
          <a:chExt cx="0" cy="0"/>
        </a:xfrm>
      </p:grpSpPr>
      <p:sp>
        <p:nvSpPr>
          <p:cNvPr id="143" name="Google Shape;143;p25"/>
          <p:cNvSpPr txBox="1"/>
          <p:nvPr>
            <p:ph type="ctrTitle"/>
          </p:nvPr>
        </p:nvSpPr>
        <p:spPr>
          <a:xfrm>
            <a:off x="242350" y="480875"/>
            <a:ext cx="4585800" cy="435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2000">
                <a:solidFill>
                  <a:srgbClr val="FFFF00"/>
                </a:solidFill>
                <a:latin typeface="Calibri"/>
                <a:ea typeface="Calibri"/>
                <a:cs typeface="Calibri"/>
                <a:sym typeface="Calibri"/>
              </a:rPr>
              <a:t>Pairplot - Análisis Bivariado</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b="1" lang="es" sz="1200">
                <a:solidFill>
                  <a:srgbClr val="FFFF00"/>
                </a:solidFill>
                <a:latin typeface="Calibri"/>
                <a:ea typeface="Calibri"/>
                <a:cs typeface="Calibri"/>
                <a:sym typeface="Calibri"/>
              </a:rPr>
              <a:t>Con pairplot de seaborn es posible obtener gráficos con múltiples distribuciones bivariadas de a pares, que muestran las relaciones de las distintas combinaciones que se puede realizar con el dataset. Para ello, se utilizó el siguiente código:</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plt.figure(dpi=</a:t>
            </a:r>
            <a:r>
              <a:rPr lang="es" sz="1050">
                <a:solidFill>
                  <a:srgbClr val="09885A"/>
                </a:solidFill>
                <a:highlight>
                  <a:srgbClr val="FFFFFE"/>
                </a:highlight>
                <a:latin typeface="Courier New"/>
                <a:ea typeface="Courier New"/>
                <a:cs typeface="Courier New"/>
                <a:sym typeface="Courier New"/>
              </a:rPr>
              <a:t>120</a:t>
            </a:r>
            <a:r>
              <a:rPr lang="es"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sns.pairplot(countriessocioeconomic)</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plt.show()</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44" name="Google Shape;144;p25"/>
          <p:cNvPicPr preferRelativeResize="0"/>
          <p:nvPr/>
        </p:nvPicPr>
        <p:blipFill>
          <a:blip r:embed="rId3">
            <a:alphaModFix/>
          </a:blip>
          <a:stretch>
            <a:fillRect/>
          </a:stretch>
        </p:blipFill>
        <p:spPr>
          <a:xfrm>
            <a:off x="5419900" y="834075"/>
            <a:ext cx="3288609" cy="3288609"/>
          </a:xfrm>
          <a:prstGeom prst="rect">
            <a:avLst/>
          </a:prstGeom>
          <a:noFill/>
          <a:ln>
            <a:noFill/>
          </a:ln>
        </p:spPr>
      </p:pic>
      <p:pic>
        <p:nvPicPr>
          <p:cNvPr id="145" name="Google Shape;145;p25"/>
          <p:cNvPicPr preferRelativeResize="0"/>
          <p:nvPr/>
        </p:nvPicPr>
        <p:blipFill>
          <a:blip r:embed="rId4">
            <a:alphaModFix/>
          </a:blip>
          <a:stretch>
            <a:fillRect/>
          </a:stretch>
        </p:blipFill>
        <p:spPr>
          <a:xfrm>
            <a:off x="0" y="2"/>
            <a:ext cx="2253548" cy="4808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9" name="Shape 149"/>
        <p:cNvGrpSpPr/>
        <p:nvPr/>
      </p:nvGrpSpPr>
      <p:grpSpPr>
        <a:xfrm>
          <a:off x="0" y="0"/>
          <a:ext cx="0" cy="0"/>
          <a:chOff x="0" y="0"/>
          <a:chExt cx="0" cy="0"/>
        </a:xfrm>
      </p:grpSpPr>
      <p:sp>
        <p:nvSpPr>
          <p:cNvPr id="150" name="Google Shape;150;p26"/>
          <p:cNvSpPr txBox="1"/>
          <p:nvPr>
            <p:ph type="ctrTitle"/>
          </p:nvPr>
        </p:nvSpPr>
        <p:spPr>
          <a:xfrm>
            <a:off x="2348750" y="-324550"/>
            <a:ext cx="45858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b="1" lang="es" sz="2000">
                <a:solidFill>
                  <a:srgbClr val="FFFF00"/>
                </a:solidFill>
                <a:latin typeface="Calibri"/>
                <a:ea typeface="Calibri"/>
                <a:cs typeface="Calibri"/>
                <a:sym typeface="Calibri"/>
              </a:rPr>
              <a:t>Scalind Data</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b="1" lang="es" sz="1200">
                <a:solidFill>
                  <a:srgbClr val="FFFF00"/>
                </a:solidFill>
                <a:latin typeface="Calibri"/>
                <a:ea typeface="Calibri"/>
                <a:cs typeface="Calibri"/>
                <a:sym typeface="Calibri"/>
              </a:rPr>
              <a:t>Como nuestro dataset no contiene todos los datos de manera uniforme, analizarlo así nos podría traer problemas, por lo que debemos escalarlo y eso lo hacemos gracias a la librería StandardScaler:</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b="1" lang="es" sz="1200">
                <a:solidFill>
                  <a:srgbClr val="FFFF00"/>
                </a:solidFill>
                <a:latin typeface="Calibri"/>
                <a:ea typeface="Calibri"/>
                <a:cs typeface="Calibri"/>
                <a:sym typeface="Calibri"/>
              </a:rPr>
              <a:t>scaling=StandardScaler()</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b="1" lang="es" sz="1200">
                <a:solidFill>
                  <a:srgbClr val="FFFF00"/>
                </a:solidFill>
                <a:latin typeface="Calibri"/>
                <a:ea typeface="Calibri"/>
                <a:cs typeface="Calibri"/>
                <a:sym typeface="Calibri"/>
              </a:rPr>
              <a:t>scaled=scaling.fit_transform(countriessocioeconomic)</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51" name="Google Shape;151;p26"/>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52" name="Google Shape;152;p26"/>
          <p:cNvPicPr preferRelativeResize="0"/>
          <p:nvPr/>
        </p:nvPicPr>
        <p:blipFill>
          <a:blip r:embed="rId4">
            <a:alphaModFix/>
          </a:blip>
          <a:stretch>
            <a:fillRect/>
          </a:stretch>
        </p:blipFill>
        <p:spPr>
          <a:xfrm>
            <a:off x="1437600" y="2941775"/>
            <a:ext cx="6268800" cy="176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6" name="Shape 156"/>
        <p:cNvGrpSpPr/>
        <p:nvPr/>
      </p:nvGrpSpPr>
      <p:grpSpPr>
        <a:xfrm>
          <a:off x="0" y="0"/>
          <a:ext cx="0" cy="0"/>
          <a:chOff x="0" y="0"/>
          <a:chExt cx="0" cy="0"/>
        </a:xfrm>
      </p:grpSpPr>
      <p:sp>
        <p:nvSpPr>
          <p:cNvPr id="157" name="Google Shape;157;p27"/>
          <p:cNvSpPr txBox="1"/>
          <p:nvPr>
            <p:ph type="ctrTitle"/>
          </p:nvPr>
        </p:nvSpPr>
        <p:spPr>
          <a:xfrm>
            <a:off x="2279100" y="-1030375"/>
            <a:ext cx="4585800" cy="435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2000">
                <a:solidFill>
                  <a:srgbClr val="FFFF00"/>
                </a:solidFill>
                <a:latin typeface="Calibri"/>
                <a:ea typeface="Calibri"/>
                <a:cs typeface="Calibri"/>
                <a:sym typeface="Calibri"/>
              </a:rPr>
              <a:t>K-means</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K-means Clustering es el algoritmo de aprendizaje automático no supervisado más popular. Es un algoritmo basado en el centroide o en la distancia. De este análisis surge que el número de clusters óptimo es de 3:</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58" name="Google Shape;158;p27"/>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59" name="Google Shape;159;p27"/>
          <p:cNvPicPr preferRelativeResize="0"/>
          <p:nvPr/>
        </p:nvPicPr>
        <p:blipFill>
          <a:blip r:embed="rId4">
            <a:alphaModFix/>
          </a:blip>
          <a:stretch>
            <a:fillRect/>
          </a:stretch>
        </p:blipFill>
        <p:spPr>
          <a:xfrm>
            <a:off x="582838" y="2324300"/>
            <a:ext cx="3400425" cy="2476500"/>
          </a:xfrm>
          <a:prstGeom prst="rect">
            <a:avLst/>
          </a:prstGeom>
          <a:noFill/>
          <a:ln>
            <a:noFill/>
          </a:ln>
        </p:spPr>
      </p:pic>
      <p:pic>
        <p:nvPicPr>
          <p:cNvPr id="160" name="Google Shape;160;p27"/>
          <p:cNvPicPr preferRelativeResize="0"/>
          <p:nvPr/>
        </p:nvPicPr>
        <p:blipFill>
          <a:blip r:embed="rId5">
            <a:alphaModFix/>
          </a:blip>
          <a:stretch>
            <a:fillRect/>
          </a:stretch>
        </p:blipFill>
        <p:spPr>
          <a:xfrm>
            <a:off x="4966388" y="3124400"/>
            <a:ext cx="3305175" cy="87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4" name="Shape 164"/>
        <p:cNvGrpSpPr/>
        <p:nvPr/>
      </p:nvGrpSpPr>
      <p:grpSpPr>
        <a:xfrm>
          <a:off x="0" y="0"/>
          <a:ext cx="0" cy="0"/>
          <a:chOff x="0" y="0"/>
          <a:chExt cx="0" cy="0"/>
        </a:xfrm>
      </p:grpSpPr>
      <p:sp>
        <p:nvSpPr>
          <p:cNvPr id="165" name="Google Shape;165;p28"/>
          <p:cNvSpPr txBox="1"/>
          <p:nvPr>
            <p:ph type="ctrTitle"/>
          </p:nvPr>
        </p:nvSpPr>
        <p:spPr>
          <a:xfrm>
            <a:off x="2279100" y="-1030375"/>
            <a:ext cx="45858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b="1" lang="es" sz="2000">
                <a:solidFill>
                  <a:srgbClr val="FFFF00"/>
                </a:solidFill>
                <a:latin typeface="Calibri"/>
                <a:ea typeface="Calibri"/>
                <a:cs typeface="Calibri"/>
                <a:sym typeface="Calibri"/>
              </a:rPr>
              <a:t>K-means</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Gracias al análisis anterior, se procede a clasificar a todos los países en Países en Sub-desarrollados, en vías de desarrollo y desarrollados con el siguiente código:</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66" name="Google Shape;166;p28"/>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67" name="Google Shape;167;p28"/>
          <p:cNvPicPr preferRelativeResize="0"/>
          <p:nvPr/>
        </p:nvPicPr>
        <p:blipFill>
          <a:blip r:embed="rId4">
            <a:alphaModFix/>
          </a:blip>
          <a:stretch>
            <a:fillRect/>
          </a:stretch>
        </p:blipFill>
        <p:spPr>
          <a:xfrm>
            <a:off x="1800175" y="2395600"/>
            <a:ext cx="5543650" cy="195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1" name="Shape 171"/>
        <p:cNvGrpSpPr/>
        <p:nvPr/>
      </p:nvGrpSpPr>
      <p:grpSpPr>
        <a:xfrm>
          <a:off x="0" y="0"/>
          <a:ext cx="0" cy="0"/>
          <a:chOff x="0" y="0"/>
          <a:chExt cx="0" cy="0"/>
        </a:xfrm>
      </p:grpSpPr>
      <p:sp>
        <p:nvSpPr>
          <p:cNvPr id="172" name="Google Shape;172;p29"/>
          <p:cNvSpPr txBox="1"/>
          <p:nvPr>
            <p:ph type="ctrTitle"/>
          </p:nvPr>
        </p:nvSpPr>
        <p:spPr>
          <a:xfrm>
            <a:off x="176750" y="-190800"/>
            <a:ext cx="34998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b="1" lang="es" sz="2000">
                <a:solidFill>
                  <a:srgbClr val="FFFF00"/>
                </a:solidFill>
                <a:latin typeface="Calibri"/>
                <a:ea typeface="Calibri"/>
                <a:cs typeface="Calibri"/>
                <a:sym typeface="Calibri"/>
              </a:rPr>
              <a:t>Países Sub-desarrollados</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73" name="Google Shape;173;p29"/>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74" name="Google Shape;174;p29"/>
          <p:cNvPicPr preferRelativeResize="0"/>
          <p:nvPr/>
        </p:nvPicPr>
        <p:blipFill>
          <a:blip r:embed="rId4">
            <a:alphaModFix/>
          </a:blip>
          <a:stretch>
            <a:fillRect/>
          </a:stretch>
        </p:blipFill>
        <p:spPr>
          <a:xfrm>
            <a:off x="3209048" y="256850"/>
            <a:ext cx="5381200" cy="4471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8" name="Shape 178"/>
        <p:cNvGrpSpPr/>
        <p:nvPr/>
      </p:nvGrpSpPr>
      <p:grpSpPr>
        <a:xfrm>
          <a:off x="0" y="0"/>
          <a:ext cx="0" cy="0"/>
          <a:chOff x="0" y="0"/>
          <a:chExt cx="0" cy="0"/>
        </a:xfrm>
      </p:grpSpPr>
      <p:sp>
        <p:nvSpPr>
          <p:cNvPr id="179" name="Google Shape;179;p30"/>
          <p:cNvSpPr txBox="1"/>
          <p:nvPr>
            <p:ph type="ctrTitle"/>
          </p:nvPr>
        </p:nvSpPr>
        <p:spPr>
          <a:xfrm>
            <a:off x="176750" y="-190800"/>
            <a:ext cx="34998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b="1" lang="es" sz="2000">
                <a:solidFill>
                  <a:srgbClr val="FFFF00"/>
                </a:solidFill>
                <a:latin typeface="Calibri"/>
                <a:ea typeface="Calibri"/>
                <a:cs typeface="Calibri"/>
                <a:sym typeface="Calibri"/>
              </a:rPr>
              <a:t>Países en vías de desarrollo</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80" name="Google Shape;180;p30"/>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81" name="Google Shape;181;p30"/>
          <p:cNvPicPr preferRelativeResize="0"/>
          <p:nvPr/>
        </p:nvPicPr>
        <p:blipFill>
          <a:blip r:embed="rId4">
            <a:alphaModFix/>
          </a:blip>
          <a:stretch>
            <a:fillRect/>
          </a:stretch>
        </p:blipFill>
        <p:spPr>
          <a:xfrm>
            <a:off x="3475450" y="390175"/>
            <a:ext cx="5162649" cy="4363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5" name="Shape 185"/>
        <p:cNvGrpSpPr/>
        <p:nvPr/>
      </p:nvGrpSpPr>
      <p:grpSpPr>
        <a:xfrm>
          <a:off x="0" y="0"/>
          <a:ext cx="0" cy="0"/>
          <a:chOff x="0" y="0"/>
          <a:chExt cx="0" cy="0"/>
        </a:xfrm>
      </p:grpSpPr>
      <p:sp>
        <p:nvSpPr>
          <p:cNvPr id="186" name="Google Shape;186;p31"/>
          <p:cNvSpPr txBox="1"/>
          <p:nvPr>
            <p:ph type="ctrTitle"/>
          </p:nvPr>
        </p:nvSpPr>
        <p:spPr>
          <a:xfrm>
            <a:off x="176750" y="-190800"/>
            <a:ext cx="34998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b="1" lang="es" sz="2000">
                <a:solidFill>
                  <a:srgbClr val="FFFF00"/>
                </a:solidFill>
                <a:latin typeface="Calibri"/>
                <a:ea typeface="Calibri"/>
                <a:cs typeface="Calibri"/>
                <a:sym typeface="Calibri"/>
              </a:rPr>
              <a:t>Países desarrollados</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87" name="Google Shape;187;p31"/>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88" name="Google Shape;188;p31"/>
          <p:cNvPicPr preferRelativeResize="0"/>
          <p:nvPr/>
        </p:nvPicPr>
        <p:blipFill>
          <a:blip r:embed="rId4">
            <a:alphaModFix/>
          </a:blip>
          <a:stretch>
            <a:fillRect/>
          </a:stretch>
        </p:blipFill>
        <p:spPr>
          <a:xfrm>
            <a:off x="2803750" y="1274800"/>
            <a:ext cx="5893350" cy="269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429900" y="885900"/>
            <a:ext cx="8714100" cy="4374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1644">
                <a:solidFill>
                  <a:srgbClr val="FFFF00"/>
                </a:solidFill>
                <a:latin typeface="Calibri"/>
                <a:ea typeface="Calibri"/>
                <a:cs typeface="Calibri"/>
                <a:sym typeface="Calibri"/>
              </a:rPr>
              <a:t>         Tabla de contenidos</a:t>
            </a:r>
            <a:endParaRPr b="1" sz="1644">
              <a:solidFill>
                <a:srgbClr val="FFFF00"/>
              </a:solidFill>
              <a:latin typeface="Calibri"/>
              <a:ea typeface="Calibri"/>
              <a:cs typeface="Calibri"/>
              <a:sym typeface="Calibri"/>
            </a:endParaRPr>
          </a:p>
          <a:p>
            <a:pPr indent="0" lvl="0" marL="0" rtl="0" algn="ctr">
              <a:spcBef>
                <a:spcPts val="0"/>
              </a:spcBef>
              <a:spcAft>
                <a:spcPts val="0"/>
              </a:spcAft>
              <a:buNone/>
            </a:pPr>
            <a:r>
              <a:t/>
            </a:r>
            <a:endParaRPr b="1" sz="1644">
              <a:solidFill>
                <a:srgbClr val="FFFF00"/>
              </a:solidFill>
              <a:latin typeface="Calibri"/>
              <a:ea typeface="Calibri"/>
              <a:cs typeface="Calibri"/>
              <a:sym typeface="Calibri"/>
            </a:endParaRPr>
          </a:p>
          <a:p>
            <a:pPr indent="0" lvl="0" marL="0" rtl="0" algn="ctr">
              <a:spcBef>
                <a:spcPts val="0"/>
              </a:spcBef>
              <a:spcAft>
                <a:spcPts val="0"/>
              </a:spcAft>
              <a:buNone/>
            </a:pPr>
            <a:r>
              <a:t/>
            </a:r>
            <a:endParaRPr b="1" sz="1644">
              <a:solidFill>
                <a:srgbClr val="FFFF00"/>
              </a:solidFill>
              <a:latin typeface="Calibri"/>
              <a:ea typeface="Calibri"/>
              <a:cs typeface="Calibri"/>
              <a:sym typeface="Calibri"/>
            </a:endParaRPr>
          </a:p>
          <a:p>
            <a:pPr indent="0" lvl="0" marL="0" rtl="0" algn="ctr">
              <a:spcBef>
                <a:spcPts val="0"/>
              </a:spcBef>
              <a:spcAft>
                <a:spcPts val="0"/>
              </a:spcAft>
              <a:buNone/>
            </a:pPr>
            <a:r>
              <a:t/>
            </a:r>
            <a:endParaRPr b="1" sz="1644">
              <a:solidFill>
                <a:srgbClr val="FFFF00"/>
              </a:solidFill>
              <a:latin typeface="Calibri"/>
              <a:ea typeface="Calibri"/>
              <a:cs typeface="Calibri"/>
              <a:sym typeface="Calibri"/>
            </a:endParaRPr>
          </a:p>
          <a:p>
            <a:pPr indent="0" lvl="0" marL="0" rtl="0" algn="ctr">
              <a:spcBef>
                <a:spcPts val="0"/>
              </a:spcBef>
              <a:spcAft>
                <a:spcPts val="0"/>
              </a:spcAft>
              <a:buNone/>
            </a:pPr>
            <a:r>
              <a:t/>
            </a:r>
            <a:endParaRPr b="1" sz="1644">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1.- </a:t>
            </a:r>
            <a:r>
              <a:rPr b="1" lang="es" sz="1300">
                <a:solidFill>
                  <a:srgbClr val="FFFF00"/>
                </a:solidFill>
                <a:latin typeface="Calibri"/>
                <a:ea typeface="Calibri"/>
                <a:cs typeface="Calibri"/>
                <a:sym typeface="Calibri"/>
              </a:rPr>
              <a:t>Presentación del problema</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2.- Preguntas y objetivos de la investigación.</a:t>
            </a:r>
            <a:endParaRPr b="1" sz="1300">
              <a:solidFill>
                <a:srgbClr val="FFFF00"/>
              </a:solidFill>
              <a:latin typeface="Calibri"/>
              <a:ea typeface="Calibri"/>
              <a:cs typeface="Calibri"/>
              <a:sym typeface="Calibri"/>
            </a:endParaRPr>
          </a:p>
          <a:p>
            <a:pPr indent="0" lvl="0" marL="457200" rtl="0" algn="ctr">
              <a:spcBef>
                <a:spcPts val="0"/>
              </a:spcBef>
              <a:spcAft>
                <a:spcPts val="0"/>
              </a:spcAft>
              <a:buNone/>
            </a:pPr>
            <a:r>
              <a:rPr b="1" lang="es" sz="1300">
                <a:solidFill>
                  <a:srgbClr val="FFFF00"/>
                </a:solidFill>
                <a:latin typeface="Calibri"/>
                <a:ea typeface="Calibri"/>
                <a:cs typeface="Calibri"/>
                <a:sym typeface="Calibri"/>
              </a:rPr>
              <a:t> 3.- Indicación de la fuente del dataset y los criterios de selección (Data Acquisition).</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4.- Data Wrangling y EDA</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5.- Visualización de variables</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6.- </a:t>
            </a:r>
            <a:r>
              <a:rPr b="1" lang="es" sz="1300">
                <a:solidFill>
                  <a:srgbClr val="FFFF00"/>
                </a:solidFill>
                <a:latin typeface="Calibri"/>
                <a:ea typeface="Calibri"/>
                <a:cs typeface="Calibri"/>
                <a:sym typeface="Calibri"/>
              </a:rPr>
              <a:t>Análisis de Descriptivo del Dataset</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7.- Feature Engineering</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8.- Pairplot - Análisis Bivariado</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9.- K-means</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10.- Heatmap</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11.- Regresión Lineal</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12.- Método LOOCV</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13.- Lightgbm</a:t>
            </a:r>
            <a:endParaRPr b="1" sz="1300">
              <a:solidFill>
                <a:srgbClr val="FFFF00"/>
              </a:solidFill>
              <a:latin typeface="Calibri"/>
              <a:ea typeface="Calibri"/>
              <a:cs typeface="Calibri"/>
              <a:sym typeface="Calibri"/>
            </a:endParaRPr>
          </a:p>
          <a:p>
            <a:pPr indent="0" lvl="0" marL="457200" rtl="0" algn="l">
              <a:spcBef>
                <a:spcPts val="0"/>
              </a:spcBef>
              <a:spcAft>
                <a:spcPts val="0"/>
              </a:spcAft>
              <a:buNone/>
            </a:pPr>
            <a:r>
              <a:rPr b="1" lang="es" sz="1300">
                <a:solidFill>
                  <a:srgbClr val="FFFF00"/>
                </a:solidFill>
                <a:latin typeface="Calibri"/>
                <a:ea typeface="Calibri"/>
                <a:cs typeface="Calibri"/>
                <a:sym typeface="Calibri"/>
              </a:rPr>
              <a:t>                                                              14.- Conclusiones</a:t>
            </a:r>
            <a:endParaRPr b="1"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p>
        </p:txBody>
      </p:sp>
      <p:sp>
        <p:nvSpPr>
          <p:cNvPr id="62" name="Google Shape;62;p14"/>
          <p:cNvSpPr/>
          <p:nvPr/>
        </p:nvSpPr>
        <p:spPr>
          <a:xfrm>
            <a:off x="-1606675" y="1913425"/>
            <a:ext cx="4659000" cy="45567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75129" y="1"/>
            <a:ext cx="2529326" cy="539711"/>
          </a:xfrm>
          <a:prstGeom prst="rect">
            <a:avLst/>
          </a:prstGeom>
          <a:noFill/>
          <a:ln>
            <a:noFill/>
          </a:ln>
        </p:spPr>
      </p:pic>
      <p:pic>
        <p:nvPicPr>
          <p:cNvPr id="64" name="Google Shape;64;p14"/>
          <p:cNvPicPr preferRelativeResize="0"/>
          <p:nvPr/>
        </p:nvPicPr>
        <p:blipFill>
          <a:blip r:embed="rId4">
            <a:alphaModFix/>
          </a:blip>
          <a:stretch>
            <a:fillRect/>
          </a:stretch>
        </p:blipFill>
        <p:spPr>
          <a:xfrm>
            <a:off x="7106875" y="3106375"/>
            <a:ext cx="2037125" cy="2037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2" name="Shape 192"/>
        <p:cNvGrpSpPr/>
        <p:nvPr/>
      </p:nvGrpSpPr>
      <p:grpSpPr>
        <a:xfrm>
          <a:off x="0" y="0"/>
          <a:ext cx="0" cy="0"/>
          <a:chOff x="0" y="0"/>
          <a:chExt cx="0" cy="0"/>
        </a:xfrm>
      </p:grpSpPr>
      <p:sp>
        <p:nvSpPr>
          <p:cNvPr id="193" name="Google Shape;193;p32"/>
          <p:cNvSpPr txBox="1"/>
          <p:nvPr>
            <p:ph type="ctrTitle"/>
          </p:nvPr>
        </p:nvSpPr>
        <p:spPr>
          <a:xfrm>
            <a:off x="162800" y="396750"/>
            <a:ext cx="4585800" cy="4350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2000">
                <a:solidFill>
                  <a:srgbClr val="FFFF00"/>
                </a:solidFill>
                <a:latin typeface="Calibri"/>
                <a:ea typeface="Calibri"/>
                <a:cs typeface="Calibri"/>
                <a:sym typeface="Calibri"/>
              </a:rPr>
              <a:t>Heatmap</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La segunda parte del objetivo era determinar las variables que mayor impacto tenían en las condiciones socioeconómicas de un país, y para ello se utilizó un  heatmap en el que podemos observar la correlación que existe entre las variables por medio de gráficos. Se puede apreciar el nivel de dicha correlación a través de un mapa de calor representado por colores. Su código es el siguiente:</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plt.rcParams[</a:t>
            </a:r>
            <a:r>
              <a:rPr lang="es" sz="1050">
                <a:solidFill>
                  <a:srgbClr val="A31515"/>
                </a:solidFill>
                <a:highlight>
                  <a:srgbClr val="FFFFFE"/>
                </a:highlight>
                <a:latin typeface="Courier New"/>
                <a:ea typeface="Courier New"/>
                <a:cs typeface="Courier New"/>
                <a:sym typeface="Courier New"/>
              </a:rPr>
              <a:t>'figure.figsize'</a:t>
            </a:r>
            <a:r>
              <a:rPr lang="es" sz="1050">
                <a:solidFill>
                  <a:srgbClr val="000000"/>
                </a:solidFill>
                <a:highlight>
                  <a:srgbClr val="FFFFFE"/>
                </a:highlight>
                <a:latin typeface="Courier New"/>
                <a:ea typeface="Courier New"/>
                <a:cs typeface="Courier New"/>
                <a:sym typeface="Courier New"/>
              </a:rPr>
              <a:t>] = (</a:t>
            </a:r>
            <a:r>
              <a:rPr lang="es" sz="1050">
                <a:solidFill>
                  <a:srgbClr val="09885A"/>
                </a:solidFill>
                <a:highlight>
                  <a:srgbClr val="FFFFFE"/>
                </a:highlight>
                <a:latin typeface="Courier New"/>
                <a:ea typeface="Courier New"/>
                <a:cs typeface="Courier New"/>
                <a:sym typeface="Courier New"/>
              </a:rPr>
              <a:t>15</a:t>
            </a:r>
            <a:r>
              <a:rPr lang="es" sz="1050">
                <a:solidFill>
                  <a:srgbClr val="000000"/>
                </a:solidFill>
                <a:highlight>
                  <a:srgbClr val="FFFFFE"/>
                </a:highlight>
                <a:latin typeface="Courier New"/>
                <a:ea typeface="Courier New"/>
                <a:cs typeface="Courier New"/>
                <a:sym typeface="Courier New"/>
              </a:rPr>
              <a:t>, </a:t>
            </a:r>
            <a:r>
              <a:rPr lang="es" sz="1050">
                <a:solidFill>
                  <a:srgbClr val="09885A"/>
                </a:solidFill>
                <a:highlight>
                  <a:srgbClr val="FFFFFE"/>
                </a:highlight>
                <a:latin typeface="Courier New"/>
                <a:ea typeface="Courier New"/>
                <a:cs typeface="Courier New"/>
                <a:sym typeface="Courier New"/>
              </a:rPr>
              <a:t>10</a:t>
            </a:r>
            <a:r>
              <a:rPr lang="es"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sns.heatmap(countriessocioeconomic.corr(), annot = </a:t>
            </a:r>
            <a:r>
              <a:rPr lang="es" sz="1050">
                <a:solidFill>
                  <a:srgbClr val="0000FF"/>
                </a:solidFill>
                <a:highlight>
                  <a:srgbClr val="FFFFFE"/>
                </a:highlight>
                <a:latin typeface="Courier New"/>
                <a:ea typeface="Courier New"/>
                <a:cs typeface="Courier New"/>
                <a:sym typeface="Courier New"/>
              </a:rPr>
              <a:t>True</a:t>
            </a:r>
            <a:r>
              <a:rPr lang="es" sz="1050">
                <a:solidFill>
                  <a:srgbClr val="000000"/>
                </a:solidFill>
                <a:highlight>
                  <a:srgbClr val="FFFFFE"/>
                </a:highlight>
                <a:latin typeface="Courier New"/>
                <a:ea typeface="Courier New"/>
                <a:cs typeface="Courier New"/>
                <a:sym typeface="Courier New"/>
              </a:rPr>
              <a:t>, cmap = </a:t>
            </a:r>
            <a:r>
              <a:rPr lang="es" sz="1050">
                <a:solidFill>
                  <a:srgbClr val="A31515"/>
                </a:solidFill>
                <a:highlight>
                  <a:srgbClr val="FFFFFE"/>
                </a:highlight>
                <a:latin typeface="Courier New"/>
                <a:ea typeface="Courier New"/>
                <a:cs typeface="Courier New"/>
                <a:sym typeface="Courier New"/>
              </a:rPr>
              <a:t>'RdBu'</a:t>
            </a:r>
            <a:r>
              <a:rPr lang="es"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plt.title(</a:t>
            </a:r>
            <a:r>
              <a:rPr lang="es" sz="1050">
                <a:solidFill>
                  <a:srgbClr val="A31515"/>
                </a:solidFill>
                <a:highlight>
                  <a:srgbClr val="FFFFFE"/>
                </a:highlight>
                <a:latin typeface="Courier New"/>
                <a:ea typeface="Courier New"/>
                <a:cs typeface="Courier New"/>
                <a:sym typeface="Courier New"/>
              </a:rPr>
              <a:t>'Heatmap for the Dataset'</a:t>
            </a:r>
            <a:r>
              <a:rPr lang="es" sz="1050">
                <a:solidFill>
                  <a:srgbClr val="000000"/>
                </a:solidFill>
                <a:highlight>
                  <a:srgbClr val="FFFFFE"/>
                </a:highlight>
                <a:latin typeface="Courier New"/>
                <a:ea typeface="Courier New"/>
                <a:cs typeface="Courier New"/>
                <a:sym typeface="Courier New"/>
              </a:rPr>
              <a:t>, fontsize = </a:t>
            </a:r>
            <a:r>
              <a:rPr lang="es" sz="1050">
                <a:solidFill>
                  <a:srgbClr val="09885A"/>
                </a:solidFill>
                <a:highlight>
                  <a:srgbClr val="FFFFFE"/>
                </a:highlight>
                <a:latin typeface="Courier New"/>
                <a:ea typeface="Courier New"/>
                <a:cs typeface="Courier New"/>
                <a:sym typeface="Courier New"/>
              </a:rPr>
              <a:t>20</a:t>
            </a:r>
            <a:r>
              <a:rPr lang="es"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plt.show()</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Podemos ver como las dos variables con una fuerte correlación son income y gdpp, por lo cual son las variables seleccionadas para trabajar.</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94" name="Google Shape;194;p32"/>
          <p:cNvPicPr preferRelativeResize="0"/>
          <p:nvPr/>
        </p:nvPicPr>
        <p:blipFill>
          <a:blip r:embed="rId3">
            <a:alphaModFix/>
          </a:blip>
          <a:stretch>
            <a:fillRect/>
          </a:stretch>
        </p:blipFill>
        <p:spPr>
          <a:xfrm>
            <a:off x="4787000" y="934325"/>
            <a:ext cx="4117100" cy="3058270"/>
          </a:xfrm>
          <a:prstGeom prst="rect">
            <a:avLst/>
          </a:prstGeom>
          <a:noFill/>
          <a:ln>
            <a:noFill/>
          </a:ln>
        </p:spPr>
      </p:pic>
      <p:pic>
        <p:nvPicPr>
          <p:cNvPr id="195" name="Google Shape;195;p32"/>
          <p:cNvPicPr preferRelativeResize="0"/>
          <p:nvPr/>
        </p:nvPicPr>
        <p:blipFill>
          <a:blip r:embed="rId4">
            <a:alphaModFix/>
          </a:blip>
          <a:stretch>
            <a:fillRect/>
          </a:stretch>
        </p:blipFill>
        <p:spPr>
          <a:xfrm>
            <a:off x="0" y="2"/>
            <a:ext cx="2253548" cy="4808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9" name="Shape 199"/>
        <p:cNvGrpSpPr/>
        <p:nvPr/>
      </p:nvGrpSpPr>
      <p:grpSpPr>
        <a:xfrm>
          <a:off x="0" y="0"/>
          <a:ext cx="0" cy="0"/>
          <a:chOff x="0" y="0"/>
          <a:chExt cx="0" cy="0"/>
        </a:xfrm>
      </p:grpSpPr>
      <p:sp>
        <p:nvSpPr>
          <p:cNvPr id="200" name="Google Shape;200;p33"/>
          <p:cNvSpPr txBox="1"/>
          <p:nvPr>
            <p:ph type="ctrTitle"/>
          </p:nvPr>
        </p:nvSpPr>
        <p:spPr>
          <a:xfrm>
            <a:off x="443450" y="-241600"/>
            <a:ext cx="5155800" cy="45855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lang="es" sz="1300">
                <a:solidFill>
                  <a:srgbClr val="FFFF00"/>
                </a:solidFill>
                <a:latin typeface="Calibri"/>
                <a:ea typeface="Calibri"/>
                <a:cs typeface="Calibri"/>
                <a:sym typeface="Calibri"/>
              </a:rPr>
              <a:t>Luego se suma un Scatterplot a fin de ver la correlación entre las variables seleccionadas para trabajar en este conjunto de datos (income - gdpp). La imágen del gráfico nos indica la fuerte relación entre las variables, pues ambas indican a su vez, una fuerte relación con el desarrollo económico de un país.</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p>
        </p:txBody>
      </p:sp>
      <p:pic>
        <p:nvPicPr>
          <p:cNvPr id="201" name="Google Shape;201;p33"/>
          <p:cNvPicPr preferRelativeResize="0"/>
          <p:nvPr/>
        </p:nvPicPr>
        <p:blipFill>
          <a:blip r:embed="rId3">
            <a:alphaModFix/>
          </a:blip>
          <a:stretch>
            <a:fillRect/>
          </a:stretch>
        </p:blipFill>
        <p:spPr>
          <a:xfrm>
            <a:off x="5769101" y="1286650"/>
            <a:ext cx="2522300" cy="2652900"/>
          </a:xfrm>
          <a:prstGeom prst="rect">
            <a:avLst/>
          </a:prstGeom>
          <a:noFill/>
          <a:ln>
            <a:noFill/>
          </a:ln>
        </p:spPr>
      </p:pic>
      <p:pic>
        <p:nvPicPr>
          <p:cNvPr id="202" name="Google Shape;202;p33"/>
          <p:cNvPicPr preferRelativeResize="0"/>
          <p:nvPr/>
        </p:nvPicPr>
        <p:blipFill>
          <a:blip r:embed="rId4">
            <a:alphaModFix/>
          </a:blip>
          <a:stretch>
            <a:fillRect/>
          </a:stretch>
        </p:blipFill>
        <p:spPr>
          <a:xfrm>
            <a:off x="0" y="2"/>
            <a:ext cx="2253548" cy="4808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6" name="Shape 206"/>
        <p:cNvGrpSpPr/>
        <p:nvPr/>
      </p:nvGrpSpPr>
      <p:grpSpPr>
        <a:xfrm>
          <a:off x="0" y="0"/>
          <a:ext cx="0" cy="0"/>
          <a:chOff x="0" y="0"/>
          <a:chExt cx="0" cy="0"/>
        </a:xfrm>
      </p:grpSpPr>
      <p:sp>
        <p:nvSpPr>
          <p:cNvPr id="207" name="Google Shape;207;p34"/>
          <p:cNvSpPr txBox="1"/>
          <p:nvPr>
            <p:ph type="ctrTitle"/>
          </p:nvPr>
        </p:nvSpPr>
        <p:spPr>
          <a:xfrm>
            <a:off x="4350250" y="964250"/>
            <a:ext cx="4585800" cy="4350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2000">
                <a:solidFill>
                  <a:srgbClr val="FFFF00"/>
                </a:solidFill>
                <a:latin typeface="Calibri"/>
                <a:ea typeface="Calibri"/>
                <a:cs typeface="Calibri"/>
                <a:sym typeface="Calibri"/>
              </a:rPr>
              <a:t>Análisis </a:t>
            </a:r>
            <a:r>
              <a:rPr b="1" lang="es" sz="2000">
                <a:solidFill>
                  <a:srgbClr val="FFFF00"/>
                </a:solidFill>
                <a:latin typeface="Calibri"/>
                <a:ea typeface="Calibri"/>
                <a:cs typeface="Calibri"/>
                <a:sym typeface="Calibri"/>
              </a:rPr>
              <a:t>Univariado</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El propósito del análisis univariado es comprender la distribución de valores para una sola variable. Para el siguiente caso se utilizó la Variable Income (ingresos netos per cápita), una de las variables con fuerte correlación:</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sns.distplot(countriessocioeconomic.income, kde=True, hist=True, bins=15, color='mediumblue')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plt.xlabel('income')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plt.ylabel('Density')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plt.title('Distribución según los ingresos netos')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plt.show()</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08" name="Google Shape;208;p34"/>
          <p:cNvPicPr preferRelativeResize="0"/>
          <p:nvPr/>
        </p:nvPicPr>
        <p:blipFill>
          <a:blip r:embed="rId3">
            <a:alphaModFix/>
          </a:blip>
          <a:stretch>
            <a:fillRect/>
          </a:stretch>
        </p:blipFill>
        <p:spPr>
          <a:xfrm>
            <a:off x="0" y="2"/>
            <a:ext cx="2253548" cy="480863"/>
          </a:xfrm>
          <a:prstGeom prst="rect">
            <a:avLst/>
          </a:prstGeom>
          <a:noFill/>
          <a:ln>
            <a:noFill/>
          </a:ln>
        </p:spPr>
      </p:pic>
      <p:pic>
        <p:nvPicPr>
          <p:cNvPr id="209" name="Google Shape;209;p34"/>
          <p:cNvPicPr preferRelativeResize="0"/>
          <p:nvPr/>
        </p:nvPicPr>
        <p:blipFill>
          <a:blip r:embed="rId4">
            <a:alphaModFix/>
          </a:blip>
          <a:stretch>
            <a:fillRect/>
          </a:stretch>
        </p:blipFill>
        <p:spPr>
          <a:xfrm>
            <a:off x="168625" y="1120039"/>
            <a:ext cx="4045449" cy="277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3" name="Shape 213"/>
        <p:cNvGrpSpPr/>
        <p:nvPr/>
      </p:nvGrpSpPr>
      <p:grpSpPr>
        <a:xfrm>
          <a:off x="0" y="0"/>
          <a:ext cx="0" cy="0"/>
          <a:chOff x="0" y="0"/>
          <a:chExt cx="0" cy="0"/>
        </a:xfrm>
      </p:grpSpPr>
      <p:sp>
        <p:nvSpPr>
          <p:cNvPr id="214" name="Google Shape;214;p35"/>
          <p:cNvSpPr txBox="1"/>
          <p:nvPr>
            <p:ph type="ctrTitle"/>
          </p:nvPr>
        </p:nvSpPr>
        <p:spPr>
          <a:xfrm>
            <a:off x="4350250" y="964250"/>
            <a:ext cx="4585800" cy="4350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2000">
                <a:solidFill>
                  <a:srgbClr val="FFFF00"/>
                </a:solidFill>
                <a:latin typeface="Calibri"/>
                <a:ea typeface="Calibri"/>
                <a:cs typeface="Calibri"/>
                <a:sym typeface="Calibri"/>
              </a:rPr>
              <a:t>Análisis Univariado</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Se muestra la distribución para la variable gdpp (</a:t>
            </a:r>
            <a:r>
              <a:rPr lang="es" sz="1200">
                <a:solidFill>
                  <a:srgbClr val="FFFF00"/>
                </a:solidFill>
                <a:latin typeface="Calibri"/>
                <a:ea typeface="Calibri"/>
                <a:cs typeface="Calibri"/>
                <a:sym typeface="Calibri"/>
              </a:rPr>
              <a:t>PBI), variable con fuerte correlación con la variable Income:</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sns.distplot(countriessocioeconomic.gdpp, kde=True, hist=True, bins=15, color='mediumblue')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plt.xlabel('gdpp')</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plt.ylabel('Density')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plt.title('Distribución según el PBI')</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plt.show()</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Se puede inferir que en ambos casos, la distribución es normal logarítima con asimetría positiva.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15" name="Google Shape;215;p35"/>
          <p:cNvPicPr preferRelativeResize="0"/>
          <p:nvPr/>
        </p:nvPicPr>
        <p:blipFill>
          <a:blip r:embed="rId3">
            <a:alphaModFix/>
          </a:blip>
          <a:stretch>
            <a:fillRect/>
          </a:stretch>
        </p:blipFill>
        <p:spPr>
          <a:xfrm>
            <a:off x="0" y="2"/>
            <a:ext cx="2253548" cy="480863"/>
          </a:xfrm>
          <a:prstGeom prst="rect">
            <a:avLst/>
          </a:prstGeom>
          <a:noFill/>
          <a:ln>
            <a:noFill/>
          </a:ln>
        </p:spPr>
      </p:pic>
      <p:pic>
        <p:nvPicPr>
          <p:cNvPr id="216" name="Google Shape;216;p35"/>
          <p:cNvPicPr preferRelativeResize="0"/>
          <p:nvPr/>
        </p:nvPicPr>
        <p:blipFill>
          <a:blip r:embed="rId4">
            <a:alphaModFix/>
          </a:blip>
          <a:stretch>
            <a:fillRect/>
          </a:stretch>
        </p:blipFill>
        <p:spPr>
          <a:xfrm>
            <a:off x="201075" y="1290414"/>
            <a:ext cx="4045450" cy="27901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0" name="Shape 220"/>
        <p:cNvGrpSpPr/>
        <p:nvPr/>
      </p:nvGrpSpPr>
      <p:grpSpPr>
        <a:xfrm>
          <a:off x="0" y="0"/>
          <a:ext cx="0" cy="0"/>
          <a:chOff x="0" y="0"/>
          <a:chExt cx="0" cy="0"/>
        </a:xfrm>
      </p:grpSpPr>
      <p:sp>
        <p:nvSpPr>
          <p:cNvPr id="221" name="Google Shape;221;p36"/>
          <p:cNvSpPr txBox="1"/>
          <p:nvPr>
            <p:ph type="ctrTitle"/>
          </p:nvPr>
        </p:nvSpPr>
        <p:spPr>
          <a:xfrm>
            <a:off x="69238" y="846450"/>
            <a:ext cx="8775000" cy="435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2000">
                <a:solidFill>
                  <a:srgbClr val="FFFF00"/>
                </a:solidFill>
                <a:latin typeface="Calibri"/>
                <a:ea typeface="Calibri"/>
                <a:cs typeface="Calibri"/>
                <a:sym typeface="Calibri"/>
              </a:rPr>
              <a:t>Regresión Lineal</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La Regresión Lineal es un modelo muy utilizado en la ciencia de datos que sirve para modelar, mediante el ajuste de una ecuación lineal, la relación entre las probabilidades de una variable dependiente en función de una o más variables independientes. Existen las relaciones lineales simples (cuando sólo hay una variable independiente) y múltiples (cuando se utilizan más de una variable independiente).</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Utilizando la librería sktlearn se implementó el siguiente código:</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b="1" lang="es" sz="1200">
                <a:solidFill>
                  <a:srgbClr val="FFFF00"/>
                </a:solidFill>
                <a:latin typeface="Calibri"/>
                <a:ea typeface="Calibri"/>
                <a:cs typeface="Calibri"/>
                <a:sym typeface="Calibri"/>
              </a:rPr>
              <a:t>1.-</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AF00DB"/>
                </a:solidFill>
                <a:highlight>
                  <a:srgbClr val="FFFFFE"/>
                </a:highlight>
                <a:latin typeface="Courier New"/>
                <a:ea typeface="Courier New"/>
                <a:cs typeface="Courier New"/>
                <a:sym typeface="Courier New"/>
              </a:rPr>
              <a:t>from</a:t>
            </a:r>
            <a:r>
              <a:rPr lang="es" sz="1050">
                <a:solidFill>
                  <a:srgbClr val="000000"/>
                </a:solidFill>
                <a:highlight>
                  <a:srgbClr val="FFFFFE"/>
                </a:highlight>
                <a:latin typeface="Courier New"/>
                <a:ea typeface="Courier New"/>
                <a:cs typeface="Courier New"/>
                <a:sym typeface="Courier New"/>
              </a:rPr>
              <a:t> sklearn.model_selection </a:t>
            </a:r>
            <a:r>
              <a:rPr lang="es" sz="1050">
                <a:solidFill>
                  <a:srgbClr val="AF00DB"/>
                </a:solidFill>
                <a:highlight>
                  <a:srgbClr val="FFFFFE"/>
                </a:highlight>
                <a:latin typeface="Courier New"/>
                <a:ea typeface="Courier New"/>
                <a:cs typeface="Courier New"/>
                <a:sym typeface="Courier New"/>
              </a:rPr>
              <a:t>import</a:t>
            </a:r>
            <a:r>
              <a:rPr lang="es" sz="1050">
                <a:solidFill>
                  <a:srgbClr val="000000"/>
                </a:solidFill>
                <a:highlight>
                  <a:srgbClr val="FFFFFE"/>
                </a:highlight>
                <a:latin typeface="Courier New"/>
                <a:ea typeface="Courier New"/>
                <a:cs typeface="Courier New"/>
                <a:sym typeface="Courier New"/>
              </a:rPr>
              <a:t> train_test_split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X = countriessocioeconomic[[</a:t>
            </a:r>
            <a:r>
              <a:rPr lang="es" sz="1050">
                <a:solidFill>
                  <a:srgbClr val="A31515"/>
                </a:solidFill>
                <a:highlight>
                  <a:srgbClr val="FFFFFE"/>
                </a:highlight>
                <a:latin typeface="Courier New"/>
                <a:ea typeface="Courier New"/>
                <a:cs typeface="Courier New"/>
                <a:sym typeface="Courier New"/>
              </a:rPr>
              <a:t>'income'</a:t>
            </a:r>
            <a:r>
              <a:rPr lang="es" sz="1050">
                <a:solidFill>
                  <a:srgbClr val="000000"/>
                </a:solidFill>
                <a:highlight>
                  <a:srgbClr val="FFFFFE"/>
                </a:highlight>
                <a:latin typeface="Courier New"/>
                <a:ea typeface="Courier New"/>
                <a:cs typeface="Courier New"/>
                <a:sym typeface="Courier New"/>
              </a:rPr>
              <a:t>]] </a:t>
            </a:r>
            <a:r>
              <a:rPr lang="es" sz="1050">
                <a:solidFill>
                  <a:srgbClr val="008000"/>
                </a:solidFill>
                <a:highlight>
                  <a:srgbClr val="FFFFFE"/>
                </a:highlight>
                <a:latin typeface="Courier New"/>
                <a:ea typeface="Courier New"/>
                <a:cs typeface="Courier New"/>
                <a:sym typeface="Courier New"/>
              </a:rPr>
              <a:t>##Ingresos netos por persona</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Y = countriessocioeconomic[</a:t>
            </a:r>
            <a:r>
              <a:rPr lang="es" sz="1050">
                <a:solidFill>
                  <a:srgbClr val="A31515"/>
                </a:solidFill>
                <a:highlight>
                  <a:srgbClr val="FFFFFE"/>
                </a:highlight>
                <a:latin typeface="Courier New"/>
                <a:ea typeface="Courier New"/>
                <a:cs typeface="Courier New"/>
                <a:sym typeface="Courier New"/>
              </a:rPr>
              <a:t>'gdpp'</a:t>
            </a:r>
            <a:r>
              <a:rPr lang="es" sz="1050">
                <a:solidFill>
                  <a:srgbClr val="000000"/>
                </a:solidFill>
                <a:highlight>
                  <a:srgbClr val="FFFFFE"/>
                </a:highlight>
                <a:latin typeface="Courier New"/>
                <a:ea typeface="Courier New"/>
                <a:cs typeface="Courier New"/>
                <a:sym typeface="Courier New"/>
              </a:rPr>
              <a:t>] </a:t>
            </a:r>
            <a:r>
              <a:rPr lang="es" sz="1050">
                <a:solidFill>
                  <a:srgbClr val="008000"/>
                </a:solidFill>
                <a:highlight>
                  <a:srgbClr val="FFFFFE"/>
                </a:highlight>
                <a:latin typeface="Courier New"/>
                <a:ea typeface="Courier New"/>
                <a:cs typeface="Courier New"/>
                <a:sym typeface="Courier New"/>
              </a:rPr>
              <a:t>##PBI per cápita</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8000"/>
                </a:solidFill>
                <a:highlight>
                  <a:srgbClr val="FFFFFE"/>
                </a:highlight>
                <a:latin typeface="Courier New"/>
                <a:ea typeface="Courier New"/>
                <a:cs typeface="Courier New"/>
                <a:sym typeface="Courier New"/>
              </a:rPr>
              <a:t>#Train y Test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x_train, x_test, y_train, y_test = train_test_split(X, Y, test_size=</a:t>
            </a:r>
            <a:r>
              <a:rPr lang="es" sz="1050">
                <a:solidFill>
                  <a:srgbClr val="09885A"/>
                </a:solidFill>
                <a:highlight>
                  <a:srgbClr val="FFFFFE"/>
                </a:highlight>
                <a:latin typeface="Courier New"/>
                <a:ea typeface="Courier New"/>
                <a:cs typeface="Courier New"/>
                <a:sym typeface="Courier New"/>
              </a:rPr>
              <a:t>0.2</a:t>
            </a:r>
            <a:r>
              <a:rPr lang="es"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b="1" lang="es" sz="1200">
                <a:solidFill>
                  <a:srgbClr val="FFFF00"/>
                </a:solidFill>
                <a:latin typeface="Calibri"/>
                <a:ea typeface="Calibri"/>
                <a:cs typeface="Calibri"/>
                <a:sym typeface="Calibri"/>
              </a:rPr>
              <a:t>2.-</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rPr lang="es" sz="1050">
                <a:solidFill>
                  <a:srgbClr val="008000"/>
                </a:solidFill>
                <a:highlight>
                  <a:srgbClr val="FFFFFE"/>
                </a:highlight>
                <a:latin typeface="Courier New"/>
                <a:ea typeface="Courier New"/>
                <a:cs typeface="Courier New"/>
                <a:sym typeface="Courier New"/>
              </a:rPr>
              <a:t>#Importamos, creamos y fiteamos el modelo</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AF00DB"/>
                </a:solidFill>
                <a:highlight>
                  <a:srgbClr val="FFFFFE"/>
                </a:highlight>
                <a:latin typeface="Courier New"/>
                <a:ea typeface="Courier New"/>
                <a:cs typeface="Courier New"/>
                <a:sym typeface="Courier New"/>
              </a:rPr>
              <a:t>from</a:t>
            </a:r>
            <a:r>
              <a:rPr lang="es" sz="1050">
                <a:solidFill>
                  <a:srgbClr val="000000"/>
                </a:solidFill>
                <a:highlight>
                  <a:srgbClr val="FFFFFE"/>
                </a:highlight>
                <a:latin typeface="Courier New"/>
                <a:ea typeface="Courier New"/>
                <a:cs typeface="Courier New"/>
                <a:sym typeface="Courier New"/>
              </a:rPr>
              <a:t> sklearn.linear_model </a:t>
            </a:r>
            <a:r>
              <a:rPr lang="es" sz="1050">
                <a:solidFill>
                  <a:srgbClr val="AF00DB"/>
                </a:solidFill>
                <a:highlight>
                  <a:srgbClr val="FFFFFE"/>
                </a:highlight>
                <a:latin typeface="Courier New"/>
                <a:ea typeface="Courier New"/>
                <a:cs typeface="Courier New"/>
                <a:sym typeface="Courier New"/>
              </a:rPr>
              <a:t>import</a:t>
            </a:r>
            <a:r>
              <a:rPr lang="es" sz="1050">
                <a:solidFill>
                  <a:srgbClr val="000000"/>
                </a:solidFill>
                <a:highlight>
                  <a:srgbClr val="FFFFFE"/>
                </a:highlight>
                <a:latin typeface="Courier New"/>
                <a:ea typeface="Courier New"/>
                <a:cs typeface="Courier New"/>
                <a:sym typeface="Courier New"/>
              </a:rPr>
              <a:t> LinearRegression</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linear_model = LinearRegression(normalize=</a:t>
            </a:r>
            <a:r>
              <a:rPr lang="es" sz="1050">
                <a:solidFill>
                  <a:srgbClr val="0000FF"/>
                </a:solidFill>
                <a:highlight>
                  <a:srgbClr val="FFFFFE"/>
                </a:highlight>
                <a:latin typeface="Courier New"/>
                <a:ea typeface="Courier New"/>
                <a:cs typeface="Courier New"/>
                <a:sym typeface="Courier New"/>
              </a:rPr>
              <a:t>True</a:t>
            </a:r>
            <a:r>
              <a:rPr lang="es" sz="1050">
                <a:solidFill>
                  <a:srgbClr val="000000"/>
                </a:solidFill>
                <a:highlight>
                  <a:srgbClr val="FFFFFE"/>
                </a:highlight>
                <a:latin typeface="Courier New"/>
                <a:ea typeface="Courier New"/>
                <a:cs typeface="Courier New"/>
                <a:sym typeface="Courier New"/>
              </a:rPr>
              <a:t>).fit(x_train, y_train)</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22" name="Google Shape;222;p36"/>
          <p:cNvPicPr preferRelativeResize="0"/>
          <p:nvPr/>
        </p:nvPicPr>
        <p:blipFill>
          <a:blip r:embed="rId3">
            <a:alphaModFix/>
          </a:blip>
          <a:stretch>
            <a:fillRect/>
          </a:stretch>
        </p:blipFill>
        <p:spPr>
          <a:xfrm>
            <a:off x="0" y="2"/>
            <a:ext cx="2253548" cy="4808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6" name="Shape 226"/>
        <p:cNvGrpSpPr/>
        <p:nvPr/>
      </p:nvGrpSpPr>
      <p:grpSpPr>
        <a:xfrm>
          <a:off x="0" y="0"/>
          <a:ext cx="0" cy="0"/>
          <a:chOff x="0" y="0"/>
          <a:chExt cx="0" cy="0"/>
        </a:xfrm>
      </p:grpSpPr>
      <p:sp>
        <p:nvSpPr>
          <p:cNvPr id="227" name="Google Shape;227;p37"/>
          <p:cNvSpPr txBox="1"/>
          <p:nvPr>
            <p:ph type="ctrTitle"/>
          </p:nvPr>
        </p:nvSpPr>
        <p:spPr>
          <a:xfrm>
            <a:off x="86725" y="675325"/>
            <a:ext cx="7163700" cy="4350000"/>
          </a:xfrm>
          <a:prstGeom prst="rect">
            <a:avLst/>
          </a:prstGeom>
        </p:spPr>
        <p:txBody>
          <a:bodyPr anchorCtr="0" anchor="b" bIns="91425" lIns="91425" spcFirstLastPara="1" rIns="91425" wrap="square" tIns="91425">
            <a:normAutofit fontScale="90000"/>
          </a:bodyPr>
          <a:lstStyle/>
          <a:p>
            <a:pPr indent="0" lvl="0" marL="0" rtl="0" algn="just">
              <a:spcBef>
                <a:spcPts val="0"/>
              </a:spcBef>
              <a:spcAft>
                <a:spcPts val="0"/>
              </a:spcAft>
              <a:buNone/>
            </a:pPr>
            <a:r>
              <a:rPr b="1" lang="es" sz="1200">
                <a:solidFill>
                  <a:srgbClr val="FFFF00"/>
                </a:solidFill>
                <a:latin typeface="Calibri"/>
                <a:ea typeface="Calibri"/>
                <a:cs typeface="Calibri"/>
                <a:sym typeface="Calibri"/>
              </a:rPr>
              <a:t>3</a:t>
            </a:r>
            <a:r>
              <a:rPr b="1" lang="es" sz="1200">
                <a:solidFill>
                  <a:srgbClr val="FFFF00"/>
                </a:solidFill>
                <a:latin typeface="Calibri"/>
                <a:ea typeface="Calibri"/>
                <a:cs typeface="Calibri"/>
                <a:sym typeface="Calibri"/>
              </a:rPr>
              <a:t>.-</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rPr lang="es" sz="1050">
                <a:solidFill>
                  <a:srgbClr val="795E26"/>
                </a:solidFill>
                <a:highlight>
                  <a:srgbClr val="FFFFFE"/>
                </a:highlight>
                <a:latin typeface="Courier New"/>
                <a:ea typeface="Courier New"/>
                <a:cs typeface="Courier New"/>
                <a:sym typeface="Courier New"/>
              </a:rPr>
              <a:t>print</a:t>
            </a:r>
            <a:r>
              <a:rPr lang="es" sz="1050">
                <a:solidFill>
                  <a:srgbClr val="000000"/>
                </a:solidFill>
                <a:highlight>
                  <a:srgbClr val="FFFFFE"/>
                </a:highlight>
                <a:latin typeface="Courier New"/>
                <a:ea typeface="Courier New"/>
                <a:cs typeface="Courier New"/>
                <a:sym typeface="Courier New"/>
              </a:rPr>
              <a:t>(</a:t>
            </a:r>
            <a:r>
              <a:rPr lang="es" sz="1050">
                <a:solidFill>
                  <a:srgbClr val="A31515"/>
                </a:solidFill>
                <a:highlight>
                  <a:srgbClr val="FFFFFE"/>
                </a:highlight>
                <a:latin typeface="Courier New"/>
                <a:ea typeface="Courier New"/>
                <a:cs typeface="Courier New"/>
                <a:sym typeface="Courier New"/>
              </a:rPr>
              <a:t>'Puntaje Entrenamiento: '</a:t>
            </a:r>
            <a:r>
              <a:rPr lang="es" sz="1050">
                <a:solidFill>
                  <a:srgbClr val="000000"/>
                </a:solidFill>
                <a:highlight>
                  <a:srgbClr val="FFFFFE"/>
                </a:highlight>
                <a:latin typeface="Courier New"/>
                <a:ea typeface="Courier New"/>
                <a:cs typeface="Courier New"/>
                <a:sym typeface="Courier New"/>
              </a:rPr>
              <a:t>, linear_model.score(x_train, y_train))</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lt1"/>
                </a:solidFill>
                <a:highlight>
                  <a:srgbClr val="FFFFFF"/>
                </a:highlight>
                <a:latin typeface="Courier New"/>
                <a:ea typeface="Courier New"/>
                <a:cs typeface="Courier New"/>
                <a:sym typeface="Courier New"/>
              </a:rPr>
              <a:t>Puntaje Entrenamiento:  0.7994119812784466</a:t>
            </a:r>
            <a:endParaRPr sz="1050">
              <a:solidFill>
                <a:schemeClr val="lt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lt1"/>
              </a:solidFill>
              <a:highlight>
                <a:srgbClr val="FFFFFF"/>
              </a:highlight>
              <a:latin typeface="Courier New"/>
              <a:ea typeface="Courier New"/>
              <a:cs typeface="Courier New"/>
              <a:sym typeface="Courier New"/>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Es importante destacar cómo nuestro puntaje de entrenamiento da un alto valor de correlación entre las variables “income” (ingresos netos por persona) y “gdpp” (PBI per cápita), mostrando así que ambas variables inciden de forma directa una sobre la otra y es posible predecir su comportamiento.</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b="1" lang="es" sz="1200">
                <a:solidFill>
                  <a:srgbClr val="FFFF00"/>
                </a:solidFill>
                <a:latin typeface="Calibri"/>
                <a:ea typeface="Calibri"/>
                <a:cs typeface="Calibri"/>
                <a:sym typeface="Calibri"/>
              </a:rPr>
              <a:t>4.-</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rPr lang="es" sz="1050">
                <a:solidFill>
                  <a:srgbClr val="008000"/>
                </a:solidFill>
                <a:highlight>
                  <a:srgbClr val="FFFFFE"/>
                </a:highlight>
                <a:latin typeface="Courier New"/>
                <a:ea typeface="Courier New"/>
                <a:cs typeface="Courier New"/>
                <a:sym typeface="Courier New"/>
              </a:rPr>
              <a:t>#Realizamos las predicciones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000000"/>
                </a:solidFill>
                <a:highlight>
                  <a:srgbClr val="FFFFFE"/>
                </a:highlight>
                <a:latin typeface="Courier New"/>
                <a:ea typeface="Courier New"/>
                <a:cs typeface="Courier New"/>
                <a:sym typeface="Courier New"/>
              </a:rPr>
              <a:t>y_pred = linear_model.predict(x_test)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rPr b="1" lang="es" sz="1200">
                <a:solidFill>
                  <a:srgbClr val="FFFF00"/>
                </a:solidFill>
                <a:latin typeface="Calibri"/>
                <a:ea typeface="Calibri"/>
                <a:cs typeface="Calibri"/>
                <a:sym typeface="Calibri"/>
              </a:rPr>
              <a:t>5.-</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rPr lang="es" sz="1050">
                <a:solidFill>
                  <a:srgbClr val="AF00DB"/>
                </a:solidFill>
                <a:highlight>
                  <a:srgbClr val="FFFFFE"/>
                </a:highlight>
                <a:latin typeface="Courier New"/>
                <a:ea typeface="Courier New"/>
                <a:cs typeface="Courier New"/>
                <a:sym typeface="Courier New"/>
              </a:rPr>
              <a:t>rom</a:t>
            </a:r>
            <a:r>
              <a:rPr lang="es" sz="1050">
                <a:solidFill>
                  <a:srgbClr val="000000"/>
                </a:solidFill>
                <a:highlight>
                  <a:srgbClr val="FFFFFE"/>
                </a:highlight>
                <a:latin typeface="Courier New"/>
                <a:ea typeface="Courier New"/>
                <a:cs typeface="Courier New"/>
                <a:sym typeface="Courier New"/>
              </a:rPr>
              <a:t> sklearn.metrics </a:t>
            </a:r>
            <a:r>
              <a:rPr lang="es" sz="1050">
                <a:solidFill>
                  <a:srgbClr val="AF00DB"/>
                </a:solidFill>
                <a:highlight>
                  <a:srgbClr val="FFFFFE"/>
                </a:highlight>
                <a:latin typeface="Courier New"/>
                <a:ea typeface="Courier New"/>
                <a:cs typeface="Courier New"/>
                <a:sym typeface="Courier New"/>
              </a:rPr>
              <a:t>import</a:t>
            </a:r>
            <a:r>
              <a:rPr lang="es" sz="1050">
                <a:solidFill>
                  <a:srgbClr val="000000"/>
                </a:solidFill>
                <a:highlight>
                  <a:srgbClr val="FFFFFE"/>
                </a:highlight>
                <a:latin typeface="Courier New"/>
                <a:ea typeface="Courier New"/>
                <a:cs typeface="Courier New"/>
                <a:sym typeface="Courier New"/>
              </a:rPr>
              <a:t> r2_score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795E26"/>
                </a:solidFill>
                <a:highlight>
                  <a:srgbClr val="FFFFFE"/>
                </a:highlight>
                <a:latin typeface="Courier New"/>
                <a:ea typeface="Courier New"/>
                <a:cs typeface="Courier New"/>
                <a:sym typeface="Courier New"/>
              </a:rPr>
              <a:t>print</a:t>
            </a:r>
            <a:r>
              <a:rPr lang="es" sz="1050">
                <a:solidFill>
                  <a:srgbClr val="000000"/>
                </a:solidFill>
                <a:highlight>
                  <a:srgbClr val="FFFFFE"/>
                </a:highlight>
                <a:latin typeface="Courier New"/>
                <a:ea typeface="Courier New"/>
                <a:cs typeface="Courier New"/>
                <a:sym typeface="Courier New"/>
              </a:rPr>
              <a:t>(</a:t>
            </a:r>
            <a:r>
              <a:rPr lang="es" sz="1050">
                <a:solidFill>
                  <a:srgbClr val="A31515"/>
                </a:solidFill>
                <a:highlight>
                  <a:srgbClr val="FFFFFE"/>
                </a:highlight>
                <a:latin typeface="Courier New"/>
                <a:ea typeface="Courier New"/>
                <a:cs typeface="Courier New"/>
                <a:sym typeface="Courier New"/>
              </a:rPr>
              <a:t>'Puntaje Testing: '</a:t>
            </a:r>
            <a:r>
              <a:rPr lang="es" sz="1050">
                <a:solidFill>
                  <a:srgbClr val="000000"/>
                </a:solidFill>
                <a:highlight>
                  <a:srgbClr val="FFFFFE"/>
                </a:highlight>
                <a:latin typeface="Courier New"/>
                <a:ea typeface="Courier New"/>
                <a:cs typeface="Courier New"/>
                <a:sym typeface="Courier New"/>
              </a:rPr>
              <a:t>, r2_score(y_test, y_pred))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lt1"/>
                </a:solidFill>
                <a:highlight>
                  <a:srgbClr val="FFFFFF"/>
                </a:highlight>
                <a:latin typeface="Courier New"/>
                <a:ea typeface="Courier New"/>
                <a:cs typeface="Courier New"/>
                <a:sym typeface="Courier New"/>
              </a:rPr>
              <a:t>Puntaje Testing:  0.7978514583885267</a:t>
            </a:r>
            <a:endParaRPr sz="1050">
              <a:solidFill>
                <a:schemeClr val="lt1"/>
              </a:solidFill>
              <a:highlight>
                <a:srgbClr val="FFFFFF"/>
              </a:highlight>
              <a:latin typeface="Courier New"/>
              <a:ea typeface="Courier New"/>
              <a:cs typeface="Courier New"/>
              <a:sym typeface="Courier New"/>
            </a:endParaRPr>
          </a:p>
          <a:p>
            <a:pPr indent="0" lvl="0" marL="0" rtl="0" algn="l">
              <a:lnSpc>
                <a:spcPct val="115000"/>
              </a:lnSpc>
              <a:spcBef>
                <a:spcPts val="400"/>
              </a:spcBef>
              <a:spcAft>
                <a:spcPts val="0"/>
              </a:spcAft>
              <a:buNone/>
            </a:pPr>
            <a:r>
              <a:t/>
            </a:r>
            <a:endParaRPr sz="1050">
              <a:solidFill>
                <a:schemeClr val="lt1"/>
              </a:solidFill>
              <a:highlight>
                <a:srgbClr val="FFFFFF"/>
              </a:highlight>
              <a:latin typeface="Courier New"/>
              <a:ea typeface="Courier New"/>
              <a:cs typeface="Courier New"/>
              <a:sym typeface="Courier New"/>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El valor del puntaje de predicción es casi un 0.79%, lo que nos indica que la relación entre las variables es alta.</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28" name="Google Shape;228;p37"/>
          <p:cNvPicPr preferRelativeResize="0"/>
          <p:nvPr/>
        </p:nvPicPr>
        <p:blipFill>
          <a:blip r:embed="rId3">
            <a:alphaModFix/>
          </a:blip>
          <a:stretch>
            <a:fillRect/>
          </a:stretch>
        </p:blipFill>
        <p:spPr>
          <a:xfrm>
            <a:off x="0" y="2"/>
            <a:ext cx="2253548" cy="4808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2" name="Shape 232"/>
        <p:cNvGrpSpPr/>
        <p:nvPr/>
      </p:nvGrpSpPr>
      <p:grpSpPr>
        <a:xfrm>
          <a:off x="0" y="0"/>
          <a:ext cx="0" cy="0"/>
          <a:chOff x="0" y="0"/>
          <a:chExt cx="0" cy="0"/>
        </a:xfrm>
      </p:grpSpPr>
      <p:sp>
        <p:nvSpPr>
          <p:cNvPr id="233" name="Google Shape;233;p38"/>
          <p:cNvSpPr txBox="1"/>
          <p:nvPr>
            <p:ph type="ctrTitle"/>
          </p:nvPr>
        </p:nvSpPr>
        <p:spPr>
          <a:xfrm>
            <a:off x="1873950" y="620475"/>
            <a:ext cx="56685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Para visualizar los resultados de nuestro entrenamiento, se graficaron 2 plot con las variables Predicción y Real para income (ingresos netos) y PBI, que nos indican cómo se comporta el modelo:</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ctr">
              <a:spcBef>
                <a:spcPts val="0"/>
              </a:spcBef>
              <a:spcAft>
                <a:spcPts val="0"/>
              </a:spcAft>
              <a:buNone/>
            </a:pPr>
            <a:r>
              <a:rPr lang="es" sz="1200">
                <a:solidFill>
                  <a:srgbClr val="FFFF00"/>
                </a:solidFill>
                <a:latin typeface="Calibri"/>
                <a:ea typeface="Calibri"/>
                <a:cs typeface="Calibri"/>
                <a:sym typeface="Calibri"/>
              </a:rPr>
              <a:t>Income</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34" name="Google Shape;234;p38"/>
          <p:cNvPicPr preferRelativeResize="0"/>
          <p:nvPr/>
        </p:nvPicPr>
        <p:blipFill>
          <a:blip r:embed="rId3">
            <a:alphaModFix/>
          </a:blip>
          <a:stretch>
            <a:fillRect/>
          </a:stretch>
        </p:blipFill>
        <p:spPr>
          <a:xfrm>
            <a:off x="0" y="2"/>
            <a:ext cx="2253548" cy="480863"/>
          </a:xfrm>
          <a:prstGeom prst="rect">
            <a:avLst/>
          </a:prstGeom>
          <a:noFill/>
          <a:ln>
            <a:noFill/>
          </a:ln>
        </p:spPr>
      </p:pic>
      <p:pic>
        <p:nvPicPr>
          <p:cNvPr id="235" name="Google Shape;235;p38"/>
          <p:cNvPicPr preferRelativeResize="0"/>
          <p:nvPr/>
        </p:nvPicPr>
        <p:blipFill>
          <a:blip r:embed="rId4">
            <a:alphaModFix/>
          </a:blip>
          <a:stretch>
            <a:fillRect/>
          </a:stretch>
        </p:blipFill>
        <p:spPr>
          <a:xfrm>
            <a:off x="1874050" y="2069647"/>
            <a:ext cx="5668426" cy="2765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9" name="Shape 239"/>
        <p:cNvGrpSpPr/>
        <p:nvPr/>
      </p:nvGrpSpPr>
      <p:grpSpPr>
        <a:xfrm>
          <a:off x="0" y="0"/>
          <a:ext cx="0" cy="0"/>
          <a:chOff x="0" y="0"/>
          <a:chExt cx="0" cy="0"/>
        </a:xfrm>
      </p:grpSpPr>
      <p:sp>
        <p:nvSpPr>
          <p:cNvPr id="240" name="Google Shape;240;p39"/>
          <p:cNvSpPr txBox="1"/>
          <p:nvPr>
            <p:ph type="ctrTitle"/>
          </p:nvPr>
        </p:nvSpPr>
        <p:spPr>
          <a:xfrm>
            <a:off x="92000" y="714000"/>
            <a:ext cx="71637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41" name="Google Shape;241;p39"/>
          <p:cNvPicPr preferRelativeResize="0"/>
          <p:nvPr/>
        </p:nvPicPr>
        <p:blipFill>
          <a:blip r:embed="rId3">
            <a:alphaModFix/>
          </a:blip>
          <a:stretch>
            <a:fillRect/>
          </a:stretch>
        </p:blipFill>
        <p:spPr>
          <a:xfrm>
            <a:off x="0" y="2"/>
            <a:ext cx="2253548" cy="480863"/>
          </a:xfrm>
          <a:prstGeom prst="rect">
            <a:avLst/>
          </a:prstGeom>
          <a:noFill/>
          <a:ln>
            <a:noFill/>
          </a:ln>
        </p:spPr>
      </p:pic>
      <p:pic>
        <p:nvPicPr>
          <p:cNvPr id="242" name="Google Shape;242;p39"/>
          <p:cNvPicPr preferRelativeResize="0"/>
          <p:nvPr/>
        </p:nvPicPr>
        <p:blipFill>
          <a:blip r:embed="rId4">
            <a:alphaModFix/>
          </a:blip>
          <a:stretch>
            <a:fillRect/>
          </a:stretch>
        </p:blipFill>
        <p:spPr>
          <a:xfrm>
            <a:off x="1845000" y="1314800"/>
            <a:ext cx="5635124" cy="2925275"/>
          </a:xfrm>
          <a:prstGeom prst="rect">
            <a:avLst/>
          </a:prstGeom>
          <a:noFill/>
          <a:ln>
            <a:noFill/>
          </a:ln>
        </p:spPr>
      </p:pic>
      <p:sp>
        <p:nvSpPr>
          <p:cNvPr id="243" name="Google Shape;243;p39"/>
          <p:cNvSpPr txBox="1"/>
          <p:nvPr/>
        </p:nvSpPr>
        <p:spPr>
          <a:xfrm>
            <a:off x="3072000" y="9455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rgbClr val="FFFF00"/>
                </a:solidFill>
                <a:latin typeface="Calibri"/>
                <a:ea typeface="Calibri"/>
                <a:cs typeface="Calibri"/>
                <a:sym typeface="Calibri"/>
              </a:rPr>
              <a:t>gdpp - PBI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7" name="Shape 247"/>
        <p:cNvGrpSpPr/>
        <p:nvPr/>
      </p:nvGrpSpPr>
      <p:grpSpPr>
        <a:xfrm>
          <a:off x="0" y="0"/>
          <a:ext cx="0" cy="0"/>
          <a:chOff x="0" y="0"/>
          <a:chExt cx="0" cy="0"/>
        </a:xfrm>
      </p:grpSpPr>
      <p:sp>
        <p:nvSpPr>
          <p:cNvPr id="248" name="Google Shape;248;p40"/>
          <p:cNvSpPr txBox="1"/>
          <p:nvPr>
            <p:ph type="ctrTitle"/>
          </p:nvPr>
        </p:nvSpPr>
        <p:spPr>
          <a:xfrm>
            <a:off x="59550" y="673425"/>
            <a:ext cx="71637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49" name="Google Shape;249;p40"/>
          <p:cNvPicPr preferRelativeResize="0"/>
          <p:nvPr/>
        </p:nvPicPr>
        <p:blipFill>
          <a:blip r:embed="rId3">
            <a:alphaModFix/>
          </a:blip>
          <a:stretch>
            <a:fillRect/>
          </a:stretch>
        </p:blipFill>
        <p:spPr>
          <a:xfrm>
            <a:off x="0" y="2"/>
            <a:ext cx="2253548" cy="480863"/>
          </a:xfrm>
          <a:prstGeom prst="rect">
            <a:avLst/>
          </a:prstGeom>
          <a:noFill/>
          <a:ln>
            <a:noFill/>
          </a:ln>
        </p:spPr>
      </p:pic>
      <p:sp>
        <p:nvSpPr>
          <p:cNvPr id="250" name="Google Shape;250;p40"/>
          <p:cNvSpPr txBox="1"/>
          <p:nvPr/>
        </p:nvSpPr>
        <p:spPr>
          <a:xfrm>
            <a:off x="868600" y="787775"/>
            <a:ext cx="69852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300">
                <a:solidFill>
                  <a:srgbClr val="FFFF00"/>
                </a:solidFill>
                <a:latin typeface="Calibri"/>
                <a:ea typeface="Calibri"/>
                <a:cs typeface="Calibri"/>
                <a:sym typeface="Calibri"/>
              </a:rPr>
              <a:t>Método LOOCV </a:t>
            </a:r>
            <a:endParaRPr b="1"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El método LOOCV permite reducir la variabilidad que se origina si se divide aleatoriamente las observaciones únicamente en dos grupos.</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51" name="Google Shape;251;p40"/>
          <p:cNvPicPr preferRelativeResize="0"/>
          <p:nvPr/>
        </p:nvPicPr>
        <p:blipFill>
          <a:blip r:embed="rId4">
            <a:alphaModFix/>
          </a:blip>
          <a:stretch>
            <a:fillRect/>
          </a:stretch>
        </p:blipFill>
        <p:spPr>
          <a:xfrm>
            <a:off x="261075" y="2306475"/>
            <a:ext cx="8621849" cy="1783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5" name="Shape 255"/>
        <p:cNvGrpSpPr/>
        <p:nvPr/>
      </p:nvGrpSpPr>
      <p:grpSpPr>
        <a:xfrm>
          <a:off x="0" y="0"/>
          <a:ext cx="0" cy="0"/>
          <a:chOff x="0" y="0"/>
          <a:chExt cx="0" cy="0"/>
        </a:xfrm>
      </p:grpSpPr>
      <p:sp>
        <p:nvSpPr>
          <p:cNvPr id="256" name="Google Shape;256;p41"/>
          <p:cNvSpPr txBox="1"/>
          <p:nvPr>
            <p:ph type="ctrTitle"/>
          </p:nvPr>
        </p:nvSpPr>
        <p:spPr>
          <a:xfrm>
            <a:off x="59550" y="673425"/>
            <a:ext cx="71637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57" name="Google Shape;257;p41"/>
          <p:cNvPicPr preferRelativeResize="0"/>
          <p:nvPr/>
        </p:nvPicPr>
        <p:blipFill>
          <a:blip r:embed="rId3">
            <a:alphaModFix/>
          </a:blip>
          <a:stretch>
            <a:fillRect/>
          </a:stretch>
        </p:blipFill>
        <p:spPr>
          <a:xfrm>
            <a:off x="0" y="2"/>
            <a:ext cx="2253548" cy="480863"/>
          </a:xfrm>
          <a:prstGeom prst="rect">
            <a:avLst/>
          </a:prstGeom>
          <a:noFill/>
          <a:ln>
            <a:noFill/>
          </a:ln>
        </p:spPr>
      </p:pic>
      <p:sp>
        <p:nvSpPr>
          <p:cNvPr id="258" name="Google Shape;258;p41"/>
          <p:cNvSpPr txBox="1"/>
          <p:nvPr/>
        </p:nvSpPr>
        <p:spPr>
          <a:xfrm>
            <a:off x="860100" y="592250"/>
            <a:ext cx="6985200" cy="112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300">
                <a:solidFill>
                  <a:srgbClr val="FFFF00"/>
                </a:solidFill>
                <a:latin typeface="Calibri"/>
                <a:ea typeface="Calibri"/>
                <a:cs typeface="Calibri"/>
                <a:sym typeface="Calibri"/>
              </a:rPr>
              <a:t>Método Lightgbm</a:t>
            </a:r>
            <a:endParaRPr b="1"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El lightgbm es un método de refuerzo de gradientes basado en modelos de árboles de decisión. El mismo, calcula las predicciones sumando los resultados de todos los árboles que se utilizaron para el modelo.</a:t>
            </a:r>
            <a:endParaRPr sz="1200">
              <a:solidFill>
                <a:srgbClr val="FFFF00"/>
              </a:solidFill>
              <a:latin typeface="Calibri"/>
              <a:ea typeface="Calibri"/>
              <a:cs typeface="Calibri"/>
              <a:sym typeface="Calibri"/>
            </a:endParaRPr>
          </a:p>
        </p:txBody>
      </p:sp>
      <p:pic>
        <p:nvPicPr>
          <p:cNvPr id="259" name="Google Shape;259;p41"/>
          <p:cNvPicPr preferRelativeResize="0"/>
          <p:nvPr/>
        </p:nvPicPr>
        <p:blipFill>
          <a:blip r:embed="rId4">
            <a:alphaModFix/>
          </a:blip>
          <a:stretch>
            <a:fillRect/>
          </a:stretch>
        </p:blipFill>
        <p:spPr>
          <a:xfrm>
            <a:off x="83075" y="2263425"/>
            <a:ext cx="8977850" cy="141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8" name="Shape 68"/>
        <p:cNvGrpSpPr/>
        <p:nvPr/>
      </p:nvGrpSpPr>
      <p:grpSpPr>
        <a:xfrm>
          <a:off x="0" y="0"/>
          <a:ext cx="0" cy="0"/>
          <a:chOff x="0" y="0"/>
          <a:chExt cx="0" cy="0"/>
        </a:xfrm>
      </p:grpSpPr>
      <p:sp>
        <p:nvSpPr>
          <p:cNvPr id="69" name="Google Shape;69;p15"/>
          <p:cNvSpPr txBox="1"/>
          <p:nvPr>
            <p:ph type="ctrTitle"/>
          </p:nvPr>
        </p:nvSpPr>
        <p:spPr>
          <a:xfrm>
            <a:off x="3953675" y="384225"/>
            <a:ext cx="4878600" cy="4374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1644">
                <a:solidFill>
                  <a:srgbClr val="FFFF00"/>
                </a:solidFill>
                <a:latin typeface="Calibri"/>
                <a:ea typeface="Calibri"/>
                <a:cs typeface="Calibri"/>
                <a:sym typeface="Calibri"/>
              </a:rPr>
              <a:t>Presentación del problema</a:t>
            </a:r>
            <a:endParaRPr b="1" sz="1644">
              <a:solidFill>
                <a:srgbClr val="FFFF00"/>
              </a:solidFill>
              <a:latin typeface="Calibri"/>
              <a:ea typeface="Calibri"/>
              <a:cs typeface="Calibri"/>
              <a:sym typeface="Calibri"/>
            </a:endParaRPr>
          </a:p>
          <a:p>
            <a:pPr indent="0" lvl="0" marL="0" rtl="0" algn="ctr">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La multinacional Mask-Bezos pretende ayudar con U$D 200 millones a los países del mundo que necesiten ayuda económica y para resolverlo han contratado a este equipo de Data Scientist. Se pide observar cuáles son los países que necesitan de ayuda y en base a qué variables se determinaría tal decisión. Se pide que los países sean clasificados según su nivel de desarrollo.</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A nivel global existen países que se encuentran con una gran brecha en lo que respecta al desarrollo económico y social, existiendo desigualdades inimaginables entre aquellos que más tienen y los que cuentan con recursos muy escasos. Casi la mitad de la población mundial vive con menos de 2 dólares al día y en algunos países, tener un empleo formal no da garantías de progreso económico ni social.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p>
        </p:txBody>
      </p:sp>
      <p:sp>
        <p:nvSpPr>
          <p:cNvPr id="70" name="Google Shape;70;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sz="8000"/>
          </a:p>
        </p:txBody>
      </p:sp>
      <p:pic>
        <p:nvPicPr>
          <p:cNvPr id="71" name="Google Shape;71;p15"/>
          <p:cNvPicPr preferRelativeResize="0"/>
          <p:nvPr/>
        </p:nvPicPr>
        <p:blipFill>
          <a:blip r:embed="rId3">
            <a:alphaModFix/>
          </a:blip>
          <a:stretch>
            <a:fillRect/>
          </a:stretch>
        </p:blipFill>
        <p:spPr>
          <a:xfrm>
            <a:off x="236725" y="294804"/>
            <a:ext cx="3714493" cy="792600"/>
          </a:xfrm>
          <a:prstGeom prst="rect">
            <a:avLst/>
          </a:prstGeom>
          <a:noFill/>
          <a:ln>
            <a:noFill/>
          </a:ln>
        </p:spPr>
      </p:pic>
      <p:pic>
        <p:nvPicPr>
          <p:cNvPr id="72" name="Google Shape;72;p15"/>
          <p:cNvPicPr preferRelativeResize="0"/>
          <p:nvPr/>
        </p:nvPicPr>
        <p:blipFill>
          <a:blip r:embed="rId4">
            <a:alphaModFix/>
          </a:blip>
          <a:stretch>
            <a:fillRect/>
          </a:stretch>
        </p:blipFill>
        <p:spPr>
          <a:xfrm>
            <a:off x="560201" y="1883275"/>
            <a:ext cx="3067556" cy="18797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3" name="Shape 263"/>
        <p:cNvGrpSpPr/>
        <p:nvPr/>
      </p:nvGrpSpPr>
      <p:grpSpPr>
        <a:xfrm>
          <a:off x="0" y="0"/>
          <a:ext cx="0" cy="0"/>
          <a:chOff x="0" y="0"/>
          <a:chExt cx="0" cy="0"/>
        </a:xfrm>
      </p:grpSpPr>
      <p:sp>
        <p:nvSpPr>
          <p:cNvPr id="264" name="Google Shape;264;p42"/>
          <p:cNvSpPr txBox="1"/>
          <p:nvPr>
            <p:ph type="ctrTitle"/>
          </p:nvPr>
        </p:nvSpPr>
        <p:spPr>
          <a:xfrm>
            <a:off x="59550" y="673425"/>
            <a:ext cx="7163700" cy="43500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65" name="Google Shape;265;p42"/>
          <p:cNvPicPr preferRelativeResize="0"/>
          <p:nvPr/>
        </p:nvPicPr>
        <p:blipFill>
          <a:blip r:embed="rId3">
            <a:alphaModFix/>
          </a:blip>
          <a:stretch>
            <a:fillRect/>
          </a:stretch>
        </p:blipFill>
        <p:spPr>
          <a:xfrm>
            <a:off x="0" y="2"/>
            <a:ext cx="2253548" cy="480863"/>
          </a:xfrm>
          <a:prstGeom prst="rect">
            <a:avLst/>
          </a:prstGeom>
          <a:noFill/>
          <a:ln>
            <a:noFill/>
          </a:ln>
        </p:spPr>
      </p:pic>
      <p:sp>
        <p:nvSpPr>
          <p:cNvPr id="266" name="Google Shape;266;p42"/>
          <p:cNvSpPr txBox="1"/>
          <p:nvPr/>
        </p:nvSpPr>
        <p:spPr>
          <a:xfrm>
            <a:off x="919625" y="711275"/>
            <a:ext cx="6985200" cy="297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300">
                <a:solidFill>
                  <a:srgbClr val="FFFF00"/>
                </a:solidFill>
                <a:latin typeface="Calibri"/>
                <a:ea typeface="Calibri"/>
                <a:cs typeface="Calibri"/>
                <a:sym typeface="Calibri"/>
              </a:rPr>
              <a:t>Conclusiones</a:t>
            </a:r>
            <a:endParaRPr b="1"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En base al trabajo realizado, se establecen las siguientes consideraciones:</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304800" lvl="0" marL="457200" rtl="0" algn="just">
              <a:spcBef>
                <a:spcPts val="0"/>
              </a:spcBef>
              <a:spcAft>
                <a:spcPts val="0"/>
              </a:spcAft>
              <a:buClr>
                <a:srgbClr val="FFFF00"/>
              </a:buClr>
              <a:buSzPts val="1200"/>
              <a:buFont typeface="Calibri"/>
              <a:buChar char="●"/>
            </a:pPr>
            <a:r>
              <a:rPr lang="es" sz="1200">
                <a:solidFill>
                  <a:srgbClr val="FFFF00"/>
                </a:solidFill>
                <a:latin typeface="Calibri"/>
                <a:ea typeface="Calibri"/>
                <a:cs typeface="Calibri"/>
                <a:sym typeface="Calibri"/>
              </a:rPr>
              <a:t>Se detectaron 3 niveles de desarrollo para todos los países. Se sugiere que el aporte económico se destine al grupo de países sub-desarrollados con alto nivel de prioridad.</a:t>
            </a:r>
            <a:endParaRPr sz="1200">
              <a:solidFill>
                <a:srgbClr val="FFFF00"/>
              </a:solidFill>
              <a:latin typeface="Calibri"/>
              <a:ea typeface="Calibri"/>
              <a:cs typeface="Calibri"/>
              <a:sym typeface="Calibri"/>
            </a:endParaRPr>
          </a:p>
          <a:p>
            <a:pPr indent="-304800" lvl="0" marL="457200" rtl="0" algn="just">
              <a:spcBef>
                <a:spcPts val="0"/>
              </a:spcBef>
              <a:spcAft>
                <a:spcPts val="0"/>
              </a:spcAft>
              <a:buClr>
                <a:srgbClr val="FFFF00"/>
              </a:buClr>
              <a:buSzPts val="1200"/>
              <a:buFont typeface="Calibri"/>
              <a:buChar char="●"/>
            </a:pPr>
            <a:r>
              <a:rPr lang="es" sz="1200">
                <a:solidFill>
                  <a:srgbClr val="FFFF00"/>
                </a:solidFill>
                <a:latin typeface="Calibri"/>
                <a:ea typeface="Calibri"/>
                <a:cs typeface="Calibri"/>
                <a:sym typeface="Calibri"/>
              </a:rPr>
              <a:t>Las 2 variables tenidas en cuenta para tal determinación fueron: income (ingresos netos per cápita) y gdpp (PBI).</a:t>
            </a:r>
            <a:endParaRPr sz="1200">
              <a:solidFill>
                <a:srgbClr val="FFFF00"/>
              </a:solidFill>
              <a:latin typeface="Calibri"/>
              <a:ea typeface="Calibri"/>
              <a:cs typeface="Calibri"/>
              <a:sym typeface="Calibri"/>
            </a:endParaRPr>
          </a:p>
          <a:p>
            <a:pPr indent="-304800" lvl="0" marL="457200" rtl="0" algn="just">
              <a:spcBef>
                <a:spcPts val="0"/>
              </a:spcBef>
              <a:spcAft>
                <a:spcPts val="0"/>
              </a:spcAft>
              <a:buClr>
                <a:srgbClr val="FFFF00"/>
              </a:buClr>
              <a:buSzPts val="1200"/>
              <a:buFont typeface="Calibri"/>
              <a:buChar char="●"/>
            </a:pPr>
            <a:r>
              <a:rPr lang="es" sz="1200">
                <a:solidFill>
                  <a:srgbClr val="FFFF00"/>
                </a:solidFill>
                <a:latin typeface="Calibri"/>
                <a:ea typeface="Calibri"/>
                <a:cs typeface="Calibri"/>
                <a:sym typeface="Calibri"/>
              </a:rPr>
              <a:t>Los modelos de aprendizaje automático como Lightgbm y LOOCV utilizados en el presente trabajo, así como la Regresión Lineal, forman parte de un análisis estructural del conjunto de datos, pero los mismos muestran resultados disímiles debido a la escasa cantidad de información del dataset. </a:t>
            </a:r>
            <a:endParaRPr sz="1200">
              <a:solidFill>
                <a:srgbClr val="FFFF00"/>
              </a:solidFill>
              <a:latin typeface="Calibri"/>
              <a:ea typeface="Calibri"/>
              <a:cs typeface="Calibri"/>
              <a:sym typeface="Calibri"/>
            </a:endParaRPr>
          </a:p>
          <a:p>
            <a:pPr indent="-304800" lvl="0" marL="457200" rtl="0" algn="just">
              <a:spcBef>
                <a:spcPts val="0"/>
              </a:spcBef>
              <a:spcAft>
                <a:spcPts val="0"/>
              </a:spcAft>
              <a:buClr>
                <a:srgbClr val="FFFF00"/>
              </a:buClr>
              <a:buSzPts val="1200"/>
              <a:buFont typeface="Calibri"/>
              <a:buChar char="●"/>
            </a:pPr>
            <a:r>
              <a:rPr lang="es" sz="1200">
                <a:solidFill>
                  <a:srgbClr val="FFFF00"/>
                </a:solidFill>
                <a:latin typeface="Calibri"/>
                <a:ea typeface="Calibri"/>
                <a:cs typeface="Calibri"/>
                <a:sym typeface="Calibri"/>
              </a:rPr>
              <a:t>Se sugiere trabajar en la ampliación del dataset con información de variables tales como: coordenadas geográficas, cantidad de población, índice de desarrollo humano, Doing Business, índice de percepción de la corrupción, entre otras.</a:t>
            </a:r>
            <a:endParaRPr sz="1200">
              <a:solidFill>
                <a:srgbClr val="FFFF00"/>
              </a:solidFill>
              <a:latin typeface="Calibri"/>
              <a:ea typeface="Calibri"/>
              <a:cs typeface="Calibri"/>
              <a:sym typeface="Calibri"/>
            </a:endParaRPr>
          </a:p>
        </p:txBody>
      </p:sp>
      <p:pic>
        <p:nvPicPr>
          <p:cNvPr id="267" name="Google Shape;267;p42"/>
          <p:cNvPicPr preferRelativeResize="0"/>
          <p:nvPr/>
        </p:nvPicPr>
        <p:blipFill>
          <a:blip r:embed="rId4">
            <a:alphaModFix/>
          </a:blip>
          <a:stretch>
            <a:fillRect/>
          </a:stretch>
        </p:blipFill>
        <p:spPr>
          <a:xfrm>
            <a:off x="3724937" y="3578500"/>
            <a:ext cx="1694125" cy="1694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1" name="Shape 271"/>
        <p:cNvGrpSpPr/>
        <p:nvPr/>
      </p:nvGrpSpPr>
      <p:grpSpPr>
        <a:xfrm>
          <a:off x="0" y="0"/>
          <a:ext cx="0" cy="0"/>
          <a:chOff x="0" y="0"/>
          <a:chExt cx="0" cy="0"/>
        </a:xfrm>
      </p:grpSpPr>
      <p:sp>
        <p:nvSpPr>
          <p:cNvPr id="272" name="Google Shape;272;p43"/>
          <p:cNvSpPr txBox="1"/>
          <p:nvPr>
            <p:ph type="ctrTitle"/>
          </p:nvPr>
        </p:nvSpPr>
        <p:spPr>
          <a:xfrm>
            <a:off x="990150" y="905050"/>
            <a:ext cx="7163700" cy="4350000"/>
          </a:xfrm>
          <a:prstGeom prst="rect">
            <a:avLst/>
          </a:prstGeom>
          <a:effectLst>
            <a:outerShdw blurRad="57150" rotWithShape="0" algn="bl" dir="5400000" dist="19050">
              <a:schemeClr val="lt1">
                <a:alpha val="50000"/>
              </a:schemeClr>
            </a:outerShdw>
          </a:effectLst>
        </p:spPr>
        <p:txBody>
          <a:bodyPr anchorCtr="0" anchor="b" bIns="91425" lIns="91425" spcFirstLastPara="1" rIns="91425" wrap="square" tIns="91425">
            <a:normAutofit/>
          </a:bodyPr>
          <a:lstStyle/>
          <a:p>
            <a:pPr indent="0" lvl="0" marL="0" rtl="0" algn="just">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50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273" name="Google Shape;273;p43"/>
          <p:cNvPicPr preferRelativeResize="0"/>
          <p:nvPr/>
        </p:nvPicPr>
        <p:blipFill>
          <a:blip r:embed="rId3">
            <a:alphaModFix/>
          </a:blip>
          <a:stretch>
            <a:fillRect/>
          </a:stretch>
        </p:blipFill>
        <p:spPr>
          <a:xfrm rot="-211956">
            <a:off x="2599501" y="113680"/>
            <a:ext cx="3714491" cy="792600"/>
          </a:xfrm>
          <a:prstGeom prst="rect">
            <a:avLst/>
          </a:prstGeom>
          <a:noFill/>
          <a:ln>
            <a:noFill/>
          </a:ln>
        </p:spPr>
      </p:pic>
      <p:pic>
        <p:nvPicPr>
          <p:cNvPr id="274" name="Google Shape;274;p43"/>
          <p:cNvPicPr preferRelativeResize="0"/>
          <p:nvPr/>
        </p:nvPicPr>
        <p:blipFill>
          <a:blip r:embed="rId4">
            <a:alphaModFix/>
          </a:blip>
          <a:stretch>
            <a:fillRect/>
          </a:stretch>
        </p:blipFill>
        <p:spPr>
          <a:xfrm>
            <a:off x="2558238" y="1019975"/>
            <a:ext cx="4027525" cy="402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6" name="Shape 76"/>
        <p:cNvGrpSpPr/>
        <p:nvPr/>
      </p:nvGrpSpPr>
      <p:grpSpPr>
        <a:xfrm>
          <a:off x="0" y="0"/>
          <a:ext cx="0" cy="0"/>
          <a:chOff x="0" y="0"/>
          <a:chExt cx="0" cy="0"/>
        </a:xfrm>
      </p:grpSpPr>
      <p:sp>
        <p:nvSpPr>
          <p:cNvPr id="77" name="Google Shape;77;p16"/>
          <p:cNvSpPr txBox="1"/>
          <p:nvPr>
            <p:ph type="ctrTitle"/>
          </p:nvPr>
        </p:nvSpPr>
        <p:spPr>
          <a:xfrm>
            <a:off x="311700" y="47613"/>
            <a:ext cx="4878600" cy="4374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1644">
                <a:solidFill>
                  <a:srgbClr val="FFFF00"/>
                </a:solidFill>
                <a:latin typeface="Calibri"/>
                <a:ea typeface="Calibri"/>
                <a:cs typeface="Calibri"/>
                <a:sym typeface="Calibri"/>
              </a:rPr>
              <a:t>Preguntas y objetivos de la investigación.</a:t>
            </a:r>
            <a:endParaRPr b="1" sz="1644">
              <a:solidFill>
                <a:srgbClr val="FFFF00"/>
              </a:solidFill>
              <a:latin typeface="Calibri"/>
              <a:ea typeface="Calibri"/>
              <a:cs typeface="Calibri"/>
              <a:sym typeface="Calibri"/>
            </a:endParaRPr>
          </a:p>
          <a:p>
            <a:pPr indent="0" lvl="0" marL="0" rtl="0" algn="ctr">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b="1" lang="es" sz="1300">
                <a:solidFill>
                  <a:srgbClr val="FFFF00"/>
                </a:solidFill>
                <a:latin typeface="Calibri"/>
                <a:ea typeface="Calibri"/>
                <a:cs typeface="Calibri"/>
                <a:sym typeface="Calibri"/>
              </a:rPr>
              <a:t>Objetivo: </a:t>
            </a:r>
            <a:r>
              <a:rPr lang="es" sz="1300">
                <a:solidFill>
                  <a:srgbClr val="FFFF00"/>
                </a:solidFill>
                <a:latin typeface="Calibri"/>
                <a:ea typeface="Calibri"/>
                <a:cs typeface="Calibri"/>
                <a:sym typeface="Calibri"/>
              </a:rPr>
              <a:t>Determinar cuales son los países que necesitan de una ayuda económica con base a las variables de medición de la pobreza</a:t>
            </a:r>
            <a:r>
              <a:rPr lang="es" sz="1300">
                <a:solidFill>
                  <a:srgbClr val="FFFF00"/>
                </a:solidFill>
                <a:latin typeface="Calibri"/>
                <a:ea typeface="Calibri"/>
                <a:cs typeface="Calibri"/>
                <a:sym typeface="Calibri"/>
              </a:rPr>
              <a:t>.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Para ello, se utiliza un dataset obtenido de la página web Kaggle, que contiene indicadores tales como pobreza, inflación, PBI per cápita, etc; que nos ayudan a categorizar los países según factores socioeconómicos y de salud, generando un impacto directo sobre su desarrollo.</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p>
        </p:txBody>
      </p:sp>
      <p:sp>
        <p:nvSpPr>
          <p:cNvPr id="78" name="Google Shape;78;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sz="8000"/>
          </a:p>
        </p:txBody>
      </p:sp>
      <p:pic>
        <p:nvPicPr>
          <p:cNvPr id="79" name="Google Shape;79;p16"/>
          <p:cNvPicPr preferRelativeResize="0"/>
          <p:nvPr/>
        </p:nvPicPr>
        <p:blipFill>
          <a:blip r:embed="rId3">
            <a:alphaModFix/>
          </a:blip>
          <a:stretch>
            <a:fillRect/>
          </a:stretch>
        </p:blipFill>
        <p:spPr>
          <a:xfrm>
            <a:off x="-75129" y="1"/>
            <a:ext cx="2529326" cy="539711"/>
          </a:xfrm>
          <a:prstGeom prst="rect">
            <a:avLst/>
          </a:prstGeom>
          <a:noFill/>
          <a:ln>
            <a:noFill/>
          </a:ln>
        </p:spPr>
      </p:pic>
      <p:pic>
        <p:nvPicPr>
          <p:cNvPr id="80" name="Google Shape;80;p16"/>
          <p:cNvPicPr preferRelativeResize="0"/>
          <p:nvPr/>
        </p:nvPicPr>
        <p:blipFill>
          <a:blip r:embed="rId4">
            <a:alphaModFix/>
          </a:blip>
          <a:stretch>
            <a:fillRect/>
          </a:stretch>
        </p:blipFill>
        <p:spPr>
          <a:xfrm>
            <a:off x="5737450" y="970400"/>
            <a:ext cx="2529325" cy="252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4" name="Shape 84"/>
        <p:cNvGrpSpPr/>
        <p:nvPr/>
      </p:nvGrpSpPr>
      <p:grpSpPr>
        <a:xfrm>
          <a:off x="0" y="0"/>
          <a:ext cx="0" cy="0"/>
          <a:chOff x="0" y="0"/>
          <a:chExt cx="0" cy="0"/>
        </a:xfrm>
      </p:grpSpPr>
      <p:sp>
        <p:nvSpPr>
          <p:cNvPr id="85" name="Google Shape;85;p17"/>
          <p:cNvSpPr txBox="1"/>
          <p:nvPr>
            <p:ph type="ctrTitle"/>
          </p:nvPr>
        </p:nvSpPr>
        <p:spPr>
          <a:xfrm>
            <a:off x="4369900" y="475875"/>
            <a:ext cx="4419900" cy="4374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1650">
                <a:solidFill>
                  <a:srgbClr val="FFFF00"/>
                </a:solidFill>
                <a:latin typeface="Calibri"/>
                <a:ea typeface="Calibri"/>
                <a:cs typeface="Calibri"/>
                <a:sym typeface="Calibri"/>
              </a:rPr>
              <a:t>Indicación de la fuente del dataset y los criterios de selección (Data Acquisition).</a:t>
            </a:r>
            <a:endParaRPr b="1" sz="1650">
              <a:solidFill>
                <a:srgbClr val="FFFF00"/>
              </a:solidFill>
              <a:latin typeface="Calibri"/>
              <a:ea typeface="Calibri"/>
              <a:cs typeface="Calibri"/>
              <a:sym typeface="Calibri"/>
            </a:endParaRPr>
          </a:p>
          <a:p>
            <a:pPr indent="0" lvl="0" marL="0" rtl="0" algn="ctr">
              <a:spcBef>
                <a:spcPts val="0"/>
              </a:spcBef>
              <a:spcAft>
                <a:spcPts val="0"/>
              </a:spcAft>
              <a:buNone/>
            </a:pPr>
            <a:r>
              <a:t/>
            </a:r>
            <a:endParaRPr b="1" sz="1644">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Poder analizar los indicadores mencionados anteriormente, nos permite obtener datos estadísticos importantes a fin de observar su incidencia en los países y sectores económicos más vulnerables, teniendo en cuenta la pandemia de COVID-19 de por medio que la actual generación nunca había vivido, con caídas históricas del PBI, consecuencias asimétricas en varios países y sobre todo un fuerte impacto en los grupos sociales y productivos.</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Cabe destacar que el dataset  que entrega la empresa es de tipo estructurado, corresponde a mediciones de los años 2020, por lo que debe tenerse en cuenta la situación de la pandemia COVID-19.</a:t>
            </a:r>
            <a:endParaRPr b="1" sz="1300">
              <a:solidFill>
                <a:srgbClr val="FFFF00"/>
              </a:solidFill>
              <a:latin typeface="Calibri"/>
              <a:ea typeface="Calibri"/>
              <a:cs typeface="Calibri"/>
              <a:sym typeface="Calibri"/>
            </a:endParaRPr>
          </a:p>
          <a:p>
            <a:pPr indent="0" lvl="0" marL="0" rtl="0" algn="ctr">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p>
        </p:txBody>
      </p:sp>
      <p:sp>
        <p:nvSpPr>
          <p:cNvPr id="86" name="Google Shape;86;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sz="8000"/>
          </a:p>
        </p:txBody>
      </p:sp>
      <p:pic>
        <p:nvPicPr>
          <p:cNvPr id="87" name="Google Shape;87;p17"/>
          <p:cNvPicPr preferRelativeResize="0"/>
          <p:nvPr/>
        </p:nvPicPr>
        <p:blipFill>
          <a:blip r:embed="rId3">
            <a:alphaModFix/>
          </a:blip>
          <a:stretch>
            <a:fillRect/>
          </a:stretch>
        </p:blipFill>
        <p:spPr>
          <a:xfrm>
            <a:off x="86500" y="85326"/>
            <a:ext cx="2388127" cy="509575"/>
          </a:xfrm>
          <a:prstGeom prst="rect">
            <a:avLst/>
          </a:prstGeom>
          <a:noFill/>
          <a:ln>
            <a:noFill/>
          </a:ln>
        </p:spPr>
      </p:pic>
      <p:pic>
        <p:nvPicPr>
          <p:cNvPr id="88" name="Google Shape;88;p17"/>
          <p:cNvPicPr preferRelativeResize="0"/>
          <p:nvPr/>
        </p:nvPicPr>
        <p:blipFill>
          <a:blip r:embed="rId4">
            <a:alphaModFix/>
          </a:blip>
          <a:stretch>
            <a:fillRect/>
          </a:stretch>
        </p:blipFill>
        <p:spPr>
          <a:xfrm>
            <a:off x="186251" y="1921076"/>
            <a:ext cx="3830525" cy="212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2" name="Shape 92"/>
        <p:cNvGrpSpPr/>
        <p:nvPr/>
      </p:nvGrpSpPr>
      <p:grpSpPr>
        <a:xfrm>
          <a:off x="0" y="0"/>
          <a:ext cx="0" cy="0"/>
          <a:chOff x="0" y="0"/>
          <a:chExt cx="0" cy="0"/>
        </a:xfrm>
      </p:grpSpPr>
      <p:sp>
        <p:nvSpPr>
          <p:cNvPr id="93" name="Google Shape;93;p18"/>
          <p:cNvSpPr txBox="1"/>
          <p:nvPr>
            <p:ph type="ctrTitle"/>
          </p:nvPr>
        </p:nvSpPr>
        <p:spPr>
          <a:xfrm>
            <a:off x="1008225" y="-90600"/>
            <a:ext cx="5155800" cy="458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b="1" sz="2000">
              <a:solidFill>
                <a:srgbClr val="FFFF00"/>
              </a:solidFill>
              <a:latin typeface="Calibri"/>
              <a:ea typeface="Calibri"/>
              <a:cs typeface="Calibri"/>
              <a:sym typeface="Calibri"/>
            </a:endParaRPr>
          </a:p>
          <a:p>
            <a:pPr indent="0" lvl="0" marL="0" rtl="0" algn="ctr">
              <a:spcBef>
                <a:spcPts val="0"/>
              </a:spcBef>
              <a:spcAft>
                <a:spcPts val="0"/>
              </a:spcAft>
              <a:buNone/>
            </a:pPr>
            <a:r>
              <a:rPr b="1" lang="es" sz="2000">
                <a:solidFill>
                  <a:srgbClr val="FFFF00"/>
                </a:solidFill>
                <a:latin typeface="Calibri"/>
                <a:ea typeface="Calibri"/>
                <a:cs typeface="Calibri"/>
                <a:sym typeface="Calibri"/>
              </a:rPr>
              <a:t>Generación del primer Data Wrangling y EDA, apuntado a sus datos (insights) univariado, bivariado y multivariado.</a:t>
            </a:r>
            <a:endParaRPr b="1" sz="2000">
              <a:solidFill>
                <a:srgbClr val="FFFF00"/>
              </a:solidFill>
              <a:latin typeface="Calibri"/>
              <a:ea typeface="Calibri"/>
              <a:cs typeface="Calibri"/>
              <a:sym typeface="Calibri"/>
            </a:endParaRPr>
          </a:p>
          <a:p>
            <a:pPr indent="0" lvl="0" marL="0" rtl="0" algn="ctr">
              <a:spcBef>
                <a:spcPts val="0"/>
              </a:spcBef>
              <a:spcAft>
                <a:spcPts val="0"/>
              </a:spcAft>
              <a:buNone/>
            </a:pPr>
            <a:r>
              <a:t/>
            </a:r>
            <a:endParaRPr b="1" sz="1644">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La empresa entregó un archivo con solo 20 países los que entendían eran representativos de una muestra en base al PBI, por lo que este equipo solicitó el archivo completo para trabajar sobre los datos originales.</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En base a esto, el equipo analizó el archivo a fin de vislumbrar posibles patrones estadísticos y distribuciones que nos permitieran reconocerlos y trabajar con los mismos en un futuro.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El archivo contiene 167 registros y 10 columnas, 9 de las cuales contienen datos discretos en formato numérico y sin datos nulos.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p>
        </p:txBody>
      </p:sp>
      <p:pic>
        <p:nvPicPr>
          <p:cNvPr id="94" name="Google Shape;94;p18"/>
          <p:cNvPicPr preferRelativeResize="0"/>
          <p:nvPr/>
        </p:nvPicPr>
        <p:blipFill>
          <a:blip r:embed="rId3">
            <a:alphaModFix/>
          </a:blip>
          <a:stretch>
            <a:fillRect/>
          </a:stretch>
        </p:blipFill>
        <p:spPr>
          <a:xfrm>
            <a:off x="0" y="2"/>
            <a:ext cx="2253548" cy="480863"/>
          </a:xfrm>
          <a:prstGeom prst="rect">
            <a:avLst/>
          </a:prstGeom>
          <a:noFill/>
          <a:ln>
            <a:noFill/>
          </a:ln>
        </p:spPr>
      </p:pic>
      <p:pic>
        <p:nvPicPr>
          <p:cNvPr id="95" name="Google Shape;95;p18"/>
          <p:cNvPicPr preferRelativeResize="0"/>
          <p:nvPr/>
        </p:nvPicPr>
        <p:blipFill>
          <a:blip r:embed="rId4">
            <a:alphaModFix/>
          </a:blip>
          <a:stretch>
            <a:fillRect/>
          </a:stretch>
        </p:blipFill>
        <p:spPr>
          <a:xfrm>
            <a:off x="6422475" y="1319938"/>
            <a:ext cx="2457021" cy="22915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9" name="Shape 99"/>
        <p:cNvGrpSpPr/>
        <p:nvPr/>
      </p:nvGrpSpPr>
      <p:grpSpPr>
        <a:xfrm>
          <a:off x="0" y="0"/>
          <a:ext cx="0" cy="0"/>
          <a:chOff x="0" y="0"/>
          <a:chExt cx="0" cy="0"/>
        </a:xfrm>
      </p:grpSpPr>
      <p:sp>
        <p:nvSpPr>
          <p:cNvPr id="100" name="Google Shape;100;p19"/>
          <p:cNvSpPr txBox="1"/>
          <p:nvPr>
            <p:ph type="ctrTitle"/>
          </p:nvPr>
        </p:nvSpPr>
        <p:spPr>
          <a:xfrm>
            <a:off x="216850" y="616900"/>
            <a:ext cx="4585800" cy="435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2000">
                <a:solidFill>
                  <a:srgbClr val="FFFF00"/>
                </a:solidFill>
                <a:latin typeface="Calibri"/>
                <a:ea typeface="Calibri"/>
                <a:cs typeface="Calibri"/>
                <a:sym typeface="Calibri"/>
              </a:rPr>
              <a:t>Visualización de variables</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rPr lang="es" sz="1200">
                <a:solidFill>
                  <a:srgbClr val="FFFF00"/>
                </a:solidFill>
                <a:latin typeface="Calibri"/>
                <a:ea typeface="Calibri"/>
                <a:cs typeface="Calibri"/>
                <a:sym typeface="Calibri"/>
              </a:rPr>
              <a:t>Para tener una aproximación rápida de las variables, se</a:t>
            </a:r>
            <a:r>
              <a:rPr lang="es" sz="1200">
                <a:solidFill>
                  <a:srgbClr val="FFFF00"/>
                </a:solidFill>
                <a:latin typeface="Calibri"/>
                <a:ea typeface="Calibri"/>
                <a:cs typeface="Calibri"/>
                <a:sym typeface="Calibri"/>
              </a:rPr>
              <a:t> realizó un </a:t>
            </a:r>
            <a:r>
              <a:rPr lang="es" sz="1200">
                <a:solidFill>
                  <a:srgbClr val="FFFF00"/>
                </a:solidFill>
                <a:latin typeface="Calibri"/>
                <a:ea typeface="Calibri"/>
                <a:cs typeface="Calibri"/>
                <a:sym typeface="Calibri"/>
              </a:rPr>
              <a:t>código</a:t>
            </a:r>
            <a:r>
              <a:rPr lang="es" sz="1200">
                <a:solidFill>
                  <a:srgbClr val="FFFF00"/>
                </a:solidFill>
                <a:latin typeface="Calibri"/>
                <a:ea typeface="Calibri"/>
                <a:cs typeface="Calibri"/>
                <a:sym typeface="Calibri"/>
              </a:rPr>
              <a:t> que muestra un </a:t>
            </a:r>
            <a:r>
              <a:rPr lang="es" sz="1200">
                <a:solidFill>
                  <a:srgbClr val="FFFF00"/>
                </a:solidFill>
                <a:latin typeface="Calibri"/>
                <a:ea typeface="Calibri"/>
                <a:cs typeface="Calibri"/>
                <a:sym typeface="Calibri"/>
              </a:rPr>
              <a:t>mapamundi</a:t>
            </a:r>
            <a:r>
              <a:rPr lang="es" sz="1200">
                <a:solidFill>
                  <a:srgbClr val="FFFF00"/>
                </a:solidFill>
                <a:latin typeface="Calibri"/>
                <a:ea typeface="Calibri"/>
                <a:cs typeface="Calibri"/>
                <a:sym typeface="Calibri"/>
              </a:rPr>
              <a:t> interactivo según la influencia de cada una de las variables de medición.</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b="1"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01" name="Google Shape;101;p19"/>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02" name="Google Shape;102;p19"/>
          <p:cNvPicPr preferRelativeResize="0"/>
          <p:nvPr/>
        </p:nvPicPr>
        <p:blipFill>
          <a:blip r:embed="rId4">
            <a:alphaModFix/>
          </a:blip>
          <a:stretch>
            <a:fillRect/>
          </a:stretch>
        </p:blipFill>
        <p:spPr>
          <a:xfrm>
            <a:off x="4918350" y="1609725"/>
            <a:ext cx="3924300" cy="192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6" name="Shape 106"/>
        <p:cNvGrpSpPr/>
        <p:nvPr/>
      </p:nvGrpSpPr>
      <p:grpSpPr>
        <a:xfrm>
          <a:off x="0" y="0"/>
          <a:ext cx="0" cy="0"/>
          <a:chOff x="0" y="0"/>
          <a:chExt cx="0" cy="0"/>
        </a:xfrm>
      </p:grpSpPr>
      <p:sp>
        <p:nvSpPr>
          <p:cNvPr id="107" name="Google Shape;107;p20"/>
          <p:cNvSpPr txBox="1"/>
          <p:nvPr>
            <p:ph type="ctrTitle"/>
          </p:nvPr>
        </p:nvSpPr>
        <p:spPr>
          <a:xfrm>
            <a:off x="1994088" y="337125"/>
            <a:ext cx="5155800" cy="4585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b="1" sz="2000">
              <a:solidFill>
                <a:srgbClr val="FFFF00"/>
              </a:solidFill>
              <a:latin typeface="Calibri"/>
              <a:ea typeface="Calibri"/>
              <a:cs typeface="Calibri"/>
              <a:sym typeface="Calibri"/>
            </a:endParaRPr>
          </a:p>
          <a:p>
            <a:pPr indent="0" lvl="0" marL="0" rtl="0" algn="ctr">
              <a:spcBef>
                <a:spcPts val="0"/>
              </a:spcBef>
              <a:spcAft>
                <a:spcPts val="0"/>
              </a:spcAft>
              <a:buNone/>
            </a:pPr>
            <a:r>
              <a:t/>
            </a:r>
            <a:endParaRPr b="1" sz="2000">
              <a:solidFill>
                <a:srgbClr val="FFFF00"/>
              </a:solidFill>
              <a:latin typeface="Calibri"/>
              <a:ea typeface="Calibri"/>
              <a:cs typeface="Calibri"/>
              <a:sym typeface="Calibri"/>
            </a:endParaRPr>
          </a:p>
          <a:p>
            <a:pPr indent="0" lvl="0" marL="0" rtl="0" algn="ctr">
              <a:spcBef>
                <a:spcPts val="0"/>
              </a:spcBef>
              <a:spcAft>
                <a:spcPts val="0"/>
              </a:spcAft>
              <a:buNone/>
            </a:pPr>
            <a:r>
              <a:t/>
            </a:r>
            <a:endParaRPr b="1" sz="1644">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Dentro del análisis exploratorio, se realiza un Boxplot que muestra de forma rápida y fácil de interpretar, los valores extremos de cada una de las variables del dataset.</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Se puede observar por ejemplo, cómo la mortalidad infantil encuentra valores fuera de los normal en algunos países o cómo los niveles medios de inflación son bajos pero se observan puntos muy extremos.</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p>
        </p:txBody>
      </p:sp>
      <p:pic>
        <p:nvPicPr>
          <p:cNvPr id="108" name="Google Shape;108;p20"/>
          <p:cNvPicPr preferRelativeResize="0"/>
          <p:nvPr/>
        </p:nvPicPr>
        <p:blipFill>
          <a:blip r:embed="rId3">
            <a:alphaModFix/>
          </a:blip>
          <a:stretch>
            <a:fillRect/>
          </a:stretch>
        </p:blipFill>
        <p:spPr>
          <a:xfrm>
            <a:off x="2108550" y="1668350"/>
            <a:ext cx="4952675" cy="1923050"/>
          </a:xfrm>
          <a:prstGeom prst="rect">
            <a:avLst/>
          </a:prstGeom>
          <a:noFill/>
          <a:ln>
            <a:noFill/>
          </a:ln>
        </p:spPr>
      </p:pic>
      <p:pic>
        <p:nvPicPr>
          <p:cNvPr id="109" name="Google Shape;109;p20"/>
          <p:cNvPicPr preferRelativeResize="0"/>
          <p:nvPr/>
        </p:nvPicPr>
        <p:blipFill>
          <a:blip r:embed="rId4">
            <a:alphaModFix/>
          </a:blip>
          <a:stretch>
            <a:fillRect/>
          </a:stretch>
        </p:blipFill>
        <p:spPr>
          <a:xfrm>
            <a:off x="0" y="2"/>
            <a:ext cx="2253548" cy="4808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3" name="Shape 113"/>
        <p:cNvGrpSpPr/>
        <p:nvPr/>
      </p:nvGrpSpPr>
      <p:grpSpPr>
        <a:xfrm>
          <a:off x="0" y="0"/>
          <a:ext cx="0" cy="0"/>
          <a:chOff x="0" y="0"/>
          <a:chExt cx="0" cy="0"/>
        </a:xfrm>
      </p:grpSpPr>
      <p:sp>
        <p:nvSpPr>
          <p:cNvPr id="114" name="Google Shape;114;p21"/>
          <p:cNvSpPr txBox="1"/>
          <p:nvPr>
            <p:ph type="ctrTitle"/>
          </p:nvPr>
        </p:nvSpPr>
        <p:spPr>
          <a:xfrm>
            <a:off x="242250" y="1151475"/>
            <a:ext cx="4136400" cy="291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2000">
                <a:solidFill>
                  <a:srgbClr val="FFFF00"/>
                </a:solidFill>
                <a:latin typeface="Calibri"/>
                <a:ea typeface="Calibri"/>
                <a:cs typeface="Calibri"/>
                <a:sym typeface="Calibri"/>
              </a:rPr>
              <a:t>Análisis de Descriptivo del Dataset</a:t>
            </a:r>
            <a:endParaRPr b="1" sz="20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rPr lang="es" sz="1300">
                <a:solidFill>
                  <a:srgbClr val="FFFF00"/>
                </a:solidFill>
                <a:latin typeface="Calibri"/>
                <a:ea typeface="Calibri"/>
                <a:cs typeface="Calibri"/>
                <a:sym typeface="Calibri"/>
              </a:rPr>
              <a:t>En el notebook se trabajaron los datos visualizando las principales características de cada una de sus columnas, para lo cual se utilizaron los métodos dtypes, info y  shape. Conocer la conformación de los datos nos permitió observar que para poder realizar predicciones y llegar al entrenamiento de un modelo con “Train” y “Test”, era necesario revisar que los datos no se encontrarán en formato String.</a:t>
            </a:r>
            <a:endParaRPr sz="1300">
              <a:solidFill>
                <a:srgbClr val="FFFF00"/>
              </a:solidFill>
              <a:latin typeface="Calibri"/>
              <a:ea typeface="Calibri"/>
              <a:cs typeface="Calibri"/>
              <a:sym typeface="Calibri"/>
            </a:endParaRPr>
          </a:p>
          <a:p>
            <a:pPr indent="0" lvl="0" marL="0" rtl="0" algn="just">
              <a:spcBef>
                <a:spcPts val="0"/>
              </a:spcBef>
              <a:spcAft>
                <a:spcPts val="0"/>
              </a:spcAft>
              <a:buNone/>
            </a:pPr>
            <a:r>
              <a:t/>
            </a:r>
            <a:endParaRPr sz="1300">
              <a:solidFill>
                <a:srgbClr val="FFFF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sz="1200">
              <a:solidFill>
                <a:srgbClr val="FFFF00"/>
              </a:solidFill>
              <a:latin typeface="Calibri"/>
              <a:ea typeface="Calibri"/>
              <a:cs typeface="Calibri"/>
              <a:sym typeface="Calibri"/>
            </a:endParaRPr>
          </a:p>
        </p:txBody>
      </p:sp>
      <p:pic>
        <p:nvPicPr>
          <p:cNvPr id="115" name="Google Shape;115;p21"/>
          <p:cNvPicPr preferRelativeResize="0"/>
          <p:nvPr/>
        </p:nvPicPr>
        <p:blipFill>
          <a:blip r:embed="rId3">
            <a:alphaModFix/>
          </a:blip>
          <a:stretch>
            <a:fillRect/>
          </a:stretch>
        </p:blipFill>
        <p:spPr>
          <a:xfrm>
            <a:off x="0" y="2"/>
            <a:ext cx="2253548" cy="480863"/>
          </a:xfrm>
          <a:prstGeom prst="rect">
            <a:avLst/>
          </a:prstGeom>
          <a:noFill/>
          <a:ln>
            <a:noFill/>
          </a:ln>
        </p:spPr>
      </p:pic>
      <p:pic>
        <p:nvPicPr>
          <p:cNvPr id="116" name="Google Shape;116;p21"/>
          <p:cNvPicPr preferRelativeResize="0"/>
          <p:nvPr/>
        </p:nvPicPr>
        <p:blipFill>
          <a:blip r:embed="rId4">
            <a:alphaModFix/>
          </a:blip>
          <a:stretch>
            <a:fillRect/>
          </a:stretch>
        </p:blipFill>
        <p:spPr>
          <a:xfrm>
            <a:off x="4641575" y="807450"/>
            <a:ext cx="3981450" cy="360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