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358daac2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358daac2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358daac2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358daac2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358daac2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358daac2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358daac2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358daac2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358daac2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358daac2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358daac2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358daac2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358daac2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358daac2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358daac2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358daac2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358daac2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358daac2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358daac2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358daac2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3581ea5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3581ea5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358daac2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358daac2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358daac2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358daac2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358daac2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358daac2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3581ea5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3581ea5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3581ea5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3581ea5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358daa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358daa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358daac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358daac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358daac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358daac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358daac2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358daac2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358daac2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358daac2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olab.research.google.com/drive/1vVBkxpUofVm9use1vEcPgsVqrT4-hPHf?copy=tru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Domina las redes neuronales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Web3ForU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Siguiente: Funciones de costo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Error cuadrático medio (MSE)</a:t>
            </a:r>
            <a:endParaRPr/>
          </a:p>
        </p:txBody>
      </p:sp>
      <p:sp>
        <p:nvSpPr>
          <p:cNvPr id="120" name="Google Shape;120;p23"/>
          <p:cNvSpPr txBox="1"/>
          <p:nvPr>
            <p:ph idx="1" type="body"/>
          </p:nvPr>
        </p:nvSpPr>
        <p:spPr>
          <a:xfrm>
            <a:off x="4242300" y="11589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Es ideal para problemas de </a:t>
            </a:r>
            <a:r>
              <a:rPr b="1" lang="es-419"/>
              <a:t>regresión</a:t>
            </a:r>
            <a:r>
              <a:rPr lang="es-419"/>
              <a:t>, donde se predicen valores continuos. Ejemplo: predecir precios de viviendas.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s-419"/>
              <a:t>Cuándo usarla</a:t>
            </a:r>
            <a:r>
              <a:rPr lang="es-419"/>
              <a:t>: Cuando necesitas medir la distancia entre un valor continuo y su predicción.</a:t>
            </a:r>
            <a:endParaRPr/>
          </a:p>
        </p:txBody>
      </p:sp>
      <p:pic>
        <p:nvPicPr>
          <p:cNvPr id="121" name="Google Shape;121;p23"/>
          <p:cNvPicPr preferRelativeResize="0"/>
          <p:nvPr/>
        </p:nvPicPr>
        <p:blipFill>
          <a:blip r:embed="rId3">
            <a:alphaModFix/>
          </a:blip>
          <a:stretch>
            <a:fillRect/>
          </a:stretch>
        </p:blipFill>
        <p:spPr>
          <a:xfrm>
            <a:off x="1033800" y="1844700"/>
            <a:ext cx="2390775" cy="84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Error absoluto medio (MAE)</a:t>
            </a:r>
            <a:endParaRPr/>
          </a:p>
        </p:txBody>
      </p:sp>
      <p:sp>
        <p:nvSpPr>
          <p:cNvPr id="127" name="Google Shape;127;p24"/>
          <p:cNvSpPr txBox="1"/>
          <p:nvPr>
            <p:ph idx="1" type="body"/>
          </p:nvPr>
        </p:nvSpPr>
        <p:spPr>
          <a:xfrm>
            <a:off x="311700" y="1249775"/>
            <a:ext cx="43254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a:t>También para </a:t>
            </a:r>
            <a:r>
              <a:rPr b="1" lang="es-419"/>
              <a:t>regresión</a:t>
            </a:r>
            <a:r>
              <a:rPr lang="es-419"/>
              <a:t>, pero es más robusta ante </a:t>
            </a:r>
            <a:r>
              <a:rPr b="1" lang="es-419"/>
              <a:t>outliers</a:t>
            </a:r>
            <a:r>
              <a:rPr lang="es-419"/>
              <a:t> que MSE.</a:t>
            </a:r>
            <a:endParaRPr/>
          </a:p>
          <a:p>
            <a:pPr indent="0" lvl="0" marL="0" rtl="0" algn="l">
              <a:spcBef>
                <a:spcPts val="1200"/>
              </a:spcBef>
              <a:spcAft>
                <a:spcPts val="0"/>
              </a:spcAft>
              <a:buNone/>
            </a:pPr>
            <a:r>
              <a:rPr b="1" lang="es-419"/>
              <a:t>Cuándo usarla</a:t>
            </a:r>
            <a:r>
              <a:rPr lang="es-419"/>
              <a:t>: Cuando te importa minimizar errores promedio sin dar demasiada importancia a los errores extremadamente grandes.</a:t>
            </a:r>
            <a:endParaRPr/>
          </a:p>
          <a:p>
            <a:pPr indent="0" lvl="0" marL="0" rtl="0" algn="l">
              <a:spcBef>
                <a:spcPts val="1200"/>
              </a:spcBef>
              <a:spcAft>
                <a:spcPts val="1200"/>
              </a:spcAft>
              <a:buNone/>
            </a:pPr>
            <a:r>
              <a:t/>
            </a:r>
            <a:endParaRPr/>
          </a:p>
        </p:txBody>
      </p:sp>
      <p:pic>
        <p:nvPicPr>
          <p:cNvPr id="128" name="Google Shape;128;p24"/>
          <p:cNvPicPr preferRelativeResize="0"/>
          <p:nvPr/>
        </p:nvPicPr>
        <p:blipFill>
          <a:blip r:embed="rId3">
            <a:alphaModFix/>
          </a:blip>
          <a:stretch>
            <a:fillRect/>
          </a:stretch>
        </p:blipFill>
        <p:spPr>
          <a:xfrm>
            <a:off x="5282450" y="1766850"/>
            <a:ext cx="2524125" cy="695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Categorical </a:t>
            </a:r>
            <a:r>
              <a:rPr lang="es-419"/>
              <a:t>Cross Entropy</a:t>
            </a:r>
            <a:endParaRPr/>
          </a:p>
        </p:txBody>
      </p:sp>
      <p:sp>
        <p:nvSpPr>
          <p:cNvPr id="134" name="Google Shape;134;p25"/>
          <p:cNvSpPr txBox="1"/>
          <p:nvPr>
            <p:ph idx="1" type="body"/>
          </p:nvPr>
        </p:nvSpPr>
        <p:spPr>
          <a:xfrm>
            <a:off x="4391475" y="1145975"/>
            <a:ext cx="42864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s-419"/>
              <a:t>Es estándar para </a:t>
            </a:r>
            <a:r>
              <a:rPr b="1" lang="es-419"/>
              <a:t>clasificación multiclase</a:t>
            </a:r>
            <a:r>
              <a:rPr lang="es-419"/>
              <a:t>, donde cada clase tiene una probabilidad asignada. Ejemplo: clasificar imágenes en categorías como perros, gatos, etc.</a:t>
            </a:r>
            <a:endParaRPr/>
          </a:p>
          <a:p>
            <a:pPr indent="0" lvl="0" marL="0" rtl="0" algn="l">
              <a:spcBef>
                <a:spcPts val="1200"/>
              </a:spcBef>
              <a:spcAft>
                <a:spcPts val="0"/>
              </a:spcAft>
              <a:buClr>
                <a:schemeClr val="dk1"/>
              </a:buClr>
              <a:buSzPts val="1100"/>
              <a:buFont typeface="Arial"/>
              <a:buNone/>
            </a:pPr>
            <a:r>
              <a:rPr b="1" lang="es-419"/>
              <a:t>Cuándo usarla</a:t>
            </a:r>
            <a:r>
              <a:rPr lang="es-419"/>
              <a:t>: Para problemas donde los resultados pertenecen a varias clases y necesitas una probabilidad para cada clase.</a:t>
            </a:r>
            <a:endParaRPr/>
          </a:p>
          <a:p>
            <a:pPr indent="0" lvl="0" marL="0" rtl="0" algn="l">
              <a:spcBef>
                <a:spcPts val="120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242625" y="1857375"/>
            <a:ext cx="3781425" cy="714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Binary </a:t>
            </a:r>
            <a:r>
              <a:rPr lang="es-419"/>
              <a:t>Cross Entropy</a:t>
            </a:r>
            <a:endParaRPr/>
          </a:p>
        </p:txBody>
      </p:sp>
      <p:sp>
        <p:nvSpPr>
          <p:cNvPr id="141" name="Google Shape;141;p26"/>
          <p:cNvSpPr txBox="1"/>
          <p:nvPr>
            <p:ph idx="1" type="body"/>
          </p:nvPr>
        </p:nvSpPr>
        <p:spPr>
          <a:xfrm>
            <a:off x="266100" y="1152475"/>
            <a:ext cx="430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Es ideal para problemas binarios, </a:t>
            </a:r>
            <a:r>
              <a:rPr lang="es-419"/>
              <a:t>cómo</a:t>
            </a:r>
            <a:r>
              <a:rPr lang="es-419"/>
              <a:t> detectar si un correo es spam o no.</a:t>
            </a:r>
            <a:endParaRPr/>
          </a:p>
          <a:p>
            <a:pPr indent="0" lvl="0" marL="0" rtl="0" algn="l">
              <a:spcBef>
                <a:spcPts val="1200"/>
              </a:spcBef>
              <a:spcAft>
                <a:spcPts val="0"/>
              </a:spcAft>
              <a:buNone/>
            </a:pPr>
            <a:r>
              <a:rPr b="1" lang="es-419"/>
              <a:t>Cuándo usarla</a:t>
            </a:r>
            <a:r>
              <a:rPr lang="es-419"/>
              <a:t>: Cuando tienes solo dos clases en el problema de clasificación</a:t>
            </a:r>
            <a:r>
              <a:rPr lang="es-419"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b="1"/>
          </a:p>
          <a:p>
            <a:pPr indent="0" lvl="0" marL="0" rtl="0" algn="l">
              <a:spcBef>
                <a:spcPts val="120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4506896" y="1499525"/>
            <a:ext cx="4325404"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Hinge Loss</a:t>
            </a:r>
            <a:endParaRPr/>
          </a:p>
        </p:txBody>
      </p:sp>
      <p:sp>
        <p:nvSpPr>
          <p:cNvPr id="148" name="Google Shape;148;p27"/>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419"/>
              <a:t>Clasificación binaria</a:t>
            </a:r>
            <a:r>
              <a:rPr lang="es-419"/>
              <a:t> o cuando se usa SVM.</a:t>
            </a:r>
            <a:endParaRPr/>
          </a:p>
          <a:p>
            <a:pPr indent="0" lvl="0" marL="0" rtl="0" algn="l">
              <a:spcBef>
                <a:spcPts val="1200"/>
              </a:spcBef>
              <a:spcAft>
                <a:spcPts val="0"/>
              </a:spcAft>
              <a:buClr>
                <a:schemeClr val="dk1"/>
              </a:buClr>
              <a:buSzPts val="1100"/>
              <a:buFont typeface="Arial"/>
              <a:buNone/>
            </a:pPr>
            <a:r>
              <a:rPr b="1" lang="es-419"/>
              <a:t>Cuándo usarla</a:t>
            </a:r>
            <a:r>
              <a:rPr lang="es-419"/>
              <a:t>: Cuando estás trabajando en problemas de clasificación donde el enfoque de márgenes (como SVM) es útil.</a:t>
            </a:r>
            <a:endParaRPr/>
          </a:p>
          <a:p>
            <a:pPr indent="0" lvl="0" marL="0" rtl="0" algn="l">
              <a:spcBef>
                <a:spcPts val="1200"/>
              </a:spcBef>
              <a:spcAft>
                <a:spcPts val="1200"/>
              </a:spcAft>
              <a:buNone/>
            </a:pPr>
            <a:r>
              <a:t/>
            </a:r>
            <a:endParaRPr/>
          </a:p>
        </p:txBody>
      </p:sp>
      <p:pic>
        <p:nvPicPr>
          <p:cNvPr id="149" name="Google Shape;149;p27"/>
          <p:cNvPicPr preferRelativeResize="0"/>
          <p:nvPr/>
        </p:nvPicPr>
        <p:blipFill>
          <a:blip r:embed="rId3">
            <a:alphaModFix/>
          </a:blip>
          <a:stretch>
            <a:fillRect/>
          </a:stretch>
        </p:blipFill>
        <p:spPr>
          <a:xfrm>
            <a:off x="801000" y="2175475"/>
            <a:ext cx="2609850" cy="44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Otras funciones de costo que puedes estudiar</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Huber loss</a:t>
            </a:r>
            <a:endParaRPr/>
          </a:p>
          <a:p>
            <a:pPr indent="-342900" lvl="0" marL="457200" rtl="0" algn="l">
              <a:spcBef>
                <a:spcPts val="0"/>
              </a:spcBef>
              <a:spcAft>
                <a:spcPts val="0"/>
              </a:spcAft>
              <a:buSzPts val="1800"/>
              <a:buChar char="●"/>
            </a:pPr>
            <a:r>
              <a:rPr lang="es-419"/>
              <a:t>KL Divergence (Kullback-Leibler Divergence)</a:t>
            </a:r>
            <a:endParaRPr/>
          </a:p>
          <a:p>
            <a:pPr indent="-342900" lvl="0" marL="457200" rtl="0" algn="l">
              <a:spcBef>
                <a:spcPts val="0"/>
              </a:spcBef>
              <a:spcAft>
                <a:spcPts val="0"/>
              </a:spcAft>
              <a:buSzPts val="1800"/>
              <a:buChar char="●"/>
            </a:pPr>
            <a:r>
              <a:rPr lang="es-419"/>
              <a:t>Poisson Loss</a:t>
            </a:r>
            <a:endParaRPr/>
          </a:p>
          <a:p>
            <a:pPr indent="-342900" lvl="0" marL="457200" rtl="0" algn="l">
              <a:spcBef>
                <a:spcPts val="0"/>
              </a:spcBef>
              <a:spcAft>
                <a:spcPts val="0"/>
              </a:spcAft>
              <a:buSzPts val="1800"/>
              <a:buChar char="●"/>
            </a:pPr>
            <a:r>
              <a:rPr b="1" lang="es-419"/>
              <a:t>Cosine Proximity</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Tercero: Optimizadores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500"/>
              <a:t>SGD (Stochastic Gradient Descent)</a:t>
            </a:r>
            <a:endParaRPr sz="2500"/>
          </a:p>
        </p:txBody>
      </p:sp>
      <p:sp>
        <p:nvSpPr>
          <p:cNvPr id="166" name="Google Shape;166;p3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Imagina que eres un excursionista que quiere llegar al fondo de una montaña (el mínimo de la función de costo). Cada paso que das es en la dirección más inclinada hacia abajo. Pero como solo puedes ver lo que está justo frente a ti, a veces das pasos más grandes o más pequeños, lo que te puede hacer ir más lento o tomar un camino más largo.</a:t>
            </a:r>
            <a:endParaRPr/>
          </a:p>
        </p:txBody>
      </p:sp>
      <p:pic>
        <p:nvPicPr>
          <p:cNvPr id="167" name="Google Shape;167;p30"/>
          <p:cNvPicPr preferRelativeResize="0"/>
          <p:nvPr/>
        </p:nvPicPr>
        <p:blipFill>
          <a:blip r:embed="rId3">
            <a:alphaModFix/>
          </a:blip>
          <a:stretch>
            <a:fillRect/>
          </a:stretch>
        </p:blipFill>
        <p:spPr>
          <a:xfrm>
            <a:off x="4951425" y="1189600"/>
            <a:ext cx="3305175" cy="2381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Momentum</a:t>
            </a:r>
            <a:endParaRPr/>
          </a:p>
        </p:txBody>
      </p:sp>
      <p:sp>
        <p:nvSpPr>
          <p:cNvPr id="173" name="Google Shape;173;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Imagina una bola de nieve rodando por una colina. Al principio, se mueve lentamente, pero con cada giro acumula más velocidad (momento), lo que le permite rodar más rápido. Si encuentra una roca en el camino, en lugar de detenerse, su impulso la ayuda a saltar por encima y seguir.</a:t>
            </a:r>
            <a:endParaRPr/>
          </a:p>
        </p:txBody>
      </p:sp>
      <p:pic>
        <p:nvPicPr>
          <p:cNvPr id="174" name="Google Shape;174;p31"/>
          <p:cNvPicPr preferRelativeResize="0"/>
          <p:nvPr/>
        </p:nvPicPr>
        <p:blipFill>
          <a:blip r:embed="rId3">
            <a:alphaModFix/>
          </a:blip>
          <a:stretch>
            <a:fillRect/>
          </a:stretch>
        </p:blipFill>
        <p:spPr>
          <a:xfrm>
            <a:off x="5405425" y="1591725"/>
            <a:ext cx="2619375" cy="174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¿Que veremos hoy?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Esquemas de entrenamiento</a:t>
            </a:r>
            <a:endParaRPr/>
          </a:p>
          <a:p>
            <a:pPr indent="-342900" lvl="0" marL="457200" rtl="0" algn="l">
              <a:spcBef>
                <a:spcPts val="0"/>
              </a:spcBef>
              <a:spcAft>
                <a:spcPts val="0"/>
              </a:spcAft>
              <a:buSzPts val="1800"/>
              <a:buChar char="●"/>
            </a:pPr>
            <a:r>
              <a:rPr lang="es-419"/>
              <a:t>Funciones de costo</a:t>
            </a:r>
            <a:endParaRPr/>
          </a:p>
          <a:p>
            <a:pPr indent="-342900" lvl="0" marL="457200" rtl="0" algn="l">
              <a:spcBef>
                <a:spcPts val="0"/>
              </a:spcBef>
              <a:spcAft>
                <a:spcPts val="0"/>
              </a:spcAft>
              <a:buSzPts val="1800"/>
              <a:buChar char="●"/>
            </a:pPr>
            <a:r>
              <a:rPr lang="es-419"/>
              <a:t>Optimizadores de entrenamiento</a:t>
            </a:r>
            <a:endParaRPr/>
          </a:p>
          <a:p>
            <a:pPr indent="0" lvl="0" marL="0" rtl="0" algn="l">
              <a:spcBef>
                <a:spcPts val="1200"/>
              </a:spcBef>
              <a:spcAft>
                <a:spcPts val="1200"/>
              </a:spcAft>
              <a:buNone/>
            </a:pPr>
            <a:r>
              <a:rPr lang="es-419"/>
              <a:t>Todo esto con notebook con un problema real de clasificacion.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RMS prop</a:t>
            </a:r>
            <a:endParaRPr/>
          </a:p>
        </p:txBody>
      </p:sp>
      <p:sp>
        <p:nvSpPr>
          <p:cNvPr id="180" name="Google Shape;180;p3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Imagina que eres un ciclista en una ruta montañosa con subidas y bajadas. Ajustas tu velocidad automáticamente: si estás en una subida empinada (gradientes grandes), reduces la velocidad para no gastar toda tu energía; si el camino es más plano (gradientes pequeños), aceleras.</a:t>
            </a:r>
            <a:endParaRPr/>
          </a:p>
          <a:p>
            <a:pPr indent="0" lvl="0" marL="0" rtl="0" algn="l">
              <a:spcBef>
                <a:spcPts val="1200"/>
              </a:spcBef>
              <a:spcAft>
                <a:spcPts val="1200"/>
              </a:spcAft>
              <a:buNone/>
            </a:pPr>
            <a:r>
              <a:rPr lang="es-419"/>
              <a:t>Ajusta automáticamente la velocidad (tasa de aprendizaje) según la inclinación del camino (los gradientes).</a:t>
            </a:r>
            <a:endParaRPr/>
          </a:p>
        </p:txBody>
      </p:sp>
      <p:pic>
        <p:nvPicPr>
          <p:cNvPr id="181" name="Google Shape;181;p32"/>
          <p:cNvPicPr preferRelativeResize="0"/>
          <p:nvPr/>
        </p:nvPicPr>
        <p:blipFill>
          <a:blip r:embed="rId3">
            <a:alphaModFix/>
          </a:blip>
          <a:stretch>
            <a:fillRect/>
          </a:stretch>
        </p:blipFill>
        <p:spPr>
          <a:xfrm>
            <a:off x="5230325" y="1377700"/>
            <a:ext cx="2779425" cy="1849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Adam</a:t>
            </a:r>
            <a:endParaRPr/>
          </a:p>
        </p:txBody>
      </p:sp>
      <p:sp>
        <p:nvSpPr>
          <p:cNvPr id="187" name="Google Shape;187;p33"/>
          <p:cNvSpPr txBox="1"/>
          <p:nvPr>
            <p:ph idx="1" type="body"/>
          </p:nvPr>
        </p:nvSpPr>
        <p:spPr>
          <a:xfrm>
            <a:off x="311700" y="1152475"/>
            <a:ext cx="430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Imagina que usas un GPS inteligente para llegar a tu destino. El GPS no solo te da las indicaciones basadas en tu posición actual (como el SGD), sino que también recuerda los caminos que ya tomaste (momento) y ajusta su recomendación para evitar errores pasados (</a:t>
            </a:r>
            <a:r>
              <a:rPr lang="es-419"/>
              <a:t>RMS prop</a:t>
            </a:r>
            <a:r>
              <a:rPr lang="es-419"/>
              <a:t>). Así, te ayuda a llegar de manera más rápida y eficiente.</a:t>
            </a:r>
            <a:endParaRPr/>
          </a:p>
        </p:txBody>
      </p:sp>
      <p:pic>
        <p:nvPicPr>
          <p:cNvPr id="188" name="Google Shape;188;p33"/>
          <p:cNvPicPr preferRelativeResize="0"/>
          <p:nvPr/>
        </p:nvPicPr>
        <p:blipFill>
          <a:blip r:embed="rId3">
            <a:alphaModFix/>
          </a:blip>
          <a:stretch>
            <a:fillRect/>
          </a:stretch>
        </p:blipFill>
        <p:spPr>
          <a:xfrm>
            <a:off x="5152675" y="1513900"/>
            <a:ext cx="3028950" cy="1514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estoy mamado de hacer diapositivas, espero que les haya gustado, gracias por venir 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Clasificacion de imagenes</a:t>
            </a:r>
            <a:endParaRPr/>
          </a:p>
        </p:txBody>
      </p:sp>
      <p:sp>
        <p:nvSpPr>
          <p:cNvPr id="67" name="Google Shape;67;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Las redes neuronales son ,muy buenas para clasificar </a:t>
            </a:r>
            <a:r>
              <a:rPr lang="es-419"/>
              <a:t>imágenes</a:t>
            </a:r>
            <a:r>
              <a:rPr lang="es-419"/>
              <a:t> (especialmente las convolucionales que veremos </a:t>
            </a:r>
            <a:r>
              <a:rPr lang="es-419"/>
              <a:t>próximamente</a:t>
            </a:r>
            <a:r>
              <a:rPr lang="es-419"/>
              <a:t>) entonces esta vez usaremos el dataset de </a:t>
            </a:r>
            <a:r>
              <a:rPr i="1" lang="es-419"/>
              <a:t>Fashion MNIST </a:t>
            </a:r>
            <a:r>
              <a:rPr lang="es-419"/>
              <a:t>para probar con </a:t>
            </a:r>
            <a:r>
              <a:rPr lang="es-419"/>
              <a:t>clasificación</a:t>
            </a:r>
            <a:r>
              <a:rPr lang="es-419"/>
              <a:t> de ropa.</a:t>
            </a:r>
            <a:endParaRPr/>
          </a:p>
        </p:txBody>
      </p:sp>
      <p:pic>
        <p:nvPicPr>
          <p:cNvPr id="68" name="Google Shape;68;p15"/>
          <p:cNvPicPr preferRelativeResize="0"/>
          <p:nvPr/>
        </p:nvPicPr>
        <p:blipFill>
          <a:blip r:embed="rId3">
            <a:alphaModFix/>
          </a:blip>
          <a:stretch>
            <a:fillRect/>
          </a:stretch>
        </p:blipFill>
        <p:spPr>
          <a:xfrm>
            <a:off x="4906025" y="1260925"/>
            <a:ext cx="3803400" cy="190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El notebook en </a:t>
            </a:r>
            <a:r>
              <a:rPr lang="es-419"/>
              <a:t>cuestión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u="sng">
                <a:solidFill>
                  <a:schemeClr val="hlink"/>
                </a:solidFill>
                <a:hlinkClick r:id="rId3"/>
              </a:rPr>
              <a:t>clasificacion_de_ropa.ipynb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Esquemas de entrenamiento (solo veremos algunos)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son las estrategias y técnicas utilizadas para ajustar los pesos y parámetros del modelo para que este aprenda a resolver un problema específico.</a:t>
            </a:r>
            <a:endParaRPr/>
          </a:p>
        </p:txBody>
      </p:sp>
      <p:pic>
        <p:nvPicPr>
          <p:cNvPr id="81" name="Google Shape;81;p17"/>
          <p:cNvPicPr preferRelativeResize="0"/>
          <p:nvPr/>
        </p:nvPicPr>
        <p:blipFill>
          <a:blip r:embed="rId3">
            <a:alphaModFix/>
          </a:blip>
          <a:stretch>
            <a:fillRect/>
          </a:stretch>
        </p:blipFill>
        <p:spPr>
          <a:xfrm>
            <a:off x="3143250" y="2465675"/>
            <a:ext cx="2857500"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Batch Training (Entrenamiento por lotes)</a:t>
            </a:r>
            <a:endParaRPr/>
          </a:p>
        </p:txBody>
      </p:sp>
      <p:sp>
        <p:nvSpPr>
          <p:cNvPr id="87" name="Google Shape;87;p18"/>
          <p:cNvSpPr txBox="1"/>
          <p:nvPr>
            <p:ph idx="1" type="body"/>
          </p:nvPr>
        </p:nvSpPr>
        <p:spPr>
          <a:xfrm>
            <a:off x="311700" y="1152475"/>
            <a:ext cx="4351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modelo ajusta sus pesos después de procesar todo el conjunto de datos de entrenamiento en una única pasada.</a:t>
            </a:r>
            <a:endParaRPr/>
          </a:p>
          <a:p>
            <a:pPr indent="0" lvl="0" marL="0" rtl="0" algn="l">
              <a:spcBef>
                <a:spcPts val="1200"/>
              </a:spcBef>
              <a:spcAft>
                <a:spcPts val="1200"/>
              </a:spcAft>
              <a:buNone/>
            </a:pPr>
            <a:r>
              <a:rPr lang="es-419"/>
              <a:t>Imagina que un profesor revisa todos los exámenes de la clase antes de devolverlos. Solo después de ver el rendimiento de toda la clase decide hacer ajustes en la enseñanza.</a:t>
            </a:r>
            <a:endParaRPr/>
          </a:p>
        </p:txBody>
      </p:sp>
      <p:pic>
        <p:nvPicPr>
          <p:cNvPr id="88" name="Google Shape;88;p18"/>
          <p:cNvPicPr preferRelativeResize="0"/>
          <p:nvPr/>
        </p:nvPicPr>
        <p:blipFill>
          <a:blip r:embed="rId3">
            <a:alphaModFix/>
          </a:blip>
          <a:stretch>
            <a:fillRect/>
          </a:stretch>
        </p:blipFill>
        <p:spPr>
          <a:xfrm>
            <a:off x="5048800" y="1254450"/>
            <a:ext cx="3374350" cy="224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Mini-batch Training</a:t>
            </a:r>
            <a:endParaRPr/>
          </a:p>
        </p:txBody>
      </p:sp>
      <p:sp>
        <p:nvSpPr>
          <p:cNvPr id="94" name="Google Shape;94;p19"/>
          <p:cNvSpPr txBox="1"/>
          <p:nvPr>
            <p:ph idx="1" type="body"/>
          </p:nvPr>
        </p:nvSpPr>
        <p:spPr>
          <a:xfrm>
            <a:off x="279250" y="1158950"/>
            <a:ext cx="42603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s-419"/>
              <a:t> Los datos de entrenamiento se dividen en pequeños lotes (mini-batches), y el modelo ajusta sus pesos después de procesar cada mini-lote. Este es el esquema de entrenamiento más común.</a:t>
            </a:r>
            <a:endParaRPr/>
          </a:p>
          <a:p>
            <a:pPr indent="0" lvl="0" marL="0" rtl="0" algn="l">
              <a:spcBef>
                <a:spcPts val="1200"/>
              </a:spcBef>
              <a:spcAft>
                <a:spcPts val="1200"/>
              </a:spcAft>
              <a:buNone/>
            </a:pPr>
            <a:r>
              <a:rPr lang="es-419"/>
              <a:t>En lugar de esperar a ver todos los exámenes, el profesor </a:t>
            </a:r>
            <a:r>
              <a:rPr lang="es-419"/>
              <a:t>evalúa</a:t>
            </a:r>
            <a:r>
              <a:rPr lang="es-419"/>
              <a:t> y revisa algunos grupos de exámenes a la vez y ajusta su método de enseñanza en función de lo que observa en cada grupo.</a:t>
            </a:r>
            <a:endParaRPr/>
          </a:p>
        </p:txBody>
      </p:sp>
      <p:pic>
        <p:nvPicPr>
          <p:cNvPr id="95" name="Google Shape;95;p19"/>
          <p:cNvPicPr preferRelativeResize="0"/>
          <p:nvPr/>
        </p:nvPicPr>
        <p:blipFill>
          <a:blip r:embed="rId3">
            <a:alphaModFix/>
          </a:blip>
          <a:stretch>
            <a:fillRect/>
          </a:stretch>
        </p:blipFill>
        <p:spPr>
          <a:xfrm>
            <a:off x="4983825" y="1812250"/>
            <a:ext cx="3457575" cy="132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Stochastic Gradient Descent (SGD)</a:t>
            </a:r>
            <a:endParaRPr/>
          </a:p>
        </p:txBody>
      </p:sp>
      <p:sp>
        <p:nvSpPr>
          <p:cNvPr id="101" name="Google Shape;101;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419"/>
              <a:t>En este esquema, el modelo ajusta los pesos después de procesar cada ejemplo individual del dataset. Es mucho más rápido, pero puede ser inestable debido al ruido en las actualizaciones.</a:t>
            </a:r>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102" name="Google Shape;102;p20"/>
          <p:cNvPicPr preferRelativeResize="0"/>
          <p:nvPr/>
        </p:nvPicPr>
        <p:blipFill>
          <a:blip r:embed="rId3">
            <a:alphaModFix/>
          </a:blip>
          <a:stretch>
            <a:fillRect/>
          </a:stretch>
        </p:blipFill>
        <p:spPr>
          <a:xfrm>
            <a:off x="4679000" y="1152475"/>
            <a:ext cx="4267200" cy="23937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Early Stopping (Parada temprana)</a:t>
            </a:r>
            <a:endParaRPr/>
          </a:p>
        </p:txBody>
      </p:sp>
      <p:sp>
        <p:nvSpPr>
          <p:cNvPr id="108" name="Google Shape;108;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Este esquema detiene el entrenamiento si el rendimiento del modelo en el conjunto de validación deja de mejorar después de varias iteraciones consecutivas. Esto evita que el modelo siga entrenando y </a:t>
            </a:r>
            <a:r>
              <a:rPr lang="es-419"/>
              <a:t>sobre ajustando</a:t>
            </a:r>
            <a:r>
              <a:rPr lang="es-419"/>
              <a:t> los datos.</a:t>
            </a:r>
            <a:endParaRPr/>
          </a:p>
        </p:txBody>
      </p:sp>
      <p:pic>
        <p:nvPicPr>
          <p:cNvPr id="109" name="Google Shape;109;p21"/>
          <p:cNvPicPr preferRelativeResize="0"/>
          <p:nvPr/>
        </p:nvPicPr>
        <p:blipFill>
          <a:blip r:embed="rId3">
            <a:alphaModFix/>
          </a:blip>
          <a:stretch>
            <a:fillRect/>
          </a:stretch>
        </p:blipFill>
        <p:spPr>
          <a:xfrm>
            <a:off x="5264175" y="1397125"/>
            <a:ext cx="3040925" cy="189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