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c6c5974fa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c6c5974fa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c6c5974fa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c6c5974fa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c6c5974fa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c6c5974fa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c6c5974fa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5c6c5974fa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c6c5974fa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c6c5974fa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c6c5974fa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c6c5974fa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c6c5974fa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c6c5974fa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c6c5974fa_1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c6c5974fa_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c6c5974fa_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c6c5974fa_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6c5974f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6c5974f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c6c5974f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c6c5974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c6c5974f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c6c5974f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c6c5974fa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c6c5974fa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c6c5974fa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c6c5974fa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c6c5974f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c6c5974f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c6c5974f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c6c5974f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c6c5974fa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c6c5974fa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youtu.be/J71HLzSES_g?si=qTF7yAQxUsqOby61" TargetMode="External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RAG: Como funcionan los chatbots modernos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Web3ForU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5038" y="152400"/>
            <a:ext cx="343391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es un embedding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Es un vector numerico que expresa el contenido semantico de una palabra (realmente token) o frase y su relacion con otras palabras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Eso significa que, vectores que esten mas cerca, es porque tienen alguna relacion </a:t>
            </a:r>
            <a:r>
              <a:rPr lang="es-419" sz="1600"/>
              <a:t>semántica</a:t>
            </a:r>
            <a:endParaRPr sz="1600"/>
          </a:p>
        </p:txBody>
      </p:sp>
      <p:sp>
        <p:nvSpPr>
          <p:cNvPr id="117" name="Google Shape;11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047" y="1074100"/>
            <a:ext cx="3278600" cy="334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4" title="20250525_202539.jpg"/>
          <p:cNvPicPr preferRelativeResize="0"/>
          <p:nvPr/>
        </p:nvPicPr>
        <p:blipFill rotWithShape="1">
          <a:blip r:embed="rId3">
            <a:alphaModFix/>
          </a:blip>
          <a:srcRect b="37080" l="16509" r="11553" t="17666"/>
          <a:stretch/>
        </p:blipFill>
        <p:spPr>
          <a:xfrm>
            <a:off x="2342925" y="186400"/>
            <a:ext cx="4302676" cy="480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es la capa de </a:t>
            </a:r>
            <a:r>
              <a:rPr lang="es-419"/>
              <a:t>atención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En esencia, una capa de atencion, habla de, a que palabra se le presta atencion en una secuencia, de modo que, esto permite mantener un contexto mas fuerte en textos mas largos</a:t>
            </a:r>
            <a:endParaRPr sz="1600"/>
          </a:p>
        </p:txBody>
      </p:sp>
      <p:sp>
        <p:nvSpPr>
          <p:cNvPr id="130" name="Google Shape;130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0313" y="1331900"/>
            <a:ext cx="4371975" cy="305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275" y="3414650"/>
            <a:ext cx="275272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2800">
                <a:solidFill>
                  <a:schemeClr val="dk1"/>
                </a:solidFill>
              </a:rPr>
              <a:t>Esto al final predice palabras nuevas </a:t>
            </a:r>
            <a:r>
              <a:rPr lang="es-419" sz="2800">
                <a:solidFill>
                  <a:schemeClr val="dk1"/>
                </a:solidFill>
              </a:rPr>
              <a:t>basándose</a:t>
            </a:r>
            <a:r>
              <a:rPr lang="es-419" sz="2800">
                <a:solidFill>
                  <a:schemeClr val="dk1"/>
                </a:solidFill>
              </a:rPr>
              <a:t> en la palabra anterior, con suficiente poder de </a:t>
            </a:r>
            <a:r>
              <a:rPr lang="es-419" sz="2800">
                <a:solidFill>
                  <a:schemeClr val="dk1"/>
                </a:solidFill>
              </a:rPr>
              <a:t>cómputo</a:t>
            </a:r>
            <a:r>
              <a:rPr lang="es-419" sz="2800">
                <a:solidFill>
                  <a:schemeClr val="dk1"/>
                </a:solidFill>
              </a:rPr>
              <a:t> y tiempo de entrenamiento, </a:t>
            </a:r>
            <a:r>
              <a:rPr lang="es-419" sz="2800">
                <a:solidFill>
                  <a:schemeClr val="dk1"/>
                </a:solidFill>
              </a:rPr>
              <a:t>será</a:t>
            </a:r>
            <a:r>
              <a:rPr lang="es-419" sz="2800">
                <a:solidFill>
                  <a:schemeClr val="dk1"/>
                </a:solidFill>
              </a:rPr>
              <a:t> congruente, o de hecho muy inteligente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Ahora si, que es RAG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Que es RAG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00" y="560070"/>
            <a:ext cx="9144000" cy="402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Cosine similarity y Top - K documentos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063" y="2056038"/>
            <a:ext cx="412432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300" y="1716025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Vector Storages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Pinecone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ChromaDB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Supabase vector Storage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Quadrant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446" y="724076"/>
            <a:ext cx="4873325" cy="318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555600"/>
            <a:ext cx="436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ChatBots Modernos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44300"/>
            <a:ext cx="41889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Atención 24/7 y reducción de costos.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Escalabilidad en servicio al cliente.</a:t>
            </a:r>
            <a:endParaRPr sz="20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Automatización de tareas</a:t>
            </a:r>
            <a:endParaRPr sz="20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repetitivas</a:t>
            </a:r>
            <a:endParaRPr sz="20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127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Mejora de la experiencia de usuario.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6475" y="1724025"/>
            <a:ext cx="2695575" cy="169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se creaban chatbots?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00575" y="1152475"/>
            <a:ext cx="433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Basados en reglas (reglas if-else)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Con árboles de decisión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Usando ML clásico (clasificación de intenciones)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RNN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Mi video de como crear un “Alexa”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625" y="1233775"/>
            <a:ext cx="3253800" cy="325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Ahora tenemos </a:t>
            </a:r>
            <a:r>
              <a:rPr b="1" lang="es-419"/>
              <a:t>LLM’s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Los chatbots más modernos ahora son modelos grandes de lenguaje, ChatGPT, Claude, Gemini, Llama, DeepSeek, etc.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>
                <a:solidFill>
                  <a:schemeClr val="dk1"/>
                </a:solidFill>
              </a:rPr>
              <a:t>Ademas de su version web </a:t>
            </a:r>
            <a:r>
              <a:rPr lang="es-419">
                <a:solidFill>
                  <a:schemeClr val="dk1"/>
                </a:solidFill>
              </a:rPr>
              <a:t>también disponen una API, donde podemos hacer peticiones a estos modelos, ahora solo debemos hacer un par de consultas a la API de un modelo para usarlo como chatbot, y al ser tan buenos, son chatbots muy inteligentes.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457375"/>
            <a:ext cx="4267200" cy="2013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Ventajas de los LLM’s y sus API’s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Podemos detallar </a:t>
            </a:r>
            <a:r>
              <a:rPr lang="es-419"/>
              <a:t>cómo</a:t>
            </a:r>
            <a:r>
              <a:rPr lang="es-419"/>
              <a:t> esperamos que se comporten mediante instrucciones detalladas (prompt engineering o </a:t>
            </a:r>
            <a:r>
              <a:rPr b="1" lang="es-419"/>
              <a:t>prompting</a:t>
            </a:r>
            <a:r>
              <a:rPr lang="es-419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modelo de lenguaje es flexible, y permite cambiar su forma de actuar a la que dictemos y puede responder con informacion que le brindemos en el prompt, entonces es perfecto c:  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2800" y="1664650"/>
            <a:ext cx="4267200" cy="1814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Pues, no todo es tan bonito…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555600"/>
            <a:ext cx="435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de este enfoque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456600" y="1417200"/>
            <a:ext cx="4064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Alucinaciones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Pérdida</a:t>
            </a:r>
            <a:r>
              <a:rPr lang="es-419" sz="1600"/>
              <a:t> de contexto o memoria (alucina </a:t>
            </a:r>
            <a:r>
              <a:rPr lang="es-419" sz="1600"/>
              <a:t>más</a:t>
            </a:r>
            <a:r>
              <a:rPr lang="es-419" sz="1600"/>
              <a:t>)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600"/>
              <a:t>La </a:t>
            </a:r>
            <a:r>
              <a:rPr lang="es-419" sz="1600"/>
              <a:t>solución</a:t>
            </a:r>
            <a:r>
              <a:rPr lang="es-419" sz="1600"/>
              <a:t> a todo esto es la arquitectura RAG</a:t>
            </a:r>
            <a:endParaRPr sz="16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975" y="156045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Pero antes…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Como funciona un LLM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