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8"/>
  </p:notesMasterIdLst>
  <p:handoutMasterIdLst>
    <p:handoutMasterId r:id="rId9"/>
  </p:handoutMasterIdLst>
  <p:sldIdLst>
    <p:sldId id="431" r:id="rId5"/>
    <p:sldId id="430" r:id="rId6"/>
    <p:sldId id="434" r:id="rId7"/>
  </p:sldIdLst>
  <p:sldSz cx="12192000" cy="6858000"/>
  <p:notesSz cx="6858000" cy="9144000"/>
  <p:custDataLst>
    <p:tags r:id="rId1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 slides" id="{0C749B40-D26C-4827-815A-EF0EDBB1F1D9}">
          <p14:sldIdLst>
            <p14:sldId id="431"/>
            <p14:sldId id="430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99CC"/>
    <a:srgbClr val="C7FF17"/>
    <a:srgbClr val="2B0A3D"/>
    <a:srgbClr val="0070AD"/>
    <a:srgbClr val="E6E7E7"/>
    <a:srgbClr val="12ABDB"/>
    <a:srgbClr val="300B48"/>
    <a:srgbClr val="D9D9D9"/>
    <a:srgbClr val="95E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07F7B-02E5-494F-9180-D267724873C3}" v="6" dt="2019-07-15T17:57:02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5285" autoAdjust="0"/>
  </p:normalViewPr>
  <p:slideViewPr>
    <p:cSldViewPr>
      <p:cViewPr>
        <p:scale>
          <a:sx n="123" d="100"/>
          <a:sy n="123" d="100"/>
        </p:scale>
        <p:origin x="540" y="-294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06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anza, Juan Jose" userId="d6db54e2-6e72-4bd4-944a-1fa0bb47bfd9" providerId="ADAL" clId="{E9707F7B-02E5-494F-9180-D267724873C3}"/>
    <pc:docChg chg="undo custSel modSld">
      <pc:chgData name="Carranza, Juan Jose" userId="d6db54e2-6e72-4bd4-944a-1fa0bb47bfd9" providerId="ADAL" clId="{E9707F7B-02E5-494F-9180-D267724873C3}" dt="2019-07-15T18:02:42.745" v="1277" actId="20577"/>
      <pc:docMkLst>
        <pc:docMk/>
      </pc:docMkLst>
      <pc:sldChg chg="addSp delSp modSp">
        <pc:chgData name="Carranza, Juan Jose" userId="d6db54e2-6e72-4bd4-944a-1fa0bb47bfd9" providerId="ADAL" clId="{E9707F7B-02E5-494F-9180-D267724873C3}" dt="2019-07-15T17:55:32.097" v="1101" actId="14100"/>
        <pc:sldMkLst>
          <pc:docMk/>
          <pc:sldMk cId="797924933" sldId="430"/>
        </pc:sldMkLst>
        <pc:spChg chg="add del mod">
          <ac:chgData name="Carranza, Juan Jose" userId="d6db54e2-6e72-4bd4-944a-1fa0bb47bfd9" providerId="ADAL" clId="{E9707F7B-02E5-494F-9180-D267724873C3}" dt="2019-07-15T17:36:44.298" v="4" actId="478"/>
          <ac:spMkLst>
            <pc:docMk/>
            <pc:sldMk cId="797924933" sldId="430"/>
            <ac:spMk id="2" creationId="{A2F864E5-D526-4F41-AF02-9D8EDCC88664}"/>
          </ac:spMkLst>
        </pc:spChg>
        <pc:spChg chg="mod">
          <ac:chgData name="Carranza, Juan Jose" userId="d6db54e2-6e72-4bd4-944a-1fa0bb47bfd9" providerId="ADAL" clId="{E9707F7B-02E5-494F-9180-D267724873C3}" dt="2019-07-15T17:55:04.037" v="1098" actId="20577"/>
          <ac:spMkLst>
            <pc:docMk/>
            <pc:sldMk cId="797924933" sldId="430"/>
            <ac:spMk id="9" creationId="{00000000-0000-0000-0000-000000000000}"/>
          </ac:spMkLst>
        </pc:spChg>
        <pc:graphicFrameChg chg="add del mod">
          <ac:chgData name="Carranza, Juan Jose" userId="d6db54e2-6e72-4bd4-944a-1fa0bb47bfd9" providerId="ADAL" clId="{E9707F7B-02E5-494F-9180-D267724873C3}" dt="2019-07-15T17:36:44.298" v="4" actId="478"/>
          <ac:graphicFrameMkLst>
            <pc:docMk/>
            <pc:sldMk cId="797924933" sldId="430"/>
            <ac:graphicFrameMk id="4" creationId="{FB3F8201-49D9-4C41-AD7C-B3828767CEC8}"/>
          </ac:graphicFrameMkLst>
        </pc:graphicFrameChg>
        <pc:picChg chg="add del mod">
          <ac:chgData name="Carranza, Juan Jose" userId="d6db54e2-6e72-4bd4-944a-1fa0bb47bfd9" providerId="ADAL" clId="{E9707F7B-02E5-494F-9180-D267724873C3}" dt="2019-07-15T17:49:19.375" v="10" actId="478"/>
          <ac:picMkLst>
            <pc:docMk/>
            <pc:sldMk cId="797924933" sldId="430"/>
            <ac:picMk id="6" creationId="{E2A7A7FC-857C-481C-9598-1234C469AF73}"/>
          </ac:picMkLst>
        </pc:picChg>
        <pc:picChg chg="add del mod">
          <ac:chgData name="Carranza, Juan Jose" userId="d6db54e2-6e72-4bd4-944a-1fa0bb47bfd9" providerId="ADAL" clId="{E9707F7B-02E5-494F-9180-D267724873C3}" dt="2019-07-15T17:36:44.298" v="4" actId="478"/>
          <ac:picMkLst>
            <pc:docMk/>
            <pc:sldMk cId="797924933" sldId="430"/>
            <ac:picMk id="13" creationId="{342CA303-C3FC-4CB3-B140-FF287B7E8176}"/>
          </ac:picMkLst>
        </pc:picChg>
        <pc:picChg chg="add mod">
          <ac:chgData name="Carranza, Juan Jose" userId="d6db54e2-6e72-4bd4-944a-1fa0bb47bfd9" providerId="ADAL" clId="{E9707F7B-02E5-494F-9180-D267724873C3}" dt="2019-07-15T17:55:32.097" v="1101" actId="14100"/>
          <ac:picMkLst>
            <pc:docMk/>
            <pc:sldMk cId="797924933" sldId="430"/>
            <ac:picMk id="18" creationId="{BB77CE74-0A12-4825-9FAF-28413E46E389}"/>
          </ac:picMkLst>
        </pc:picChg>
      </pc:sldChg>
      <pc:sldChg chg="modSp">
        <pc:chgData name="Carranza, Juan Jose" userId="d6db54e2-6e72-4bd4-944a-1fa0bb47bfd9" providerId="ADAL" clId="{E9707F7B-02E5-494F-9180-D267724873C3}" dt="2019-07-15T18:02:42.745" v="1277" actId="20577"/>
        <pc:sldMkLst>
          <pc:docMk/>
          <pc:sldMk cId="2993657313" sldId="431"/>
        </pc:sldMkLst>
        <pc:spChg chg="mod">
          <ac:chgData name="Carranza, Juan Jose" userId="d6db54e2-6e72-4bd4-944a-1fa0bb47bfd9" providerId="ADAL" clId="{E9707F7B-02E5-494F-9180-D267724873C3}" dt="2019-07-15T18:02:42.745" v="1277" actId="20577"/>
          <ac:spMkLst>
            <pc:docMk/>
            <pc:sldMk cId="2993657313" sldId="431"/>
            <ac:spMk id="35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2:28.351" v="1273" actId="255"/>
          <ac:spMkLst>
            <pc:docMk/>
            <pc:sldMk cId="2993657313" sldId="431"/>
            <ac:spMk id="37" creationId="{00000000-0000-0000-0000-000000000000}"/>
          </ac:spMkLst>
        </pc:spChg>
      </pc:sldChg>
      <pc:sldChg chg="modSp">
        <pc:chgData name="Carranza, Juan Jose" userId="d6db54e2-6e72-4bd4-944a-1fa0bb47bfd9" providerId="ADAL" clId="{E9707F7B-02E5-494F-9180-D267724873C3}" dt="2019-07-15T18:01:29.891" v="1252" actId="313"/>
        <pc:sldMkLst>
          <pc:docMk/>
          <pc:sldMk cId="1256807853" sldId="434"/>
        </pc:sldMkLst>
        <pc:spChg chg="mod">
          <ac:chgData name="Carranza, Juan Jose" userId="d6db54e2-6e72-4bd4-944a-1fa0bb47bfd9" providerId="ADAL" clId="{E9707F7B-02E5-494F-9180-D267724873C3}" dt="2019-07-15T17:59:37.066" v="1212" actId="20577"/>
          <ac:spMkLst>
            <pc:docMk/>
            <pc:sldMk cId="1256807853" sldId="434"/>
            <ac:spMk id="3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1:25.439" v="1250" actId="313"/>
          <ac:spMkLst>
            <pc:docMk/>
            <pc:sldMk cId="1256807853" sldId="434"/>
            <ac:spMk id="9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7:59:43.745" v="1214" actId="20577"/>
          <ac:spMkLst>
            <pc:docMk/>
            <pc:sldMk cId="1256807853" sldId="434"/>
            <ac:spMk id="15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7:59:47.771" v="1216" actId="20577"/>
          <ac:spMkLst>
            <pc:docMk/>
            <pc:sldMk cId="1256807853" sldId="434"/>
            <ac:spMk id="16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1:29.891" v="1252" actId="313"/>
          <ac:spMkLst>
            <pc:docMk/>
            <pc:sldMk cId="1256807853" sldId="434"/>
            <ac:spMk id="37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0:47.756" v="1245" actId="20577"/>
          <ac:spMkLst>
            <pc:docMk/>
            <pc:sldMk cId="1256807853" sldId="434"/>
            <ac:spMk id="56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0:31.470" v="1235" actId="20577"/>
          <ac:spMkLst>
            <pc:docMk/>
            <pc:sldMk cId="1256807853" sldId="434"/>
            <ac:spMk id="57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0:17.147" v="1223" actId="20577"/>
          <ac:spMkLst>
            <pc:docMk/>
            <pc:sldMk cId="1256807853" sldId="434"/>
            <ac:spMk id="58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8:00:36.513" v="1239" actId="20577"/>
          <ac:spMkLst>
            <pc:docMk/>
            <pc:sldMk cId="1256807853" sldId="434"/>
            <ac:spMk id="103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7:59:56.366" v="1220" actId="20577"/>
          <ac:spMkLst>
            <pc:docMk/>
            <pc:sldMk cId="1256807853" sldId="434"/>
            <ac:spMk id="105" creationId="{00000000-0000-0000-0000-000000000000}"/>
          </ac:spMkLst>
        </pc:spChg>
        <pc:spChg chg="mod">
          <ac:chgData name="Carranza, Juan Jose" userId="d6db54e2-6e72-4bd4-944a-1fa0bb47bfd9" providerId="ADAL" clId="{E9707F7B-02E5-494F-9180-D267724873C3}" dt="2019-07-15T17:58:20.381" v="1158" actId="20577"/>
          <ac:spMkLst>
            <pc:docMk/>
            <pc:sldMk cId="1256807853" sldId="434"/>
            <ac:spMk id="108" creationId="{B7B4F626-53BB-4DCF-A806-3082E38F548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15/07/2019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8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3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09005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338"/>
            <a:ext cx="11496600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096343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err="1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BSv</a:t>
            </a:r>
            <a:r>
              <a:rPr lang="en-US" sz="800" kern="0" dirty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 RPA Case Study | Technology Transformation 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| 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8893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0" t="29721" r="11970" b="27187"/>
          <a:stretch/>
        </p:blipFill>
        <p:spPr>
          <a:xfrm>
            <a:off x="5159896" y="6427898"/>
            <a:ext cx="1872208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619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7B4F626-53BB-4DCF-A806-3082E38F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96600" cy="627964"/>
          </a:xfrm>
        </p:spPr>
        <p:txBody>
          <a:bodyPr lIns="72000" tIns="36000" rIns="36000" bIns="36000" anchor="ctr" anchorCtr="0">
            <a:normAutofit/>
          </a:bodyPr>
          <a:lstStyle/>
          <a:p>
            <a:r>
              <a:rPr lang="en-GB" sz="1400" b="1" dirty="0"/>
              <a:t>      </a:t>
            </a:r>
            <a:r>
              <a:rPr lang="en-US" sz="1400" b="1" dirty="0"/>
              <a:t>RPA de </a:t>
            </a:r>
            <a:r>
              <a:rPr lang="en-US" sz="1400" b="1" dirty="0" err="1"/>
              <a:t>Envio</a:t>
            </a:r>
            <a:r>
              <a:rPr lang="en-US" sz="1400" b="1" dirty="0"/>
              <a:t> de </a:t>
            </a:r>
            <a:r>
              <a:rPr lang="en-US" sz="1400" b="1" dirty="0" err="1"/>
              <a:t>Pruebas</a:t>
            </a:r>
            <a:r>
              <a:rPr lang="en-US" sz="1400" b="1" dirty="0"/>
              <a:t> </a:t>
            </a:r>
            <a:r>
              <a:rPr lang="en-US" sz="1400" b="1" dirty="0" err="1"/>
              <a:t>Psicometricas</a:t>
            </a:r>
            <a:r>
              <a:rPr lang="en-US" sz="1400" b="1" dirty="0"/>
              <a:t>	</a:t>
            </a:r>
            <a:endParaRPr lang="pt-PT" sz="1400" b="1" dirty="0"/>
          </a:p>
        </p:txBody>
      </p:sp>
      <p:sp>
        <p:nvSpPr>
          <p:cNvPr id="33" name="Inhaltsplatzhalter 4"/>
          <p:cNvSpPr txBox="1">
            <a:spLocks/>
          </p:cNvSpPr>
          <p:nvPr/>
        </p:nvSpPr>
        <p:spPr>
          <a:xfrm>
            <a:off x="625980" y="859041"/>
            <a:ext cx="10870620" cy="553736"/>
          </a:xfrm>
          <a:prstGeom prst="rect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158614" indent="-158614" algn="l" defTabSz="872667" rtl="0" eaLnBrk="1" latinLnBrk="0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§"/>
              <a:defRPr sz="1600" b="0" kern="120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339392" indent="-172727" algn="l" defTabSz="872667" rtl="0" eaLnBrk="1" latinLnBrk="0" hangingPunct="1">
              <a:spcBef>
                <a:spcPts val="0"/>
              </a:spcBef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512119" indent="-157575" algn="l" defTabSz="872667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678784" indent="-157575" algn="l" defTabSz="872667" rtl="0" eaLnBrk="1" latinLnBrk="0" hangingPunct="1">
              <a:spcBef>
                <a:spcPts val="0"/>
              </a:spcBef>
              <a:buClr>
                <a:schemeClr val="bg2"/>
              </a:buClr>
              <a:buFont typeface="Arial" pitchFamily="34" charset="0"/>
              <a:buChar char="–"/>
              <a:defRPr sz="1100" kern="120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536259" indent="-184836" algn="l" defTabSz="872667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399835" indent="-218167" algn="l" defTabSz="87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168" indent="-218167" algn="l" defTabSz="87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502" indent="-218167" algn="l" defTabSz="87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8835" indent="-218167" algn="l" defTabSz="87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 err="1"/>
              <a:t>Artefacto</a:t>
            </a:r>
            <a:r>
              <a:rPr lang="en-GB" sz="1200" dirty="0"/>
              <a:t> </a:t>
            </a:r>
            <a:r>
              <a:rPr lang="en-GB" sz="1200" dirty="0" err="1"/>
              <a:t>recibira</a:t>
            </a:r>
            <a:r>
              <a:rPr lang="en-GB" sz="1200" dirty="0"/>
              <a:t> un </a:t>
            </a:r>
            <a:r>
              <a:rPr lang="en-GB" sz="1200" dirty="0" err="1"/>
              <a:t>correo</a:t>
            </a:r>
            <a:r>
              <a:rPr lang="en-GB" sz="1200" dirty="0"/>
              <a:t> que hara que </a:t>
            </a:r>
            <a:r>
              <a:rPr lang="en-GB" sz="1200" dirty="0" err="1"/>
              <a:t>inicie</a:t>
            </a:r>
            <a:r>
              <a:rPr lang="en-GB" sz="1200" dirty="0"/>
              <a:t> el </a:t>
            </a:r>
            <a:r>
              <a:rPr lang="en-GB" sz="1200" dirty="0" err="1"/>
              <a:t>proceso</a:t>
            </a:r>
            <a:r>
              <a:rPr lang="en-GB" sz="1200" dirty="0"/>
              <a:t>, se </a:t>
            </a:r>
            <a:r>
              <a:rPr lang="en-GB" sz="1200" dirty="0" err="1"/>
              <a:t>descargara</a:t>
            </a:r>
            <a:r>
              <a:rPr lang="en-GB" sz="1200" dirty="0"/>
              <a:t> un </a:t>
            </a:r>
            <a:r>
              <a:rPr lang="en-GB" sz="1200" dirty="0" err="1"/>
              <a:t>archivo</a:t>
            </a:r>
            <a:r>
              <a:rPr lang="en-GB" sz="1200" dirty="0"/>
              <a:t> de control con el </a:t>
            </a:r>
            <a:r>
              <a:rPr lang="en-GB" sz="1200" dirty="0" err="1"/>
              <a:t>listado</a:t>
            </a:r>
            <a:r>
              <a:rPr lang="en-GB" sz="1200" dirty="0"/>
              <a:t> de </a:t>
            </a:r>
            <a:r>
              <a:rPr lang="en-GB" sz="1200" dirty="0" err="1"/>
              <a:t>candidatos</a:t>
            </a:r>
            <a:r>
              <a:rPr lang="en-GB" sz="1200" dirty="0"/>
              <a:t>. El </a:t>
            </a:r>
            <a:r>
              <a:rPr lang="en-GB" sz="1200" dirty="0" err="1"/>
              <a:t>artefacto</a:t>
            </a:r>
            <a:r>
              <a:rPr lang="en-GB" sz="1200" dirty="0"/>
              <a:t> </a:t>
            </a:r>
            <a:r>
              <a:rPr lang="en-GB" sz="1200" dirty="0" err="1"/>
              <a:t>procesara</a:t>
            </a:r>
            <a:r>
              <a:rPr lang="en-GB" sz="1200" dirty="0"/>
              <a:t> </a:t>
            </a:r>
            <a:r>
              <a:rPr lang="en-GB" sz="1200" dirty="0" err="1"/>
              <a:t>cada</a:t>
            </a:r>
            <a:r>
              <a:rPr lang="en-GB" sz="1200" dirty="0"/>
              <a:t> </a:t>
            </a:r>
            <a:r>
              <a:rPr lang="en-GB" sz="1200" dirty="0" err="1"/>
              <a:t>uno</a:t>
            </a:r>
            <a:r>
              <a:rPr lang="en-GB" sz="1200" dirty="0"/>
              <a:t> de los </a:t>
            </a:r>
            <a:r>
              <a:rPr lang="en-GB" sz="1200" dirty="0" err="1"/>
              <a:t>candidatos</a:t>
            </a:r>
            <a:r>
              <a:rPr lang="en-GB" sz="1200" dirty="0"/>
              <a:t> </a:t>
            </a:r>
            <a:r>
              <a:rPr lang="en-GB" sz="1200" dirty="0" err="1"/>
              <a:t>ingresando</a:t>
            </a:r>
            <a:r>
              <a:rPr lang="en-GB" sz="1200" dirty="0"/>
              <a:t> a </a:t>
            </a:r>
            <a:r>
              <a:rPr lang="en-GB" sz="1200" dirty="0" err="1"/>
              <a:t>cada</a:t>
            </a:r>
            <a:r>
              <a:rPr lang="en-GB" sz="1200" dirty="0"/>
              <a:t> </a:t>
            </a:r>
            <a:r>
              <a:rPr lang="en-GB" sz="1200" dirty="0" err="1"/>
              <a:t>uno</a:t>
            </a:r>
            <a:r>
              <a:rPr lang="en-GB" sz="1200" dirty="0"/>
              <a:t> de los </a:t>
            </a:r>
            <a:r>
              <a:rPr lang="en-GB" sz="1200" dirty="0" err="1"/>
              <a:t>portales</a:t>
            </a:r>
            <a:r>
              <a:rPr lang="en-GB" sz="1200" dirty="0"/>
              <a:t> </a:t>
            </a:r>
            <a:r>
              <a:rPr lang="en-GB" sz="1200" dirty="0" err="1"/>
              <a:t>requeridos</a:t>
            </a:r>
            <a:r>
              <a:rPr lang="en-GB" sz="1200" dirty="0"/>
              <a:t>, para </a:t>
            </a:r>
            <a:r>
              <a:rPr lang="en-GB" sz="1200" dirty="0" err="1"/>
              <a:t>enviar</a:t>
            </a:r>
            <a:r>
              <a:rPr lang="en-GB" sz="1200" dirty="0"/>
              <a:t>/</a:t>
            </a:r>
            <a:r>
              <a:rPr lang="en-GB" sz="1200" dirty="0" err="1"/>
              <a:t>descargar</a:t>
            </a:r>
            <a:r>
              <a:rPr lang="en-GB" sz="1200" dirty="0"/>
              <a:t> las </a:t>
            </a:r>
            <a:r>
              <a:rPr lang="en-GB" sz="1200" dirty="0" err="1"/>
              <a:t>Pruebas</a:t>
            </a:r>
            <a:r>
              <a:rPr lang="en-GB" sz="1200" dirty="0"/>
              <a:t> </a:t>
            </a:r>
            <a:r>
              <a:rPr lang="en-GB" sz="1200" dirty="0" err="1"/>
              <a:t>Psicometricas</a:t>
            </a:r>
            <a:r>
              <a:rPr lang="en-GB" sz="1200" dirty="0"/>
              <a:t>. </a:t>
            </a:r>
          </a:p>
        </p:txBody>
      </p:sp>
      <p:sp>
        <p:nvSpPr>
          <p:cNvPr id="34" name="ZoomShape"/>
          <p:cNvSpPr/>
          <p:nvPr>
            <p:custDataLst>
              <p:tags r:id="rId1"/>
            </p:custDataLst>
          </p:nvPr>
        </p:nvSpPr>
        <p:spPr>
          <a:xfrm>
            <a:off x="8281917" y="1903890"/>
            <a:ext cx="334723" cy="4283975"/>
          </a:xfrm>
          <a:custGeom>
            <a:avLst/>
            <a:gdLst>
              <a:gd name="connsiteX0" fmla="*/ 6850790 w 6850790"/>
              <a:gd name="connsiteY0" fmla="*/ 2241369 h 2241369"/>
              <a:gd name="connsiteX1" fmla="*/ 0 w 6850790"/>
              <a:gd name="connsiteY1" fmla="*/ 0 h 2241369"/>
              <a:gd name="connsiteX2" fmla="*/ 0 w 6850790"/>
              <a:gd name="connsiteY2" fmla="*/ 0 h 2241369"/>
              <a:gd name="connsiteX3" fmla="*/ 0 w 6850790"/>
              <a:gd name="connsiteY3" fmla="*/ 0 h 2241369"/>
              <a:gd name="connsiteX0" fmla="*/ 6850790 w 7185513"/>
              <a:gd name="connsiteY0" fmla="*/ 2241369 h 2492348"/>
              <a:gd name="connsiteX1" fmla="*/ 7185513 w 7185513"/>
              <a:gd name="connsiteY1" fmla="*/ 2492348 h 2492348"/>
              <a:gd name="connsiteX2" fmla="*/ 0 w 7185513"/>
              <a:gd name="connsiteY2" fmla="*/ 0 h 2492348"/>
              <a:gd name="connsiteX3" fmla="*/ 0 w 7185513"/>
              <a:gd name="connsiteY3" fmla="*/ 0 h 2492348"/>
              <a:gd name="connsiteX0" fmla="*/ 6850790 w 7185513"/>
              <a:gd name="connsiteY0" fmla="*/ 2241369 h 6525344"/>
              <a:gd name="connsiteX1" fmla="*/ 7185513 w 7185513"/>
              <a:gd name="connsiteY1" fmla="*/ 2492348 h 6525344"/>
              <a:gd name="connsiteX2" fmla="*/ 7185513 w 7185513"/>
              <a:gd name="connsiteY2" fmla="*/ 6525344 h 6525344"/>
              <a:gd name="connsiteX3" fmla="*/ 0 w 7185513"/>
              <a:gd name="connsiteY3" fmla="*/ 0 h 6525344"/>
              <a:gd name="connsiteX0" fmla="*/ 0 w 334723"/>
              <a:gd name="connsiteY0" fmla="*/ 0 h 4283975"/>
              <a:gd name="connsiteX1" fmla="*/ 334723 w 334723"/>
              <a:gd name="connsiteY1" fmla="*/ 250979 h 4283975"/>
              <a:gd name="connsiteX2" fmla="*/ 334723 w 334723"/>
              <a:gd name="connsiteY2" fmla="*/ 4283975 h 4283975"/>
              <a:gd name="connsiteX3" fmla="*/ 0 w 334723"/>
              <a:gd name="connsiteY3" fmla="*/ 4283975 h 428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723" h="4283975">
                <a:moveTo>
                  <a:pt x="0" y="0"/>
                </a:moveTo>
                <a:lnTo>
                  <a:pt x="334723" y="250979"/>
                </a:lnTo>
                <a:lnTo>
                  <a:pt x="334723" y="4283975"/>
                </a:lnTo>
                <a:lnTo>
                  <a:pt x="0" y="4283975"/>
                </a:lnTo>
              </a:path>
            </a:pathLst>
          </a:custGeom>
          <a:solidFill>
            <a:schemeClr val="bg2">
              <a:lumMod val="7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616640" y="2154868"/>
            <a:ext cx="3240000" cy="403299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lumMod val="50000"/>
              </a:srgbClr>
            </a:solidFill>
            <a:prstDash val="dash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tIns="72000" rIns="36000" bIns="72000" anchor="t"/>
          <a:lstStyle/>
          <a:p>
            <a:pPr marL="176400" marR="0" lvl="1" indent="-17640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10034"/>
              </a:buClr>
              <a:buSzTx/>
              <a:buFontTx/>
              <a:buNone/>
              <a:tabLst/>
              <a:defRPr/>
            </a:pP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>
                <a:latin typeface="Calibri" pitchFamily="34" charset="0"/>
              </a:rPr>
              <a:t>FTE </a:t>
            </a:r>
            <a:r>
              <a:rPr lang="en-US" sz="1000" dirty="0">
                <a:latin typeface="Calibri" pitchFamily="34" charset="0"/>
              </a:rPr>
              <a:t>Reduction: 0.56</a:t>
            </a: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 dirty="0">
                <a:latin typeface="Calibri" pitchFamily="34" charset="0"/>
              </a:rPr>
              <a:t>Precision </a:t>
            </a:r>
            <a:r>
              <a:rPr lang="en-US" sz="1000" dirty="0" err="1">
                <a:latin typeface="Calibri" pitchFamily="34" charset="0"/>
              </a:rPr>
              <a:t>mejorada</a:t>
            </a:r>
            <a:r>
              <a:rPr lang="en-US" sz="1000" dirty="0">
                <a:latin typeface="Calibri" pitchFamily="34" charset="0"/>
              </a:rPr>
              <a:t>. 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endParaRPr lang="en-GB" sz="1100" dirty="0">
              <a:latin typeface="Calibri" pitchFamily="34" charset="0"/>
            </a:endParaRPr>
          </a:p>
        </p:txBody>
      </p:sp>
      <p:sp>
        <p:nvSpPr>
          <p:cNvPr id="36" name="ZoomShape"/>
          <p:cNvSpPr/>
          <p:nvPr>
            <p:custDataLst>
              <p:tags r:id="rId2"/>
            </p:custDataLst>
          </p:nvPr>
        </p:nvSpPr>
        <p:spPr>
          <a:xfrm>
            <a:off x="3647728" y="1903890"/>
            <a:ext cx="360256" cy="4283975"/>
          </a:xfrm>
          <a:custGeom>
            <a:avLst/>
            <a:gdLst>
              <a:gd name="connsiteX0" fmla="*/ 2792495 w 2792495"/>
              <a:gd name="connsiteY0" fmla="*/ 2492350 h 2492350"/>
              <a:gd name="connsiteX1" fmla="*/ 0 w 2792495"/>
              <a:gd name="connsiteY1" fmla="*/ 0 h 2492350"/>
              <a:gd name="connsiteX2" fmla="*/ 0 w 2792495"/>
              <a:gd name="connsiteY2" fmla="*/ 0 h 2492350"/>
              <a:gd name="connsiteX3" fmla="*/ 0 w 2792495"/>
              <a:gd name="connsiteY3" fmla="*/ 0 h 2492350"/>
              <a:gd name="connsiteX0" fmla="*/ 2792495 w 3152751"/>
              <a:gd name="connsiteY0" fmla="*/ 2492350 h 2492350"/>
              <a:gd name="connsiteX1" fmla="*/ 3152751 w 3152751"/>
              <a:gd name="connsiteY1" fmla="*/ 2241369 h 2492350"/>
              <a:gd name="connsiteX2" fmla="*/ 0 w 3152751"/>
              <a:gd name="connsiteY2" fmla="*/ 0 h 2492350"/>
              <a:gd name="connsiteX3" fmla="*/ 0 w 3152751"/>
              <a:gd name="connsiteY3" fmla="*/ 0 h 2492350"/>
              <a:gd name="connsiteX0" fmla="*/ 2792495 w 3152751"/>
              <a:gd name="connsiteY0" fmla="*/ 2492350 h 6525344"/>
              <a:gd name="connsiteX1" fmla="*/ 3152751 w 3152751"/>
              <a:gd name="connsiteY1" fmla="*/ 2241369 h 6525344"/>
              <a:gd name="connsiteX2" fmla="*/ 3152751 w 3152751"/>
              <a:gd name="connsiteY2" fmla="*/ 6525344 h 6525344"/>
              <a:gd name="connsiteX3" fmla="*/ 0 w 3152751"/>
              <a:gd name="connsiteY3" fmla="*/ 0 h 6525344"/>
              <a:gd name="connsiteX0" fmla="*/ 0 w 360256"/>
              <a:gd name="connsiteY0" fmla="*/ 250981 h 4283975"/>
              <a:gd name="connsiteX1" fmla="*/ 360256 w 360256"/>
              <a:gd name="connsiteY1" fmla="*/ 0 h 4283975"/>
              <a:gd name="connsiteX2" fmla="*/ 360256 w 360256"/>
              <a:gd name="connsiteY2" fmla="*/ 4283975 h 4283975"/>
              <a:gd name="connsiteX3" fmla="*/ 1 w 360256"/>
              <a:gd name="connsiteY3" fmla="*/ 4283975 h 428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56" h="4283975">
                <a:moveTo>
                  <a:pt x="0" y="250981"/>
                </a:moveTo>
                <a:lnTo>
                  <a:pt x="360256" y="0"/>
                </a:lnTo>
                <a:lnTo>
                  <a:pt x="360256" y="4283975"/>
                </a:lnTo>
                <a:lnTo>
                  <a:pt x="1" y="4283975"/>
                </a:lnTo>
              </a:path>
            </a:pathLst>
          </a:custGeom>
          <a:solidFill>
            <a:schemeClr val="bg2">
              <a:lumMod val="7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416494" y="2154872"/>
            <a:ext cx="3240000" cy="403299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lumMod val="50000"/>
              </a:srgbClr>
            </a:solidFill>
            <a:prstDash val="dash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tIns="72000" rIns="72000" bIns="72000" anchor="t"/>
          <a:lstStyle/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GB" sz="1100" dirty="0">
              <a:solidFill>
                <a:srgbClr val="000000">
                  <a:lumMod val="85000"/>
                  <a:lumOff val="15000"/>
                </a:srgbClr>
              </a:solidFill>
              <a:latin typeface="Calibri" pitchFamily="34" charset="0"/>
            </a:endParaRP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sz="1000" dirty="0">
                <a:latin typeface="Calibri" pitchFamily="34" charset="0"/>
              </a:rPr>
              <a:t>-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una de las personas </a:t>
            </a:r>
            <a:r>
              <a:rPr lang="en-GB" sz="1000" dirty="0" err="1">
                <a:latin typeface="Calibri" pitchFamily="34" charset="0"/>
              </a:rPr>
              <a:t>encargadas</a:t>
            </a:r>
            <a:r>
              <a:rPr lang="en-GB" sz="1000" dirty="0">
                <a:latin typeface="Calibri" pitchFamily="34" charset="0"/>
              </a:rPr>
              <a:t> del </a:t>
            </a:r>
            <a:r>
              <a:rPr lang="en-GB" sz="1000" dirty="0" err="1">
                <a:latin typeface="Calibri" pitchFamily="34" charset="0"/>
              </a:rPr>
              <a:t>reclutamiento</a:t>
            </a:r>
            <a:r>
              <a:rPr lang="en-GB" sz="1000" dirty="0">
                <a:latin typeface="Calibri" pitchFamily="34" charset="0"/>
              </a:rPr>
              <a:t>, </a:t>
            </a:r>
            <a:r>
              <a:rPr lang="en-GB" sz="1000" dirty="0" err="1">
                <a:latin typeface="Calibri" pitchFamily="34" charset="0"/>
              </a:rPr>
              <a:t>recibe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correo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solicitando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pruebas</a:t>
            </a:r>
            <a:r>
              <a:rPr lang="en-GB" sz="1000" dirty="0">
                <a:latin typeface="Calibri" pitchFamily="34" charset="0"/>
              </a:rPr>
              <a:t> para </a:t>
            </a:r>
            <a:r>
              <a:rPr lang="en-GB" sz="1000" dirty="0" err="1">
                <a:latin typeface="Calibri" pitchFamily="34" charset="0"/>
              </a:rPr>
              <a:t>determinado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candidato</a:t>
            </a:r>
            <a:r>
              <a:rPr lang="en-GB" sz="1000" dirty="0">
                <a:latin typeface="Calibri" pitchFamily="34" charset="0"/>
              </a:rPr>
              <a:t>, se </a:t>
            </a:r>
            <a:r>
              <a:rPr lang="en-GB" sz="1000" dirty="0" err="1">
                <a:latin typeface="Calibri" pitchFamily="34" charset="0"/>
              </a:rPr>
              <a:t>ingresa</a:t>
            </a:r>
            <a:r>
              <a:rPr lang="en-GB" sz="1000" dirty="0">
                <a:latin typeface="Calibri" pitchFamily="34" charset="0"/>
              </a:rPr>
              <a:t> a 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una de las </a:t>
            </a:r>
            <a:r>
              <a:rPr lang="en-GB" sz="1000" dirty="0" err="1">
                <a:latin typeface="Calibri" pitchFamily="34" charset="0"/>
              </a:rPr>
              <a:t>plataformas</a:t>
            </a:r>
            <a:r>
              <a:rPr lang="en-GB" sz="1000" dirty="0">
                <a:latin typeface="Calibri" pitchFamily="34" charset="0"/>
              </a:rPr>
              <a:t> y se </a:t>
            </a:r>
            <a:r>
              <a:rPr lang="en-GB" sz="1000" dirty="0" err="1">
                <a:latin typeface="Calibri" pitchFamily="34" charset="0"/>
              </a:rPr>
              <a:t>llena</a:t>
            </a:r>
            <a:r>
              <a:rPr lang="en-GB" sz="1000" dirty="0">
                <a:latin typeface="Calibri" pitchFamily="34" charset="0"/>
              </a:rPr>
              <a:t> lo </a:t>
            </a:r>
            <a:r>
              <a:rPr lang="en-GB" sz="1000" dirty="0" err="1">
                <a:latin typeface="Calibri" pitchFamily="34" charset="0"/>
              </a:rPr>
              <a:t>requerido</a:t>
            </a:r>
            <a:r>
              <a:rPr lang="en-GB" sz="1000" dirty="0">
                <a:latin typeface="Calibri" pitchFamily="34" charset="0"/>
              </a:rPr>
              <a:t>, para </a:t>
            </a:r>
            <a:r>
              <a:rPr lang="en-GB" sz="1000" dirty="0" err="1">
                <a:latin typeface="Calibri" pitchFamily="34" charset="0"/>
              </a:rPr>
              <a:t>hacer</a:t>
            </a:r>
            <a:r>
              <a:rPr lang="en-GB" sz="1000" dirty="0">
                <a:latin typeface="Calibri" pitchFamily="34" charset="0"/>
              </a:rPr>
              <a:t> el </a:t>
            </a:r>
            <a:r>
              <a:rPr lang="en-GB" sz="1000" dirty="0" err="1">
                <a:latin typeface="Calibri" pitchFamily="34" charset="0"/>
              </a:rPr>
              <a:t>envio</a:t>
            </a:r>
            <a:r>
              <a:rPr lang="en-GB" sz="1000" dirty="0">
                <a:latin typeface="Calibri" pitchFamily="34" charset="0"/>
              </a:rPr>
              <a:t> de la </a:t>
            </a:r>
            <a:r>
              <a:rPr lang="en-GB" sz="1000" dirty="0" err="1">
                <a:latin typeface="Calibri" pitchFamily="34" charset="0"/>
              </a:rPr>
              <a:t>prueba</a:t>
            </a:r>
            <a:r>
              <a:rPr lang="en-GB" sz="1000" dirty="0">
                <a:latin typeface="Calibri" pitchFamily="34" charset="0"/>
              </a:rPr>
              <a:t> al </a:t>
            </a:r>
            <a:r>
              <a:rPr lang="en-GB" sz="1000" dirty="0" err="1">
                <a:latin typeface="Calibri" pitchFamily="34" charset="0"/>
              </a:rPr>
              <a:t>candidato</a:t>
            </a:r>
            <a:r>
              <a:rPr lang="en-GB" sz="1000" dirty="0">
                <a:latin typeface="Calibri" pitchFamily="34" charset="0"/>
              </a:rPr>
              <a:t>. </a:t>
            </a: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sz="1000" dirty="0">
                <a:latin typeface="Calibri" pitchFamily="34" charset="0"/>
              </a:rPr>
              <a:t>Una </a:t>
            </a:r>
            <a:r>
              <a:rPr lang="en-GB" sz="1000" dirty="0" err="1">
                <a:latin typeface="Calibri" pitchFamily="34" charset="0"/>
              </a:rPr>
              <a:t>vez</a:t>
            </a:r>
            <a:r>
              <a:rPr lang="en-GB" sz="1000" dirty="0">
                <a:latin typeface="Calibri" pitchFamily="34" charset="0"/>
              </a:rPr>
              <a:t> el </a:t>
            </a:r>
            <a:r>
              <a:rPr lang="en-GB" sz="1000" dirty="0" err="1">
                <a:latin typeface="Calibri" pitchFamily="34" charset="0"/>
              </a:rPr>
              <a:t>candidato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haya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realizado</a:t>
            </a:r>
            <a:r>
              <a:rPr lang="en-GB" sz="1000" dirty="0">
                <a:latin typeface="Calibri" pitchFamily="34" charset="0"/>
              </a:rPr>
              <a:t> la </a:t>
            </a:r>
            <a:r>
              <a:rPr lang="en-GB" sz="1000" dirty="0" err="1">
                <a:latin typeface="Calibri" pitchFamily="34" charset="0"/>
              </a:rPr>
              <a:t>prueba</a:t>
            </a:r>
            <a:r>
              <a:rPr lang="en-GB" sz="1000" dirty="0">
                <a:latin typeface="Calibri" pitchFamily="34" charset="0"/>
              </a:rPr>
              <a:t>, 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uno</a:t>
            </a:r>
            <a:r>
              <a:rPr lang="en-GB" sz="1000" dirty="0">
                <a:latin typeface="Calibri" pitchFamily="34" charset="0"/>
              </a:rPr>
              <a:t> de los </a:t>
            </a:r>
            <a:r>
              <a:rPr lang="en-GB" sz="1000" dirty="0" err="1">
                <a:latin typeface="Calibri" pitchFamily="34" charset="0"/>
              </a:rPr>
              <a:t>portales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envia</a:t>
            </a:r>
            <a:r>
              <a:rPr lang="en-GB" sz="1000" dirty="0">
                <a:latin typeface="Calibri" pitchFamily="34" charset="0"/>
              </a:rPr>
              <a:t> un </a:t>
            </a:r>
            <a:r>
              <a:rPr lang="en-GB" sz="1000" dirty="0" err="1">
                <a:latin typeface="Calibri" pitchFamily="34" charset="0"/>
              </a:rPr>
              <a:t>correo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notificando</a:t>
            </a:r>
            <a:r>
              <a:rPr lang="en-GB" sz="1000" dirty="0">
                <a:latin typeface="Calibri" pitchFamily="34" charset="0"/>
              </a:rPr>
              <a:t> que la </a:t>
            </a:r>
            <a:r>
              <a:rPr lang="en-GB" sz="1000" dirty="0" err="1">
                <a:latin typeface="Calibri" pitchFamily="34" charset="0"/>
              </a:rPr>
              <a:t>candidatos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ya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termino</a:t>
            </a:r>
            <a:r>
              <a:rPr lang="en-GB" sz="1000" dirty="0">
                <a:latin typeface="Calibri" pitchFamily="34" charset="0"/>
              </a:rPr>
              <a:t> la </a:t>
            </a:r>
            <a:r>
              <a:rPr lang="en-GB" sz="1000" dirty="0" err="1">
                <a:latin typeface="Calibri" pitchFamily="34" charset="0"/>
              </a:rPr>
              <a:t>prueba</a:t>
            </a:r>
            <a:r>
              <a:rPr lang="en-GB" sz="1000" dirty="0">
                <a:latin typeface="Calibri" pitchFamily="34" charset="0"/>
              </a:rPr>
              <a:t> y que los </a:t>
            </a:r>
            <a:r>
              <a:rPr lang="en-GB" sz="1000" dirty="0" err="1">
                <a:latin typeface="Calibri" pitchFamily="34" charset="0"/>
              </a:rPr>
              <a:t>resultados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estan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listos</a:t>
            </a:r>
            <a:r>
              <a:rPr lang="en-GB" sz="1000" dirty="0">
                <a:latin typeface="Calibri" pitchFamily="34" charset="0"/>
              </a:rPr>
              <a:t> para </a:t>
            </a:r>
            <a:r>
              <a:rPr lang="en-GB" sz="1000" dirty="0" err="1">
                <a:latin typeface="Calibri" pitchFamily="34" charset="0"/>
              </a:rPr>
              <a:t>descargarse</a:t>
            </a:r>
            <a:r>
              <a:rPr lang="en-GB" sz="1000" dirty="0">
                <a:latin typeface="Calibri" pitchFamily="34" charset="0"/>
              </a:rPr>
              <a:t>.</a:t>
            </a: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sz="1000" dirty="0">
                <a:latin typeface="Calibri" pitchFamily="34" charset="0"/>
              </a:rPr>
              <a:t>Se </a:t>
            </a:r>
            <a:r>
              <a:rPr lang="en-GB" sz="1000" dirty="0" err="1">
                <a:latin typeface="Calibri" pitchFamily="34" charset="0"/>
              </a:rPr>
              <a:t>ingresa</a:t>
            </a:r>
            <a:r>
              <a:rPr lang="en-GB" sz="1000" dirty="0">
                <a:latin typeface="Calibri" pitchFamily="34" charset="0"/>
              </a:rPr>
              <a:t> a 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uno</a:t>
            </a:r>
            <a:r>
              <a:rPr lang="en-GB" sz="1000" dirty="0">
                <a:latin typeface="Calibri" pitchFamily="34" charset="0"/>
              </a:rPr>
              <a:t> de los </a:t>
            </a:r>
            <a:r>
              <a:rPr lang="en-GB" sz="1000" dirty="0" err="1">
                <a:latin typeface="Calibri" pitchFamily="34" charset="0"/>
              </a:rPr>
              <a:t>portales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dependiendo</a:t>
            </a:r>
            <a:r>
              <a:rPr lang="en-GB" sz="1000" dirty="0">
                <a:latin typeface="Calibri" pitchFamily="34" charset="0"/>
              </a:rPr>
              <a:t> el </a:t>
            </a:r>
            <a:r>
              <a:rPr lang="en-GB" sz="1000" dirty="0" err="1">
                <a:latin typeface="Calibri" pitchFamily="34" charset="0"/>
              </a:rPr>
              <a:t>correo</a:t>
            </a:r>
            <a:r>
              <a:rPr lang="en-GB" sz="1000" dirty="0">
                <a:latin typeface="Calibri" pitchFamily="34" charset="0"/>
              </a:rPr>
              <a:t> de </a:t>
            </a:r>
            <a:r>
              <a:rPr lang="en-GB" sz="1000" dirty="0" err="1">
                <a:latin typeface="Calibri" pitchFamily="34" charset="0"/>
              </a:rPr>
              <a:t>notificacion</a:t>
            </a:r>
            <a:r>
              <a:rPr lang="en-GB" sz="1000" dirty="0">
                <a:latin typeface="Calibri" pitchFamily="34" charset="0"/>
              </a:rPr>
              <a:t> y se </a:t>
            </a:r>
            <a:r>
              <a:rPr lang="en-GB" sz="1000" dirty="0" err="1">
                <a:latin typeface="Calibri" pitchFamily="34" charset="0"/>
              </a:rPr>
              <a:t>descarga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uno</a:t>
            </a:r>
            <a:r>
              <a:rPr lang="en-GB" sz="1000" dirty="0">
                <a:latin typeface="Calibri" pitchFamily="34" charset="0"/>
              </a:rPr>
              <a:t> de </a:t>
            </a:r>
            <a:r>
              <a:rPr lang="en-GB" sz="1000" dirty="0" err="1">
                <a:latin typeface="Calibri" pitchFamily="34" charset="0"/>
              </a:rPr>
              <a:t>ellos</a:t>
            </a:r>
            <a:r>
              <a:rPr lang="en-GB" sz="1000" dirty="0">
                <a:latin typeface="Calibri" pitchFamily="34" charset="0"/>
              </a:rPr>
              <a:t> para </a:t>
            </a:r>
            <a:r>
              <a:rPr lang="en-GB" sz="1000" dirty="0" err="1">
                <a:latin typeface="Calibri" pitchFamily="34" charset="0"/>
              </a:rPr>
              <a:t>hacer</a:t>
            </a:r>
            <a:r>
              <a:rPr lang="en-GB" sz="1000" dirty="0">
                <a:latin typeface="Calibri" pitchFamily="34" charset="0"/>
              </a:rPr>
              <a:t> el </a:t>
            </a:r>
            <a:r>
              <a:rPr lang="en-GB" sz="1000" dirty="0" err="1">
                <a:latin typeface="Calibri" pitchFamily="34" charset="0"/>
              </a:rPr>
              <a:t>analisis</a:t>
            </a:r>
            <a:r>
              <a:rPr lang="en-GB" sz="1000" dirty="0">
                <a:latin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</a:rPr>
              <a:t>correcto</a:t>
            </a:r>
            <a:r>
              <a:rPr lang="en-GB" sz="1000" dirty="0">
                <a:latin typeface="Calibri" pitchFamily="34" charset="0"/>
              </a:rPr>
              <a:t> de </a:t>
            </a:r>
            <a:r>
              <a:rPr lang="en-GB" sz="1000" dirty="0" err="1">
                <a:latin typeface="Calibri" pitchFamily="34" charset="0"/>
              </a:rPr>
              <a:t>cada</a:t>
            </a:r>
            <a:r>
              <a:rPr lang="en-GB" sz="1000" dirty="0">
                <a:latin typeface="Calibri" pitchFamily="34" charset="0"/>
              </a:rPr>
              <a:t> una de las </a:t>
            </a:r>
            <a:r>
              <a:rPr lang="en-GB" sz="1000" dirty="0" err="1">
                <a:latin typeface="Calibri" pitchFamily="34" charset="0"/>
              </a:rPr>
              <a:t>pruebas</a:t>
            </a:r>
            <a:r>
              <a:rPr lang="en-GB" sz="1000" dirty="0">
                <a:latin typeface="Calibri" pitchFamily="34" charset="0"/>
              </a:rPr>
              <a:t>. 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endParaRPr lang="en-GB" sz="1100" dirty="0">
              <a:latin typeface="Calibri" pitchFamily="34" charset="0"/>
            </a:endParaRPr>
          </a:p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endParaRPr lang="en-GB" sz="1100" dirty="0">
              <a:latin typeface="Calibri" pitchFamily="34" charset="0"/>
            </a:endParaRPr>
          </a:p>
        </p:txBody>
      </p:sp>
      <p:sp>
        <p:nvSpPr>
          <p:cNvPr id="38" name="Parallelogram 32"/>
          <p:cNvSpPr/>
          <p:nvPr/>
        </p:nvSpPr>
        <p:spPr bwMode="auto">
          <a:xfrm>
            <a:off x="625980" y="1954275"/>
            <a:ext cx="2016224" cy="360000"/>
          </a:xfrm>
          <a:prstGeom prst="parallelogram">
            <a:avLst>
              <a:gd name="adj" fmla="val 47252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Description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972417" y="1919388"/>
            <a:ext cx="4271415" cy="4283974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lumMod val="50000"/>
              </a:srgbClr>
            </a:solidFill>
            <a:prstDash val="dash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tIns="72000" rIns="72000" bIns="72000" anchor="t"/>
          <a:lstStyle/>
          <a:p>
            <a:pPr marL="173038" lvl="1" indent="-173038">
              <a:lnSpc>
                <a:spcPct val="90000"/>
              </a:lnSpc>
              <a:spcAft>
                <a:spcPts val="300"/>
              </a:spcAft>
              <a:buClr>
                <a:srgbClr val="B10034"/>
              </a:buClr>
              <a:buFont typeface="Wingdings" pitchFamily="2" charset="2"/>
              <a:buChar char="§"/>
              <a:defRPr/>
            </a:pPr>
            <a:endParaRPr lang="en-GB" sz="1100" dirty="0">
              <a:solidFill>
                <a:srgbClr val="000000">
                  <a:lumMod val="85000"/>
                  <a:lumOff val="15000"/>
                </a:srgbClr>
              </a:solidFill>
              <a:latin typeface="Calibri" pitchFamily="34" charset="0"/>
            </a:endParaRPr>
          </a:p>
          <a:p>
            <a:pPr marL="173038" lvl="1" indent="-173038">
              <a:lnSpc>
                <a:spcPct val="90000"/>
              </a:lnSpc>
              <a:spcAft>
                <a:spcPts val="300"/>
              </a:spcAft>
              <a:buClr>
                <a:srgbClr val="B10034"/>
              </a:buClr>
              <a:defRPr/>
            </a:pPr>
            <a:endParaRPr lang="en-GB" sz="1100" dirty="0">
              <a:solidFill>
                <a:srgbClr val="000000">
                  <a:lumMod val="85000"/>
                  <a:lumOff val="15000"/>
                </a:srgbClr>
              </a:solidFill>
              <a:latin typeface="Calibri" pitchFamily="34" charset="0"/>
            </a:endParaRP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100" dirty="0">
                <a:latin typeface="Calibri" pitchFamily="34" charset="0"/>
              </a:rPr>
              <a:t>- </a:t>
            </a:r>
            <a:r>
              <a:rPr lang="en-US" sz="1000" dirty="0">
                <a:latin typeface="Calibri" pitchFamily="34" charset="0"/>
              </a:rPr>
              <a:t>El </a:t>
            </a:r>
            <a:r>
              <a:rPr lang="en-US" sz="1000" dirty="0" err="1">
                <a:latin typeface="Calibri" pitchFamily="34" charset="0"/>
              </a:rPr>
              <a:t>artefacto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recibira</a:t>
            </a:r>
            <a:r>
              <a:rPr lang="en-US" sz="1000" dirty="0">
                <a:latin typeface="Calibri" pitchFamily="34" charset="0"/>
              </a:rPr>
              <a:t> un </a:t>
            </a:r>
            <a:r>
              <a:rPr lang="en-US" sz="1000" dirty="0" err="1">
                <a:latin typeface="Calibri" pitchFamily="34" charset="0"/>
              </a:rPr>
              <a:t>correo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indicando</a:t>
            </a:r>
            <a:r>
              <a:rPr lang="en-US" sz="1000" dirty="0">
                <a:latin typeface="Calibri" pitchFamily="34" charset="0"/>
              </a:rPr>
              <a:t> que </a:t>
            </a:r>
            <a:r>
              <a:rPr lang="en-US" sz="1000" dirty="0" err="1">
                <a:latin typeface="Calibri" pitchFamily="34" charset="0"/>
              </a:rPr>
              <a:t>fase</a:t>
            </a:r>
            <a:r>
              <a:rPr lang="en-US" sz="1000" dirty="0">
                <a:latin typeface="Calibri" pitchFamily="34" charset="0"/>
              </a:rPr>
              <a:t> del </a:t>
            </a:r>
            <a:r>
              <a:rPr lang="en-US" sz="1000" dirty="0" err="1">
                <a:latin typeface="Calibri" pitchFamily="34" charset="0"/>
              </a:rPr>
              <a:t>proceso</a:t>
            </a:r>
            <a:r>
              <a:rPr lang="en-US" sz="1000" dirty="0">
                <a:latin typeface="Calibri" pitchFamily="34" charset="0"/>
              </a:rPr>
              <a:t> se </a:t>
            </a:r>
            <a:r>
              <a:rPr lang="en-US" sz="1000" dirty="0" err="1">
                <a:latin typeface="Calibri" pitchFamily="34" charset="0"/>
              </a:rPr>
              <a:t>ejecutara</a:t>
            </a:r>
            <a:r>
              <a:rPr lang="en-US" sz="1000" dirty="0">
                <a:latin typeface="Calibri" pitchFamily="34" charset="0"/>
              </a:rPr>
              <a:t>, se </a:t>
            </a:r>
            <a:r>
              <a:rPr lang="en-US" sz="1000" dirty="0" err="1">
                <a:latin typeface="Calibri" pitchFamily="34" charset="0"/>
              </a:rPr>
              <a:t>dividio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en</a:t>
            </a:r>
            <a:r>
              <a:rPr lang="en-US" sz="1000" dirty="0">
                <a:latin typeface="Calibri" pitchFamily="34" charset="0"/>
              </a:rPr>
              <a:t> dos </a:t>
            </a:r>
            <a:r>
              <a:rPr lang="en-US" sz="1000" dirty="0" err="1">
                <a:latin typeface="Calibri" pitchFamily="34" charset="0"/>
              </a:rPr>
              <a:t>partes</a:t>
            </a:r>
            <a:r>
              <a:rPr lang="en-US" sz="1000" dirty="0">
                <a:latin typeface="Calibri" pitchFamily="34" charset="0"/>
              </a:rPr>
              <a:t>: </a:t>
            </a:r>
            <a:r>
              <a:rPr lang="en-US" sz="1000" dirty="0" err="1">
                <a:latin typeface="Calibri" pitchFamily="34" charset="0"/>
              </a:rPr>
              <a:t>Asignacion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 y </a:t>
            </a:r>
            <a:r>
              <a:rPr lang="en-US" sz="1000" dirty="0" err="1">
                <a:latin typeface="Calibri" pitchFamily="34" charset="0"/>
              </a:rPr>
              <a:t>Descarga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Resultados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.</a:t>
            </a: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 dirty="0" err="1">
                <a:latin typeface="Calibri" pitchFamily="34" charset="0"/>
              </a:rPr>
              <a:t>En</a:t>
            </a:r>
            <a:r>
              <a:rPr lang="en-US" sz="1000" dirty="0">
                <a:latin typeface="Calibri" pitchFamily="34" charset="0"/>
              </a:rPr>
              <a:t> la </a:t>
            </a:r>
            <a:r>
              <a:rPr lang="en-US" sz="1000" dirty="0" err="1">
                <a:latin typeface="Calibri" pitchFamily="34" charset="0"/>
              </a:rPr>
              <a:t>fase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Asignacion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:</a:t>
            </a:r>
          </a:p>
          <a:p>
            <a:pPr marL="630238" lvl="2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 dirty="0">
                <a:latin typeface="Calibri" pitchFamily="34" charset="0"/>
              </a:rPr>
              <a:t>Se </a:t>
            </a:r>
            <a:r>
              <a:rPr lang="en-US" sz="1000" dirty="0" err="1">
                <a:latin typeface="Calibri" pitchFamily="34" charset="0"/>
              </a:rPr>
              <a:t>descargara</a:t>
            </a:r>
            <a:r>
              <a:rPr lang="en-US" sz="1000" dirty="0">
                <a:latin typeface="Calibri" pitchFamily="34" charset="0"/>
              </a:rPr>
              <a:t> un </a:t>
            </a:r>
            <a:r>
              <a:rPr lang="en-US" sz="1000" dirty="0" err="1">
                <a:latin typeface="Calibri" pitchFamily="34" charset="0"/>
              </a:rPr>
              <a:t>reporte</a:t>
            </a:r>
            <a:r>
              <a:rPr lang="en-US" sz="1000" dirty="0">
                <a:latin typeface="Calibri" pitchFamily="34" charset="0"/>
              </a:rPr>
              <a:t> con el </a:t>
            </a:r>
            <a:r>
              <a:rPr lang="en-US" sz="1000" dirty="0" err="1">
                <a:latin typeface="Calibri" pitchFamily="34" charset="0"/>
              </a:rPr>
              <a:t>listado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candidatos</a:t>
            </a:r>
            <a:r>
              <a:rPr lang="en-US" sz="1000" dirty="0">
                <a:latin typeface="Calibri" pitchFamily="34" charset="0"/>
              </a:rPr>
              <a:t> a las que se </a:t>
            </a:r>
            <a:r>
              <a:rPr lang="en-US" sz="1000" dirty="0" err="1">
                <a:latin typeface="Calibri" pitchFamily="34" charset="0"/>
              </a:rPr>
              <a:t>quiere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enviar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psicometricas</a:t>
            </a:r>
            <a:r>
              <a:rPr lang="en-US" sz="1000" dirty="0">
                <a:latin typeface="Calibri" pitchFamily="34" charset="0"/>
              </a:rPr>
              <a:t>, </a:t>
            </a:r>
            <a:r>
              <a:rPr lang="en-US" sz="1000" dirty="0" err="1">
                <a:latin typeface="Calibri" pitchFamily="34" charset="0"/>
              </a:rPr>
              <a:t>aqui</a:t>
            </a:r>
            <a:r>
              <a:rPr lang="en-US" sz="1000" dirty="0">
                <a:latin typeface="Calibri" pitchFamily="34" charset="0"/>
              </a:rPr>
              <a:t> se </a:t>
            </a:r>
            <a:r>
              <a:rPr lang="en-US" sz="1000" dirty="0" err="1">
                <a:latin typeface="Calibri" pitchFamily="34" charset="0"/>
              </a:rPr>
              <a:t>especificara</a:t>
            </a:r>
            <a:r>
              <a:rPr lang="en-US" sz="1000" dirty="0">
                <a:latin typeface="Calibri" pitchFamily="34" charset="0"/>
              </a:rPr>
              <a:t> el </a:t>
            </a:r>
            <a:r>
              <a:rPr lang="en-US" sz="1000" dirty="0" err="1">
                <a:latin typeface="Calibri" pitchFamily="34" charset="0"/>
              </a:rPr>
              <a:t>tipo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 para </a:t>
            </a:r>
            <a:r>
              <a:rPr lang="en-US" sz="1000" dirty="0" err="1">
                <a:latin typeface="Calibri" pitchFamily="34" charset="0"/>
              </a:rPr>
              <a:t>cada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candidato</a:t>
            </a:r>
            <a:r>
              <a:rPr lang="en-US" sz="1000" dirty="0">
                <a:latin typeface="Calibri" pitchFamily="34" charset="0"/>
              </a:rPr>
              <a:t>.</a:t>
            </a:r>
          </a:p>
          <a:p>
            <a:pPr marL="630238" lvl="2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 dirty="0">
                <a:latin typeface="Calibri" pitchFamily="34" charset="0"/>
              </a:rPr>
              <a:t>Del </a:t>
            </a:r>
            <a:r>
              <a:rPr lang="en-US" sz="1000" dirty="0" err="1">
                <a:latin typeface="Calibri" pitchFamily="34" charset="0"/>
              </a:rPr>
              <a:t>reporte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descargado</a:t>
            </a:r>
            <a:r>
              <a:rPr lang="en-US" sz="1000" dirty="0">
                <a:latin typeface="Calibri" pitchFamily="34" charset="0"/>
              </a:rPr>
              <a:t> el robot </a:t>
            </a:r>
            <a:r>
              <a:rPr lang="en-US" sz="1000" dirty="0" err="1">
                <a:latin typeface="Calibri" pitchFamily="34" charset="0"/>
              </a:rPr>
              <a:t>procesara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linea</a:t>
            </a:r>
            <a:r>
              <a:rPr lang="en-US" sz="1000" dirty="0">
                <a:latin typeface="Calibri" pitchFamily="34" charset="0"/>
              </a:rPr>
              <a:t> por </a:t>
            </a:r>
            <a:r>
              <a:rPr lang="en-US" sz="1000" dirty="0" err="1">
                <a:latin typeface="Calibri" pitchFamily="34" charset="0"/>
              </a:rPr>
              <a:t>linea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ingresando</a:t>
            </a:r>
            <a:r>
              <a:rPr lang="en-US" sz="1000" dirty="0">
                <a:latin typeface="Calibri" pitchFamily="34" charset="0"/>
              </a:rPr>
              <a:t> a </a:t>
            </a:r>
            <a:r>
              <a:rPr lang="en-US" sz="1000" dirty="0" err="1">
                <a:latin typeface="Calibri" pitchFamily="34" charset="0"/>
              </a:rPr>
              <a:t>cada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uno</a:t>
            </a:r>
            <a:r>
              <a:rPr lang="en-US" sz="1000" dirty="0">
                <a:latin typeface="Calibri" pitchFamily="34" charset="0"/>
              </a:rPr>
              <a:t> de los </a:t>
            </a:r>
            <a:r>
              <a:rPr lang="en-US" sz="1000" dirty="0" err="1">
                <a:latin typeface="Calibri" pitchFamily="34" charset="0"/>
              </a:rPr>
              <a:t>portales</a:t>
            </a:r>
            <a:r>
              <a:rPr lang="en-US" sz="1000" dirty="0">
                <a:latin typeface="Calibri" pitchFamily="34" charset="0"/>
              </a:rPr>
              <a:t>, </a:t>
            </a:r>
            <a:r>
              <a:rPr lang="en-US" sz="1000" dirty="0" err="1">
                <a:latin typeface="Calibri" pitchFamily="34" charset="0"/>
              </a:rPr>
              <a:t>llenara</a:t>
            </a:r>
            <a:r>
              <a:rPr lang="en-US" sz="1000" dirty="0">
                <a:latin typeface="Calibri" pitchFamily="34" charset="0"/>
              </a:rPr>
              <a:t> la </a:t>
            </a:r>
            <a:r>
              <a:rPr lang="en-US" sz="1000" dirty="0" err="1">
                <a:latin typeface="Calibri" pitchFamily="34" charset="0"/>
              </a:rPr>
              <a:t>informacion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requerida</a:t>
            </a:r>
            <a:r>
              <a:rPr lang="en-US" sz="1000" dirty="0">
                <a:latin typeface="Calibri" pitchFamily="34" charset="0"/>
              </a:rPr>
              <a:t> y </a:t>
            </a:r>
            <a:r>
              <a:rPr lang="en-US" sz="1000" dirty="0" err="1">
                <a:latin typeface="Calibri" pitchFamily="34" charset="0"/>
              </a:rPr>
              <a:t>asignara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cada</a:t>
            </a:r>
            <a:r>
              <a:rPr lang="en-US" sz="1000" dirty="0">
                <a:latin typeface="Calibri" pitchFamily="34" charset="0"/>
              </a:rPr>
              <a:t> una de las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mediante</a:t>
            </a:r>
            <a:r>
              <a:rPr lang="en-US" sz="1000" dirty="0">
                <a:latin typeface="Calibri" pitchFamily="34" charset="0"/>
              </a:rPr>
              <a:t> el portal.</a:t>
            </a:r>
          </a:p>
          <a:p>
            <a:pPr marL="630238" lvl="2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000" dirty="0">
                <a:latin typeface="Calibri" pitchFamily="34" charset="0"/>
              </a:rPr>
              <a:t>Una </a:t>
            </a:r>
            <a:r>
              <a:rPr lang="en-US" sz="1000" dirty="0" err="1">
                <a:latin typeface="Calibri" pitchFamily="34" charset="0"/>
              </a:rPr>
              <a:t>vez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asignada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cada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prueba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en</a:t>
            </a:r>
            <a:r>
              <a:rPr lang="en-US" sz="1000" dirty="0">
                <a:latin typeface="Calibri" pitchFamily="34" charset="0"/>
              </a:rPr>
              <a:t> el </a:t>
            </a:r>
            <a:r>
              <a:rPr lang="en-US" sz="1000" dirty="0" err="1">
                <a:latin typeface="Calibri" pitchFamily="34" charset="0"/>
              </a:rPr>
              <a:t>reporte</a:t>
            </a:r>
            <a:r>
              <a:rPr lang="en-US" sz="1000" dirty="0">
                <a:latin typeface="Calibri" pitchFamily="34" charset="0"/>
              </a:rPr>
              <a:t> se </a:t>
            </a:r>
            <a:r>
              <a:rPr lang="en-US" sz="1000" dirty="0" err="1">
                <a:latin typeface="Calibri" pitchFamily="34" charset="0"/>
              </a:rPr>
              <a:t>llevara</a:t>
            </a:r>
            <a:r>
              <a:rPr lang="en-US" sz="1000" dirty="0">
                <a:latin typeface="Calibri" pitchFamily="34" charset="0"/>
              </a:rPr>
              <a:t> el </a:t>
            </a:r>
            <a:r>
              <a:rPr lang="en-US" sz="1000" dirty="0" err="1">
                <a:latin typeface="Calibri" pitchFamily="34" charset="0"/>
              </a:rPr>
              <a:t>reporte</a:t>
            </a:r>
            <a:r>
              <a:rPr lang="en-US" sz="1000" dirty="0">
                <a:latin typeface="Calibri" pitchFamily="34" charset="0"/>
              </a:rPr>
              <a:t> de las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asignadas</a:t>
            </a:r>
            <a:r>
              <a:rPr lang="en-US" sz="1000" dirty="0">
                <a:latin typeface="Calibri" pitchFamily="34" charset="0"/>
              </a:rPr>
              <a:t> o </a:t>
            </a:r>
            <a:r>
              <a:rPr lang="en-US" sz="1000" dirty="0" err="1">
                <a:latin typeface="Calibri" pitchFamily="34" charset="0"/>
              </a:rPr>
              <a:t>pendientes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asignar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en</a:t>
            </a:r>
            <a:r>
              <a:rPr lang="en-US" sz="1000" dirty="0">
                <a:latin typeface="Calibri" pitchFamily="34" charset="0"/>
              </a:rPr>
              <a:t> </a:t>
            </a:r>
            <a:r>
              <a:rPr lang="en-US" sz="1000" dirty="0" err="1">
                <a:latin typeface="Calibri" pitchFamily="34" charset="0"/>
              </a:rPr>
              <a:t>caso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excepcion</a:t>
            </a:r>
            <a:r>
              <a:rPr lang="en-US" sz="1000" dirty="0">
                <a:latin typeface="Calibri" pitchFamily="34" charset="0"/>
              </a:rPr>
              <a:t>.  </a:t>
            </a:r>
            <a:r>
              <a:rPr lang="en-US" sz="1000" dirty="0" err="1">
                <a:latin typeface="Calibri" pitchFamily="34" charset="0"/>
              </a:rPr>
              <a:t>En</a:t>
            </a:r>
            <a:r>
              <a:rPr lang="en-US" sz="1000" dirty="0">
                <a:latin typeface="Calibri" pitchFamily="34" charset="0"/>
              </a:rPr>
              <a:t> la </a:t>
            </a:r>
            <a:r>
              <a:rPr lang="en-US" sz="1000" dirty="0" err="1">
                <a:latin typeface="Calibri" pitchFamily="34" charset="0"/>
              </a:rPr>
              <a:t>fase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Asignacion</a:t>
            </a:r>
            <a:r>
              <a:rPr lang="en-US" sz="1000" dirty="0">
                <a:latin typeface="Calibri" pitchFamily="34" charset="0"/>
              </a:rPr>
              <a:t> de </a:t>
            </a:r>
            <a:r>
              <a:rPr lang="en-US" sz="1000" dirty="0" err="1">
                <a:latin typeface="Calibri" pitchFamily="34" charset="0"/>
              </a:rPr>
              <a:t>Pruebas</a:t>
            </a:r>
            <a:r>
              <a:rPr lang="en-US" sz="1000" dirty="0">
                <a:latin typeface="Calibri" pitchFamily="34" charset="0"/>
              </a:rPr>
              <a:t>:</a:t>
            </a:r>
          </a:p>
          <a:p>
            <a:pPr marL="173038" lvl="1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12ABDB">
                  <a:lumMod val="50000"/>
                </a:srgbClr>
              </a:buClr>
              <a:buFont typeface="Wingdings" pitchFamily="2" charset="2"/>
              <a:buChar char="§"/>
              <a:defRPr/>
            </a:pP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la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fase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Descarga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Resultados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Pruebas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630238" lvl="2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12ABDB">
                  <a:lumMod val="50000"/>
                </a:srgbClr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Del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reporte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control se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verifica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cuantas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han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sido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enviadas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y por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cada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una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ellas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se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verifica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si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existe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correo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notificacion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630238" lvl="2" indent="-173038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12ABDB">
                  <a:lumMod val="50000"/>
                </a:srgbClr>
              </a:buClr>
              <a:buFont typeface="Wingdings" pitchFamily="2" charset="2"/>
              <a:buChar char="§"/>
              <a:defRPr/>
            </a:pP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caso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exista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correo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notificacion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del portal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pertinente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, se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descarga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cada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uno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de los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resultados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y se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cargan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otro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Portal.</a:t>
            </a:r>
          </a:p>
          <a:p>
            <a:pPr marL="457200" lvl="2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12ABDB">
                  <a:lumMod val="50000"/>
                </a:srgbClr>
              </a:buClr>
              <a:defRPr/>
            </a:pP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Oval 3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200341" y="1738195"/>
            <a:ext cx="648000" cy="64800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>
            <a:lvl1pPr algn="l" rtl="0" eaLnBrk="1" fontAlgn="base" hangingPunct="1">
              <a:spcBef>
                <a:spcPts val="0"/>
              </a:spcBef>
              <a:spcAft>
                <a:spcPct val="0"/>
              </a:spcAft>
              <a:defRPr sz="1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462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357188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 marL="538163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719138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895350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1076325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 baseline="0">
                <a:solidFill>
                  <a:schemeClr val="tx1"/>
                </a:solidFill>
                <a:latin typeface="+mn-lt"/>
              </a:defRPr>
            </a:lvl7pPr>
            <a:lvl8pPr marL="1257300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1433513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arallelogram 32"/>
          <p:cNvSpPr/>
          <p:nvPr/>
        </p:nvSpPr>
        <p:spPr bwMode="auto">
          <a:xfrm>
            <a:off x="4871864" y="1781175"/>
            <a:ext cx="2232248" cy="360000"/>
          </a:xfrm>
          <a:prstGeom prst="parallelogram">
            <a:avLst>
              <a:gd name="adj" fmla="val 47252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Solution</a:t>
            </a:r>
          </a:p>
        </p:txBody>
      </p:sp>
      <p:sp>
        <p:nvSpPr>
          <p:cNvPr id="42" name="Parallelogram 32"/>
          <p:cNvSpPr/>
          <p:nvPr/>
        </p:nvSpPr>
        <p:spPr bwMode="auto">
          <a:xfrm>
            <a:off x="9234353" y="1971867"/>
            <a:ext cx="2016224" cy="360000"/>
          </a:xfrm>
          <a:prstGeom prst="parallelogram">
            <a:avLst>
              <a:gd name="adj" fmla="val 47252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Benefits</a:t>
            </a:r>
          </a:p>
        </p:txBody>
      </p:sp>
      <p:sp>
        <p:nvSpPr>
          <p:cNvPr id="43" name="Oval 3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10779407" y="1755787"/>
            <a:ext cx="648000" cy="64800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 anchorCtr="0"/>
          <a:lstStyle>
            <a:lvl1pPr algn="l" rtl="0" eaLnBrk="1" fontAlgn="base" hangingPunct="1">
              <a:spcBef>
                <a:spcPts val="0"/>
              </a:spcBef>
              <a:spcAft>
                <a:spcPct val="0"/>
              </a:spcAft>
              <a:defRPr sz="1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462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357188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 marL="538163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719138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895350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1076325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 baseline="0">
                <a:solidFill>
                  <a:schemeClr val="tx1"/>
                </a:solidFill>
                <a:latin typeface="+mn-lt"/>
              </a:defRPr>
            </a:lvl7pPr>
            <a:lvl8pPr marL="1257300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1433513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3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4515060" y="1645767"/>
            <a:ext cx="648000" cy="64800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>
            <a:lvl1pPr algn="l" rtl="0" eaLnBrk="1" fontAlgn="base" hangingPunct="1">
              <a:spcBef>
                <a:spcPts val="0"/>
              </a:spcBef>
              <a:spcAft>
                <a:spcPct val="0"/>
              </a:spcAft>
              <a:defRPr sz="1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462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357188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 marL="538163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719138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895350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1076325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 baseline="0">
                <a:solidFill>
                  <a:schemeClr val="tx1"/>
                </a:solidFill>
                <a:latin typeface="+mn-lt"/>
              </a:defRPr>
            </a:lvl7pPr>
            <a:lvl8pPr marL="1257300" indent="-18097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1433513" indent="-17621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reeform 86"/>
          <p:cNvSpPr>
            <a:spLocks/>
          </p:cNvSpPr>
          <p:nvPr/>
        </p:nvSpPr>
        <p:spPr bwMode="auto">
          <a:xfrm>
            <a:off x="4641060" y="1771767"/>
            <a:ext cx="396000" cy="396000"/>
          </a:xfrm>
          <a:custGeom>
            <a:avLst/>
            <a:gdLst/>
            <a:ahLst/>
            <a:cxnLst>
              <a:cxn ang="0">
                <a:pos x="96" y="65"/>
              </a:cxn>
              <a:cxn ang="0">
                <a:pos x="104" y="65"/>
              </a:cxn>
              <a:cxn ang="0">
                <a:pos x="110" y="65"/>
              </a:cxn>
              <a:cxn ang="0">
                <a:pos x="122" y="60"/>
              </a:cxn>
              <a:cxn ang="0">
                <a:pos x="131" y="51"/>
              </a:cxn>
              <a:cxn ang="0">
                <a:pos x="136" y="40"/>
              </a:cxn>
              <a:cxn ang="0">
                <a:pos x="136" y="33"/>
              </a:cxn>
              <a:cxn ang="0">
                <a:pos x="105" y="46"/>
              </a:cxn>
              <a:cxn ang="0">
                <a:pos x="124" y="8"/>
              </a:cxn>
              <a:cxn ang="0">
                <a:pos x="121" y="6"/>
              </a:cxn>
              <a:cxn ang="0">
                <a:pos x="109" y="2"/>
              </a:cxn>
              <a:cxn ang="0">
                <a:pos x="104" y="0"/>
              </a:cxn>
              <a:cxn ang="0">
                <a:pos x="91" y="3"/>
              </a:cxn>
              <a:cxn ang="0">
                <a:pos x="81" y="11"/>
              </a:cxn>
              <a:cxn ang="0">
                <a:pos x="74" y="21"/>
              </a:cxn>
              <a:cxn ang="0">
                <a:pos x="71" y="33"/>
              </a:cxn>
              <a:cxn ang="0">
                <a:pos x="72" y="41"/>
              </a:cxn>
              <a:cxn ang="0">
                <a:pos x="43" y="74"/>
              </a:cxn>
              <a:cxn ang="0">
                <a:pos x="38" y="73"/>
              </a:cxn>
              <a:cxn ang="0">
                <a:pos x="33" y="71"/>
              </a:cxn>
              <a:cxn ang="0">
                <a:pos x="20" y="74"/>
              </a:cxn>
              <a:cxn ang="0">
                <a:pos x="10" y="82"/>
              </a:cxn>
              <a:cxn ang="0">
                <a:pos x="3" y="92"/>
              </a:cxn>
              <a:cxn ang="0">
                <a:pos x="0" y="104"/>
              </a:cxn>
              <a:cxn ang="0">
                <a:pos x="0" y="106"/>
              </a:cxn>
              <a:cxn ang="0">
                <a:pos x="43" y="111"/>
              </a:cxn>
              <a:cxn ang="0">
                <a:pos x="12" y="128"/>
              </a:cxn>
              <a:cxn ang="0">
                <a:pos x="22" y="135"/>
              </a:cxn>
              <a:cxn ang="0">
                <a:pos x="33" y="136"/>
              </a:cxn>
              <a:cxn ang="0">
                <a:pos x="39" y="136"/>
              </a:cxn>
              <a:cxn ang="0">
                <a:pos x="51" y="131"/>
              </a:cxn>
              <a:cxn ang="0">
                <a:pos x="60" y="122"/>
              </a:cxn>
              <a:cxn ang="0">
                <a:pos x="65" y="111"/>
              </a:cxn>
              <a:cxn ang="0">
                <a:pos x="65" y="104"/>
              </a:cxn>
              <a:cxn ang="0">
                <a:pos x="64" y="93"/>
              </a:cxn>
            </a:cxnLst>
            <a:rect l="0" t="0" r="r" b="b"/>
            <a:pathLst>
              <a:path w="136" h="136">
                <a:moveTo>
                  <a:pt x="77" y="80"/>
                </a:moveTo>
                <a:lnTo>
                  <a:pt x="96" y="65"/>
                </a:lnTo>
                <a:lnTo>
                  <a:pt x="96" y="65"/>
                </a:lnTo>
                <a:lnTo>
                  <a:pt x="104" y="65"/>
                </a:lnTo>
                <a:lnTo>
                  <a:pt x="104" y="65"/>
                </a:lnTo>
                <a:lnTo>
                  <a:pt x="110" y="65"/>
                </a:lnTo>
                <a:lnTo>
                  <a:pt x="117" y="63"/>
                </a:lnTo>
                <a:lnTo>
                  <a:pt x="122" y="60"/>
                </a:lnTo>
                <a:lnTo>
                  <a:pt x="127" y="56"/>
                </a:lnTo>
                <a:lnTo>
                  <a:pt x="131" y="51"/>
                </a:lnTo>
                <a:lnTo>
                  <a:pt x="133" y="46"/>
                </a:lnTo>
                <a:lnTo>
                  <a:pt x="136" y="40"/>
                </a:lnTo>
                <a:lnTo>
                  <a:pt x="136" y="33"/>
                </a:lnTo>
                <a:lnTo>
                  <a:pt x="136" y="33"/>
                </a:lnTo>
                <a:lnTo>
                  <a:pt x="136" y="30"/>
                </a:lnTo>
                <a:lnTo>
                  <a:pt x="105" y="46"/>
                </a:lnTo>
                <a:lnTo>
                  <a:pt x="94" y="25"/>
                </a:lnTo>
                <a:lnTo>
                  <a:pt x="124" y="8"/>
                </a:lnTo>
                <a:lnTo>
                  <a:pt x="124" y="8"/>
                </a:lnTo>
                <a:lnTo>
                  <a:pt x="121" y="6"/>
                </a:lnTo>
                <a:lnTo>
                  <a:pt x="115" y="3"/>
                </a:lnTo>
                <a:lnTo>
                  <a:pt x="109" y="2"/>
                </a:lnTo>
                <a:lnTo>
                  <a:pt x="104" y="0"/>
                </a:lnTo>
                <a:lnTo>
                  <a:pt x="104" y="0"/>
                </a:lnTo>
                <a:lnTo>
                  <a:pt x="98" y="2"/>
                </a:lnTo>
                <a:lnTo>
                  <a:pt x="91" y="3"/>
                </a:lnTo>
                <a:lnTo>
                  <a:pt x="85" y="7"/>
                </a:lnTo>
                <a:lnTo>
                  <a:pt x="81" y="11"/>
                </a:lnTo>
                <a:lnTo>
                  <a:pt x="76" y="16"/>
                </a:lnTo>
                <a:lnTo>
                  <a:pt x="74" y="21"/>
                </a:lnTo>
                <a:lnTo>
                  <a:pt x="72" y="27"/>
                </a:lnTo>
                <a:lnTo>
                  <a:pt x="71" y="33"/>
                </a:lnTo>
                <a:lnTo>
                  <a:pt x="71" y="33"/>
                </a:lnTo>
                <a:lnTo>
                  <a:pt x="72" y="41"/>
                </a:lnTo>
                <a:lnTo>
                  <a:pt x="75" y="47"/>
                </a:lnTo>
                <a:lnTo>
                  <a:pt x="43" y="74"/>
                </a:lnTo>
                <a:lnTo>
                  <a:pt x="43" y="74"/>
                </a:lnTo>
                <a:lnTo>
                  <a:pt x="38" y="73"/>
                </a:lnTo>
                <a:lnTo>
                  <a:pt x="33" y="71"/>
                </a:lnTo>
                <a:lnTo>
                  <a:pt x="33" y="71"/>
                </a:lnTo>
                <a:lnTo>
                  <a:pt x="27" y="73"/>
                </a:lnTo>
                <a:lnTo>
                  <a:pt x="20" y="74"/>
                </a:lnTo>
                <a:lnTo>
                  <a:pt x="14" y="78"/>
                </a:lnTo>
                <a:lnTo>
                  <a:pt x="10" y="82"/>
                </a:lnTo>
                <a:lnTo>
                  <a:pt x="6" y="85"/>
                </a:lnTo>
                <a:lnTo>
                  <a:pt x="3" y="92"/>
                </a:lnTo>
                <a:lnTo>
                  <a:pt x="1" y="98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33" y="89"/>
                </a:lnTo>
                <a:lnTo>
                  <a:pt x="43" y="111"/>
                </a:lnTo>
                <a:lnTo>
                  <a:pt x="12" y="128"/>
                </a:lnTo>
                <a:lnTo>
                  <a:pt x="12" y="128"/>
                </a:lnTo>
                <a:lnTo>
                  <a:pt x="15" y="131"/>
                </a:lnTo>
                <a:lnTo>
                  <a:pt x="22" y="135"/>
                </a:lnTo>
                <a:lnTo>
                  <a:pt x="27" y="136"/>
                </a:lnTo>
                <a:lnTo>
                  <a:pt x="33" y="136"/>
                </a:lnTo>
                <a:lnTo>
                  <a:pt x="33" y="136"/>
                </a:lnTo>
                <a:lnTo>
                  <a:pt x="39" y="136"/>
                </a:lnTo>
                <a:lnTo>
                  <a:pt x="46" y="134"/>
                </a:lnTo>
                <a:lnTo>
                  <a:pt x="51" y="131"/>
                </a:lnTo>
                <a:lnTo>
                  <a:pt x="56" y="127"/>
                </a:lnTo>
                <a:lnTo>
                  <a:pt x="60" y="122"/>
                </a:lnTo>
                <a:lnTo>
                  <a:pt x="62" y="117"/>
                </a:lnTo>
                <a:lnTo>
                  <a:pt x="65" y="111"/>
                </a:lnTo>
                <a:lnTo>
                  <a:pt x="65" y="104"/>
                </a:lnTo>
                <a:lnTo>
                  <a:pt x="65" y="104"/>
                </a:lnTo>
                <a:lnTo>
                  <a:pt x="65" y="98"/>
                </a:lnTo>
                <a:lnTo>
                  <a:pt x="64" y="93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/>
            <a:tailEnd/>
          </a:ln>
        </p:spPr>
        <p:txBody>
          <a:bodyPr vert="horz" wrap="square" lIns="83969" tIns="41985" rIns="83969" bIns="4198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6" name="Freeform 402"/>
          <p:cNvSpPr>
            <a:spLocks noEditPoints="1"/>
          </p:cNvSpPr>
          <p:nvPr/>
        </p:nvSpPr>
        <p:spPr bwMode="auto">
          <a:xfrm>
            <a:off x="285264" y="1907474"/>
            <a:ext cx="478156" cy="344806"/>
          </a:xfrm>
          <a:custGeom>
            <a:avLst/>
            <a:gdLst/>
            <a:ahLst/>
            <a:cxnLst>
              <a:cxn ang="0">
                <a:pos x="149" y="45"/>
              </a:cxn>
              <a:cxn ang="0">
                <a:pos x="169" y="94"/>
              </a:cxn>
              <a:cxn ang="0">
                <a:pos x="151" y="96"/>
              </a:cxn>
              <a:cxn ang="0">
                <a:pos x="176" y="48"/>
              </a:cxn>
              <a:cxn ang="0">
                <a:pos x="191" y="44"/>
              </a:cxn>
              <a:cxn ang="0">
                <a:pos x="179" y="29"/>
              </a:cxn>
              <a:cxn ang="0">
                <a:pos x="172" y="19"/>
              </a:cxn>
              <a:cxn ang="0">
                <a:pos x="164" y="0"/>
              </a:cxn>
              <a:cxn ang="0">
                <a:pos x="146" y="1"/>
              </a:cxn>
              <a:cxn ang="0">
                <a:pos x="139" y="20"/>
              </a:cxn>
              <a:cxn ang="0">
                <a:pos x="134" y="30"/>
              </a:cxn>
              <a:cxn ang="0">
                <a:pos x="122" y="46"/>
              </a:cxn>
              <a:cxn ang="0">
                <a:pos x="132" y="61"/>
              </a:cxn>
              <a:cxn ang="0">
                <a:pos x="151" y="58"/>
              </a:cxn>
              <a:cxn ang="0">
                <a:pos x="165" y="60"/>
              </a:cxn>
              <a:cxn ang="0">
                <a:pos x="177" y="76"/>
              </a:cxn>
              <a:cxn ang="0">
                <a:pos x="186" y="83"/>
              </a:cxn>
              <a:cxn ang="0">
                <a:pos x="204" y="92"/>
              </a:cxn>
              <a:cxn ang="0">
                <a:pos x="205" y="108"/>
              </a:cxn>
              <a:cxn ang="0">
                <a:pos x="189" y="120"/>
              </a:cxn>
              <a:cxn ang="0">
                <a:pos x="181" y="128"/>
              </a:cxn>
              <a:cxn ang="0">
                <a:pos x="173" y="146"/>
              </a:cxn>
              <a:cxn ang="0">
                <a:pos x="157" y="148"/>
              </a:cxn>
              <a:cxn ang="0">
                <a:pos x="145" y="132"/>
              </a:cxn>
              <a:cxn ang="0">
                <a:pos x="136" y="124"/>
              </a:cxn>
              <a:cxn ang="0">
                <a:pos x="118" y="115"/>
              </a:cxn>
              <a:cxn ang="0">
                <a:pos x="117" y="99"/>
              </a:cxn>
              <a:cxn ang="0">
                <a:pos x="132" y="86"/>
              </a:cxn>
              <a:cxn ang="0">
                <a:pos x="128" y="64"/>
              </a:cxn>
              <a:cxn ang="0">
                <a:pos x="105" y="47"/>
              </a:cxn>
              <a:cxn ang="0">
                <a:pos x="95" y="33"/>
              </a:cxn>
              <a:cxn ang="0">
                <a:pos x="82" y="7"/>
              </a:cxn>
              <a:cxn ang="0">
                <a:pos x="59" y="5"/>
              </a:cxn>
              <a:cxn ang="0">
                <a:pos x="42" y="28"/>
              </a:cxn>
              <a:cxn ang="0">
                <a:pos x="29" y="39"/>
              </a:cxn>
              <a:cxn ang="0">
                <a:pos x="2" y="51"/>
              </a:cxn>
              <a:cxn ang="0">
                <a:pos x="0" y="74"/>
              </a:cxn>
              <a:cxn ang="0">
                <a:pos x="23" y="91"/>
              </a:cxn>
              <a:cxn ang="0">
                <a:pos x="34" y="104"/>
              </a:cxn>
              <a:cxn ang="0">
                <a:pos x="46" y="131"/>
              </a:cxn>
              <a:cxn ang="0">
                <a:pos x="69" y="133"/>
              </a:cxn>
              <a:cxn ang="0">
                <a:pos x="87" y="110"/>
              </a:cxn>
              <a:cxn ang="0">
                <a:pos x="100" y="99"/>
              </a:cxn>
              <a:cxn ang="0">
                <a:pos x="61" y="51"/>
              </a:cxn>
            </a:cxnLst>
            <a:rect l="0" t="0" r="r" b="b"/>
            <a:pathLst>
              <a:path w="205" h="148">
                <a:moveTo>
                  <a:pt x="164" y="27"/>
                </a:moveTo>
                <a:cubicBezTo>
                  <a:pt x="169" y="31"/>
                  <a:pt x="169" y="38"/>
                  <a:pt x="165" y="43"/>
                </a:cubicBezTo>
                <a:cubicBezTo>
                  <a:pt x="161" y="48"/>
                  <a:pt x="154" y="49"/>
                  <a:pt x="149" y="45"/>
                </a:cubicBezTo>
                <a:cubicBezTo>
                  <a:pt x="144" y="41"/>
                  <a:pt x="143" y="33"/>
                  <a:pt x="147" y="28"/>
                </a:cubicBezTo>
                <a:cubicBezTo>
                  <a:pt x="152" y="23"/>
                  <a:pt x="159" y="23"/>
                  <a:pt x="164" y="27"/>
                </a:cubicBezTo>
                <a:close/>
                <a:moveTo>
                  <a:pt x="169" y="94"/>
                </a:moveTo>
                <a:cubicBezTo>
                  <a:pt x="174" y="98"/>
                  <a:pt x="175" y="106"/>
                  <a:pt x="171" y="112"/>
                </a:cubicBezTo>
                <a:cubicBezTo>
                  <a:pt x="166" y="117"/>
                  <a:pt x="158" y="118"/>
                  <a:pt x="153" y="113"/>
                </a:cubicBezTo>
                <a:cubicBezTo>
                  <a:pt x="147" y="109"/>
                  <a:pt x="147" y="101"/>
                  <a:pt x="151" y="96"/>
                </a:cubicBezTo>
                <a:cubicBezTo>
                  <a:pt x="156" y="90"/>
                  <a:pt x="164" y="89"/>
                  <a:pt x="169" y="94"/>
                </a:cubicBezTo>
                <a:close/>
                <a:moveTo>
                  <a:pt x="183" y="60"/>
                </a:moveTo>
                <a:cubicBezTo>
                  <a:pt x="176" y="48"/>
                  <a:pt x="176" y="48"/>
                  <a:pt x="176" y="48"/>
                </a:cubicBezTo>
                <a:cubicBezTo>
                  <a:pt x="176" y="48"/>
                  <a:pt x="177" y="47"/>
                  <a:pt x="177" y="46"/>
                </a:cubicBezTo>
                <a:cubicBezTo>
                  <a:pt x="178" y="46"/>
                  <a:pt x="178" y="45"/>
                  <a:pt x="178" y="44"/>
                </a:cubicBezTo>
                <a:cubicBezTo>
                  <a:pt x="191" y="44"/>
                  <a:pt x="191" y="44"/>
                  <a:pt x="191" y="44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80" y="33"/>
                  <a:pt x="180" y="33"/>
                  <a:pt x="180" y="33"/>
                </a:cubicBezTo>
                <a:cubicBezTo>
                  <a:pt x="180" y="31"/>
                  <a:pt x="179" y="30"/>
                  <a:pt x="179" y="29"/>
                </a:cubicBezTo>
                <a:cubicBezTo>
                  <a:pt x="189" y="20"/>
                  <a:pt x="189" y="20"/>
                  <a:pt x="189" y="20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72" y="19"/>
                  <a:pt x="172" y="19"/>
                  <a:pt x="172" y="19"/>
                </a:cubicBezTo>
                <a:cubicBezTo>
                  <a:pt x="171" y="18"/>
                  <a:pt x="170" y="17"/>
                  <a:pt x="169" y="16"/>
                </a:cubicBezTo>
                <a:cubicBezTo>
                  <a:pt x="171" y="3"/>
                  <a:pt x="171" y="3"/>
                  <a:pt x="171" y="3"/>
                </a:cubicBezTo>
                <a:cubicBezTo>
                  <a:pt x="164" y="0"/>
                  <a:pt x="164" y="0"/>
                  <a:pt x="164" y="0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6" y="12"/>
                  <a:pt x="155" y="12"/>
                  <a:pt x="153" y="12"/>
                </a:cubicBezTo>
                <a:cubicBezTo>
                  <a:pt x="146" y="1"/>
                  <a:pt x="146" y="1"/>
                  <a:pt x="146" y="1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2"/>
                  <a:pt x="133" y="33"/>
                  <a:pt x="133" y="34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6" y="47"/>
                  <a:pt x="137" y="49"/>
                  <a:pt x="138" y="50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9" y="58"/>
                  <a:pt x="150" y="58"/>
                  <a:pt x="151" y="58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74"/>
                  <a:pt x="172" y="74"/>
                  <a:pt x="172" y="74"/>
                </a:cubicBezTo>
                <a:cubicBezTo>
                  <a:pt x="174" y="74"/>
                  <a:pt x="175" y="75"/>
                  <a:pt x="177" y="76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86" y="83"/>
                  <a:pt x="186" y="83"/>
                  <a:pt x="186" y="83"/>
                </a:cubicBezTo>
                <a:cubicBezTo>
                  <a:pt x="187" y="85"/>
                  <a:pt x="188" y="86"/>
                  <a:pt x="189" y="87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193" y="98"/>
                  <a:pt x="193" y="98"/>
                  <a:pt x="193" y="98"/>
                </a:cubicBezTo>
                <a:cubicBezTo>
                  <a:pt x="193" y="100"/>
                  <a:pt x="193" y="102"/>
                  <a:pt x="193" y="103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7"/>
                  <a:pt x="190" y="118"/>
                  <a:pt x="189" y="120"/>
                </a:cubicBezTo>
                <a:cubicBezTo>
                  <a:pt x="197" y="129"/>
                  <a:pt x="197" y="129"/>
                  <a:pt x="197" y="129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0" y="130"/>
                  <a:pt x="179" y="131"/>
                  <a:pt x="177" y="131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6"/>
                  <a:pt x="163" y="136"/>
                  <a:pt x="161" y="136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48" y="133"/>
                  <a:pt x="147" y="132"/>
                  <a:pt x="145" y="132"/>
                </a:cubicBezTo>
                <a:cubicBezTo>
                  <a:pt x="135" y="140"/>
                  <a:pt x="135" y="140"/>
                  <a:pt x="135" y="140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5" y="123"/>
                  <a:pt x="134" y="121"/>
                  <a:pt x="133" y="120"/>
                </a:cubicBezTo>
                <a:cubicBezTo>
                  <a:pt x="121" y="122"/>
                  <a:pt x="121" y="122"/>
                  <a:pt x="121" y="122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29" y="109"/>
                  <a:pt x="129" y="109"/>
                  <a:pt x="129" y="109"/>
                </a:cubicBezTo>
                <a:cubicBezTo>
                  <a:pt x="129" y="107"/>
                  <a:pt x="129" y="106"/>
                  <a:pt x="129" y="104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1" y="91"/>
                  <a:pt x="131" y="88"/>
                  <a:pt x="132" y="86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1" y="81"/>
                  <a:pt x="111" y="73"/>
                  <a:pt x="111" y="70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1"/>
                  <a:pt x="106" y="49"/>
                  <a:pt x="105" y="47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95" y="33"/>
                  <a:pt x="95" y="33"/>
                  <a:pt x="95" y="33"/>
                </a:cubicBezTo>
                <a:cubicBezTo>
                  <a:pt x="93" y="32"/>
                  <a:pt x="91" y="30"/>
                  <a:pt x="89" y="29"/>
                </a:cubicBezTo>
                <a:cubicBezTo>
                  <a:pt x="92" y="11"/>
                  <a:pt x="92" y="11"/>
                  <a:pt x="92" y="11"/>
                </a:cubicBezTo>
                <a:cubicBezTo>
                  <a:pt x="82" y="7"/>
                  <a:pt x="82" y="7"/>
                  <a:pt x="82" y="7"/>
                </a:cubicBezTo>
                <a:cubicBezTo>
                  <a:pt x="73" y="23"/>
                  <a:pt x="73" y="23"/>
                  <a:pt x="73" y="23"/>
                </a:cubicBezTo>
                <a:cubicBezTo>
                  <a:pt x="70" y="23"/>
                  <a:pt x="68" y="22"/>
                  <a:pt x="65" y="22"/>
                </a:cubicBezTo>
                <a:cubicBezTo>
                  <a:pt x="59" y="5"/>
                  <a:pt x="59" y="5"/>
                  <a:pt x="59" y="5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25"/>
                  <a:pt x="49" y="25"/>
                  <a:pt x="49" y="25"/>
                </a:cubicBezTo>
                <a:cubicBezTo>
                  <a:pt x="46" y="26"/>
                  <a:pt x="44" y="27"/>
                  <a:pt x="42" y="28"/>
                </a:cubicBezTo>
                <a:cubicBezTo>
                  <a:pt x="28" y="16"/>
                  <a:pt x="28" y="16"/>
                  <a:pt x="28" y="16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39"/>
                  <a:pt x="29" y="39"/>
                  <a:pt x="29" y="39"/>
                </a:cubicBezTo>
                <a:cubicBezTo>
                  <a:pt x="27" y="40"/>
                  <a:pt x="26" y="42"/>
                  <a:pt x="24" y="44"/>
                </a:cubicBezTo>
                <a:cubicBezTo>
                  <a:pt x="6" y="41"/>
                  <a:pt x="6" y="41"/>
                  <a:pt x="6" y="41"/>
                </a:cubicBezTo>
                <a:cubicBezTo>
                  <a:pt x="2" y="51"/>
                  <a:pt x="2" y="51"/>
                  <a:pt x="2" y="51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63"/>
                  <a:pt x="18" y="65"/>
                  <a:pt x="18" y="68"/>
                </a:cubicBezTo>
                <a:cubicBezTo>
                  <a:pt x="0" y="74"/>
                  <a:pt x="0" y="74"/>
                  <a:pt x="0" y="74"/>
                </a:cubicBezTo>
                <a:cubicBezTo>
                  <a:pt x="2" y="84"/>
                  <a:pt x="2" y="84"/>
                  <a:pt x="2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7"/>
                  <a:pt x="22" y="89"/>
                  <a:pt x="23" y="91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8" y="113"/>
                  <a:pt x="18" y="113"/>
                  <a:pt x="18" y="11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6" y="106"/>
                  <a:pt x="38" y="107"/>
                  <a:pt x="40" y="109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46" y="131"/>
                  <a:pt x="46" y="131"/>
                  <a:pt x="46" y="131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8" y="115"/>
                  <a:pt x="61" y="115"/>
                  <a:pt x="63" y="115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2" y="112"/>
                  <a:pt x="84" y="111"/>
                  <a:pt x="87" y="110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0" y="99"/>
                  <a:pt x="100" y="99"/>
                  <a:pt x="100" y="99"/>
                </a:cubicBezTo>
                <a:moveTo>
                  <a:pt x="67" y="87"/>
                </a:moveTo>
                <a:cubicBezTo>
                  <a:pt x="57" y="89"/>
                  <a:pt x="48" y="82"/>
                  <a:pt x="46" y="72"/>
                </a:cubicBezTo>
                <a:cubicBezTo>
                  <a:pt x="44" y="62"/>
                  <a:pt x="51" y="52"/>
                  <a:pt x="61" y="51"/>
                </a:cubicBezTo>
                <a:cubicBezTo>
                  <a:pt x="71" y="49"/>
                  <a:pt x="81" y="56"/>
                  <a:pt x="82" y="66"/>
                </a:cubicBezTo>
                <a:cubicBezTo>
                  <a:pt x="84" y="76"/>
                  <a:pt x="77" y="85"/>
                  <a:pt x="67" y="87"/>
                </a:cubicBezTo>
                <a:close/>
              </a:path>
            </a:pathLst>
          </a:custGeom>
          <a:noFill/>
          <a:ln w="12700" cap="rnd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e 458"/>
          <p:cNvGrpSpPr/>
          <p:nvPr/>
        </p:nvGrpSpPr>
        <p:grpSpPr>
          <a:xfrm>
            <a:off x="10862901" y="1959137"/>
            <a:ext cx="481013" cy="241300"/>
            <a:chOff x="2611439" y="765174"/>
            <a:chExt cx="481013" cy="241300"/>
          </a:xfrm>
        </p:grpSpPr>
        <p:sp>
          <p:nvSpPr>
            <p:cNvPr id="48" name="Freeform 155"/>
            <p:cNvSpPr>
              <a:spLocks/>
            </p:cNvSpPr>
            <p:nvPr/>
          </p:nvSpPr>
          <p:spPr bwMode="auto">
            <a:xfrm>
              <a:off x="2882901" y="785812"/>
              <a:ext cx="60325" cy="10477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19" y="36"/>
                </a:cxn>
                <a:cxn ang="0">
                  <a:pos x="14" y="39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7"/>
                </a:cxn>
                <a:cxn ang="0">
                  <a:pos x="1" y="44"/>
                </a:cxn>
                <a:cxn ang="0">
                  <a:pos x="2" y="46"/>
                </a:cxn>
                <a:cxn ang="0">
                  <a:pos x="11" y="48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8" y="54"/>
                </a:cxn>
                <a:cxn ang="0">
                  <a:pos x="20" y="52"/>
                </a:cxn>
                <a:cxn ang="0">
                  <a:pos x="20" y="47"/>
                </a:cxn>
                <a:cxn ang="0">
                  <a:pos x="31" y="34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17" y="15"/>
                </a:cxn>
                <a:cxn ang="0">
                  <a:pos x="25" y="16"/>
                </a:cxn>
                <a:cxn ang="0">
                  <a:pos x="25" y="17"/>
                </a:cxn>
                <a:cxn ang="0">
                  <a:pos x="27" y="15"/>
                </a:cxn>
                <a:cxn ang="0">
                  <a:pos x="28" y="9"/>
                </a:cxn>
                <a:cxn ang="0">
                  <a:pos x="27" y="7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0" y="19"/>
                </a:cxn>
                <a:cxn ang="0">
                  <a:pos x="13" y="31"/>
                </a:cxn>
              </a:cxnLst>
              <a:rect l="0" t="0" r="r" b="b"/>
              <a:pathLst>
                <a:path w="31" h="54">
                  <a:moveTo>
                    <a:pt x="13" y="31"/>
                  </a:moveTo>
                  <a:cubicBezTo>
                    <a:pt x="18" y="33"/>
                    <a:pt x="19" y="34"/>
                    <a:pt x="19" y="36"/>
                  </a:cubicBezTo>
                  <a:cubicBezTo>
                    <a:pt x="19" y="38"/>
                    <a:pt x="16" y="38"/>
                    <a:pt x="14" y="39"/>
                  </a:cubicBezTo>
                  <a:cubicBezTo>
                    <a:pt x="10" y="39"/>
                    <a:pt x="6" y="37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6"/>
                    <a:pt x="2" y="37"/>
                    <a:pt x="2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2" y="46"/>
                  </a:cubicBezTo>
                  <a:cubicBezTo>
                    <a:pt x="4" y="47"/>
                    <a:pt x="8" y="48"/>
                    <a:pt x="11" y="4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3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20" y="53"/>
                    <a:pt x="20" y="52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7" y="46"/>
                    <a:pt x="31" y="41"/>
                    <a:pt x="31" y="34"/>
                  </a:cubicBezTo>
                  <a:cubicBezTo>
                    <a:pt x="31" y="28"/>
                    <a:pt x="27" y="24"/>
                    <a:pt x="19" y="22"/>
                  </a:cubicBezTo>
                  <a:cubicBezTo>
                    <a:pt x="14" y="20"/>
                    <a:pt x="12" y="19"/>
                    <a:pt x="12" y="17"/>
                  </a:cubicBezTo>
                  <a:cubicBezTo>
                    <a:pt x="12" y="15"/>
                    <a:pt x="15" y="15"/>
                    <a:pt x="17" y="15"/>
                  </a:cubicBezTo>
                  <a:cubicBezTo>
                    <a:pt x="20" y="15"/>
                    <a:pt x="23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7" y="16"/>
                    <a:pt x="27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8" y="7"/>
                    <a:pt x="27" y="7"/>
                  </a:cubicBezTo>
                  <a:cubicBezTo>
                    <a:pt x="25" y="6"/>
                    <a:pt x="22" y="6"/>
                    <a:pt x="19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4" y="8"/>
                    <a:pt x="0" y="13"/>
                    <a:pt x="0" y="19"/>
                  </a:cubicBezTo>
                  <a:cubicBezTo>
                    <a:pt x="0" y="26"/>
                    <a:pt x="7" y="29"/>
                    <a:pt x="13" y="31"/>
                  </a:cubicBezTo>
                  <a:close/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eform 156"/>
            <p:cNvSpPr>
              <a:spLocks/>
            </p:cNvSpPr>
            <p:nvPr/>
          </p:nvSpPr>
          <p:spPr bwMode="auto">
            <a:xfrm>
              <a:off x="2611439" y="765174"/>
              <a:ext cx="481013" cy="1539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9" y="9"/>
                </a:cxn>
                <a:cxn ang="0">
                  <a:pos x="63" y="16"/>
                </a:cxn>
                <a:cxn ang="0">
                  <a:pos x="63" y="0"/>
                </a:cxn>
                <a:cxn ang="0">
                  <a:pos x="248" y="0"/>
                </a:cxn>
                <a:cxn ang="0">
                  <a:pos x="248" y="80"/>
                </a:cxn>
                <a:cxn ang="0">
                  <a:pos x="189" y="80"/>
                </a:cxn>
                <a:cxn ang="0">
                  <a:pos x="77" y="80"/>
                </a:cxn>
              </a:cxnLst>
              <a:rect l="0" t="0" r="r" b="b"/>
              <a:pathLst>
                <a:path w="248" h="80">
                  <a:moveTo>
                    <a:pt x="0" y="45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58" y="3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8" y="80"/>
                    <a:pt x="248" y="80"/>
                    <a:pt x="248" y="80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79" y="80"/>
                    <a:pt x="77" y="80"/>
                    <a:pt x="77" y="80"/>
                  </a:cubicBezTo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157"/>
            <p:cNvSpPr>
              <a:spLocks/>
            </p:cNvSpPr>
            <p:nvPr/>
          </p:nvSpPr>
          <p:spPr bwMode="auto">
            <a:xfrm>
              <a:off x="2616201" y="838199"/>
              <a:ext cx="212725" cy="14287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92" y="4"/>
                </a:cxn>
                <a:cxn ang="0">
                  <a:pos x="107" y="9"/>
                </a:cxn>
                <a:cxn ang="0">
                  <a:pos x="97" y="28"/>
                </a:cxn>
                <a:cxn ang="0">
                  <a:pos x="48" y="58"/>
                </a:cxn>
                <a:cxn ang="0">
                  <a:pos x="0" y="71"/>
                </a:cxn>
              </a:cxnLst>
              <a:rect l="0" t="0" r="r" b="b"/>
              <a:pathLst>
                <a:path w="110" h="74">
                  <a:moveTo>
                    <a:pt x="45" y="21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106" y="0"/>
                    <a:pt x="107" y="9"/>
                  </a:cubicBezTo>
                  <a:cubicBezTo>
                    <a:pt x="109" y="18"/>
                    <a:pt x="110" y="23"/>
                    <a:pt x="97" y="28"/>
                  </a:cubicBezTo>
                  <a:cubicBezTo>
                    <a:pt x="84" y="34"/>
                    <a:pt x="56" y="54"/>
                    <a:pt x="48" y="58"/>
                  </a:cubicBezTo>
                  <a:cubicBezTo>
                    <a:pt x="39" y="63"/>
                    <a:pt x="21" y="74"/>
                    <a:pt x="0" y="71"/>
                  </a:cubicBezTo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Freeform 158"/>
            <p:cNvSpPr>
              <a:spLocks/>
            </p:cNvSpPr>
            <p:nvPr/>
          </p:nvSpPr>
          <p:spPr bwMode="auto">
            <a:xfrm>
              <a:off x="2708276" y="923924"/>
              <a:ext cx="71438" cy="6985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7" y="30"/>
                </a:cxn>
                <a:cxn ang="0">
                  <a:pos x="37" y="0"/>
                </a:cxn>
              </a:cxnLst>
              <a:rect l="0" t="0" r="r" b="b"/>
              <a:pathLst>
                <a:path w="37" h="36">
                  <a:moveTo>
                    <a:pt x="0" y="17"/>
                  </a:moveTo>
                  <a:cubicBezTo>
                    <a:pt x="0" y="17"/>
                    <a:pt x="0" y="36"/>
                    <a:pt x="17" y="30"/>
                  </a:cubicBezTo>
                  <a:cubicBezTo>
                    <a:pt x="30" y="25"/>
                    <a:pt x="37" y="0"/>
                    <a:pt x="37" y="0"/>
                  </a:cubicBezTo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Freeform 159"/>
            <p:cNvSpPr>
              <a:spLocks/>
            </p:cNvSpPr>
            <p:nvPr/>
          </p:nvSpPr>
          <p:spPr bwMode="auto">
            <a:xfrm>
              <a:off x="2762251" y="923924"/>
              <a:ext cx="66675" cy="825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5" y="36"/>
                </a:cxn>
                <a:cxn ang="0">
                  <a:pos x="34" y="0"/>
                </a:cxn>
              </a:cxnLst>
              <a:rect l="0" t="0" r="r" b="b"/>
              <a:pathLst>
                <a:path w="34" h="43">
                  <a:moveTo>
                    <a:pt x="0" y="24"/>
                  </a:moveTo>
                  <a:cubicBezTo>
                    <a:pt x="0" y="24"/>
                    <a:pt x="0" y="43"/>
                    <a:pt x="15" y="36"/>
                  </a:cubicBezTo>
                  <a:cubicBezTo>
                    <a:pt x="26" y="32"/>
                    <a:pt x="34" y="0"/>
                    <a:pt x="34" y="0"/>
                  </a:cubicBezTo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Freeform 160"/>
            <p:cNvSpPr>
              <a:spLocks/>
            </p:cNvSpPr>
            <p:nvPr/>
          </p:nvSpPr>
          <p:spPr bwMode="auto">
            <a:xfrm>
              <a:off x="2822576" y="923924"/>
              <a:ext cx="58738" cy="682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29"/>
                </a:cxn>
                <a:cxn ang="0">
                  <a:pos x="30" y="0"/>
                </a:cxn>
              </a:cxnLst>
              <a:rect l="0" t="0" r="r" b="b"/>
              <a:pathLst>
                <a:path w="30" h="35">
                  <a:moveTo>
                    <a:pt x="0" y="16"/>
                  </a:moveTo>
                  <a:cubicBezTo>
                    <a:pt x="0" y="16"/>
                    <a:pt x="0" y="35"/>
                    <a:pt x="15" y="29"/>
                  </a:cubicBezTo>
                  <a:cubicBezTo>
                    <a:pt x="26" y="24"/>
                    <a:pt x="30" y="0"/>
                    <a:pt x="30" y="0"/>
                  </a:cubicBezTo>
                </a:path>
              </a:pathLst>
            </a:custGeom>
            <a:noFill/>
            <a:ln w="12700" cap="sq">
              <a:solidFill>
                <a:srgbClr val="000000">
                  <a:lumMod val="75000"/>
                  <a:lumOff val="2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9561872" y="4999891"/>
            <a:ext cx="12135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6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9732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35" name="Object 3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4151784" y="2660218"/>
            <a:ext cx="7776863" cy="36643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4359" tIns="44667" rIns="34359" bIns="44667" rtlCol="0" anchor="ctr"/>
          <a:lstStyle/>
          <a:p>
            <a:pPr algn="ctr" defTabSz="872722" fontAlgn="auto">
              <a:spcBef>
                <a:spcPts val="0"/>
              </a:spcBef>
              <a:spcAft>
                <a:spcPts val="0"/>
              </a:spcAft>
            </a:pPr>
            <a:endParaRPr lang="pl-PL" sz="1100" kern="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7B4F626-53BB-4DCF-A806-3082E38F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96600" cy="627964"/>
          </a:xfrm>
        </p:spPr>
        <p:txBody>
          <a:bodyPr lIns="72000" tIns="36000" rIns="36000" bIns="36000" anchor="ctr" anchorCtr="0">
            <a:normAutofit/>
          </a:bodyPr>
          <a:lstStyle/>
          <a:p>
            <a:r>
              <a:rPr lang="en-GB" sz="1400" b="1" dirty="0"/>
              <a:t>    </a:t>
            </a:r>
            <a:r>
              <a:rPr lang="en-US" sz="1400" b="1" dirty="0"/>
              <a:t>RPA of </a:t>
            </a:r>
            <a:endParaRPr lang="pt-PT" sz="1400" kern="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360" y="1011827"/>
            <a:ext cx="3744416" cy="13370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3200" tIns="44667" rIns="43200" bIns="44667" rtlCol="0" anchor="t" anchorCtr="0"/>
          <a:lstStyle/>
          <a:p>
            <a:pPr defTabSz="872722"/>
            <a:r>
              <a:rPr lang="en-US" sz="1100" b="1" u="sng" dirty="0">
                <a:solidFill>
                  <a:prstClr val="black"/>
                </a:solidFill>
                <a:latin typeface="Calibri"/>
              </a:rPr>
              <a:t>Engagement/Client Name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- CMI</a:t>
            </a: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r>
              <a:rPr lang="en-US" sz="1100" b="1" u="sng" dirty="0">
                <a:solidFill>
                  <a:prstClr val="black"/>
                </a:solidFill>
                <a:latin typeface="Calibri"/>
              </a:rPr>
              <a:t>Client Location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- Guatemala</a:t>
            </a:r>
          </a:p>
          <a:p>
            <a:pPr defTabSz="872722"/>
            <a:br>
              <a:rPr lang="en-US" sz="1100" u="sng" dirty="0">
                <a:solidFill>
                  <a:prstClr val="black"/>
                </a:solidFill>
                <a:latin typeface="Calibri"/>
              </a:rPr>
            </a:br>
            <a:r>
              <a:rPr lang="en-US" sz="1100" b="1" u="sng" dirty="0">
                <a:solidFill>
                  <a:prstClr val="black"/>
                </a:solidFill>
                <a:latin typeface="Calibri"/>
              </a:rPr>
              <a:t>CG Project Owner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-  Donald Pineda	</a:t>
            </a:r>
          </a:p>
          <a:p>
            <a:pPr defTabSz="872722"/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 defTabSz="872722"/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Process Name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–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Envio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de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Pruebas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Psicometricas</a:t>
            </a: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1784" y="2433859"/>
            <a:ext cx="7776863" cy="22635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4359" tIns="44667" rIns="34359" bIns="44667" rtlCol="0" anchor="ctr"/>
          <a:lstStyle/>
          <a:p>
            <a:pPr algn="ctr"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schemeClr val="bg1"/>
                </a:solidFill>
                <a:cs typeface="Calibri"/>
              </a:rPr>
              <a:t>Generic Process Flow </a:t>
            </a:r>
            <a:r>
              <a:rPr lang="en-US" sz="1100" kern="0" dirty="0">
                <a:solidFill>
                  <a:schemeClr val="bg1"/>
                </a:solidFill>
                <a:cs typeface="Calibri"/>
              </a:rPr>
              <a:t>(after implementing RPA Solutions)</a:t>
            </a:r>
            <a:endParaRPr lang="pl-PL" sz="11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1781" y="1011827"/>
            <a:ext cx="7776863" cy="13370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4359" tIns="44667" rIns="34359" bIns="44667" rtlCol="0" anchor="t" anchorCtr="0"/>
          <a:lstStyle/>
          <a:p>
            <a:pPr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High level description of the existing process and related issues</a:t>
            </a:r>
          </a:p>
          <a:p>
            <a:pPr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Amita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Portal,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fue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inestable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y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tomaba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varios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minutos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para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poder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acceder al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sistema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,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eso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era lo que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hacia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lento el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procesamiento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de las solicitudes, de la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misma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manera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se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identifico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que el server tenia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muy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pocos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recursos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para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ejecutar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el </a:t>
            </a:r>
            <a:r>
              <a:rPr lang="en-US" sz="11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proceso</a:t>
            </a: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.</a:t>
            </a:r>
            <a:b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</a:b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Why RPA was selected as a possible solution ?</a:t>
            </a:r>
          </a:p>
          <a:p>
            <a:pPr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Fue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seleccionada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porque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el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proceso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es repetitive y no require decision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humana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. </a:t>
            </a:r>
          </a:p>
          <a:p>
            <a:pPr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Which all applications were in scope and which RPA tool was used  ?</a:t>
            </a:r>
            <a:b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</a:b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Outlook, Excel,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Amitai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Portal, MIL Portal, PCA Portal &amp;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Aplicacion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BPM. La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herramienta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RPA que se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uso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fue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UiPath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. </a:t>
            </a:r>
            <a:endParaRPr lang="pl-PL" sz="1100" kern="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1781" y="785468"/>
            <a:ext cx="7776863" cy="22635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4359" tIns="44667" rIns="34359" bIns="44667" rtlCol="0" anchor="ctr"/>
          <a:lstStyle/>
          <a:p>
            <a:pPr algn="ctr"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schemeClr val="bg1"/>
                </a:solidFill>
                <a:cs typeface="Calibri"/>
              </a:rPr>
              <a:t>Process Description</a:t>
            </a:r>
            <a:endParaRPr lang="pl-PL" sz="11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5360" y="785468"/>
            <a:ext cx="3744416" cy="2249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4359" tIns="44667" rIns="34359" bIns="44667" rtlCol="0" anchor="ctr"/>
          <a:lstStyle/>
          <a:p>
            <a:pPr algn="ctr" defTabSz="872722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schemeClr val="bg1"/>
                </a:solidFill>
                <a:cs typeface="Calibri"/>
              </a:rPr>
              <a:t>Base Information</a:t>
            </a:r>
            <a:endParaRPr lang="pl-PL" sz="11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360" y="2422310"/>
            <a:ext cx="3744416" cy="574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3200" tIns="44667" rIns="43200" bIns="44667" rtlCol="0" anchor="t" anchorCtr="0"/>
          <a:lstStyle/>
          <a:p>
            <a:pPr defTabSz="872722"/>
            <a:r>
              <a:rPr lang="en-US" sz="1100" b="1" u="sng" dirty="0">
                <a:solidFill>
                  <a:prstClr val="black"/>
                </a:solidFill>
                <a:latin typeface="Calibri"/>
              </a:rPr>
              <a:t>Process Scope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–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Recursos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Humanos </a:t>
            </a:r>
          </a:p>
          <a:p>
            <a:pPr defTabSz="872722"/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 defTabSz="872722"/>
            <a:endParaRPr lang="pl-PL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5360" y="4581129"/>
            <a:ext cx="3744416" cy="17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3200" tIns="44667" rIns="43200" bIns="44667" rtlCol="0" anchor="t" anchorCtr="0"/>
          <a:lstStyle/>
          <a:p>
            <a:pPr defTabSz="872722"/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RPA Delivery Factory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– Automation Factory, Guatemala</a:t>
            </a:r>
          </a:p>
          <a:p>
            <a:pPr defTabSz="872722"/>
            <a:b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</a:b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Duration of RPA </a:t>
            </a:r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Implementation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– 6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semanas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 defTabSz="872722"/>
            <a:endParaRPr lang="en-US" sz="1100" b="1" u="sng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defTabSz="872722"/>
            <a:r>
              <a:rPr lang="en-US" sz="1100" b="1" u="sng" dirty="0">
                <a:solidFill>
                  <a:prstClr val="black"/>
                </a:solidFill>
                <a:latin typeface="Calibri"/>
              </a:rPr>
              <a:t>RPA Project Completion Date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– Abril 2019</a:t>
            </a:r>
          </a:p>
          <a:p>
            <a:pPr defTabSz="872722"/>
            <a:endParaRPr lang="en-US" sz="1100" b="1" u="sng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defTabSz="872722"/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Ar</a:t>
            </a: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t</a:t>
            </a:r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ifact developer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(email)</a:t>
            </a:r>
            <a:r>
              <a:rPr lang="pl-PL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: 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automaty.csi@cmi.co</a:t>
            </a:r>
            <a:endParaRPr lang="pl-PL" sz="1100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defTabSz="872722"/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pPr defTabSz="872722"/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Artifact owner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(email)</a:t>
            </a:r>
            <a:r>
              <a:rPr lang="pl-PL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: 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jose.morales@cmi.co</a:t>
            </a:r>
            <a:endParaRPr lang="pl-PL" sz="1100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5360" y="2996953"/>
            <a:ext cx="374441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3200" tIns="44667" rIns="43200" bIns="44667" rtlCol="0" anchor="t" anchorCtr="0"/>
          <a:lstStyle/>
          <a:p>
            <a:pPr defTabSz="872722"/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Processing </a:t>
            </a: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time</a:t>
            </a:r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before RPA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– 6 minutes  </a:t>
            </a:r>
          </a:p>
          <a:p>
            <a:pPr defTabSz="872722"/>
            <a:br>
              <a:rPr lang="en-US" sz="1100" b="1" dirty="0">
                <a:solidFill>
                  <a:prstClr val="black"/>
                </a:solidFill>
                <a:latin typeface="Calibri"/>
              </a:rPr>
            </a:br>
            <a:br>
              <a:rPr lang="en-US" sz="1100" b="1" dirty="0">
                <a:solidFill>
                  <a:prstClr val="black"/>
                </a:solidFill>
                <a:latin typeface="Calibri"/>
              </a:rPr>
            </a:br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Processing time after</a:t>
            </a: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RPA</a:t>
            </a:r>
            <a:r>
              <a:rPr lang="en-US" sz="11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-  2 minutes</a:t>
            </a: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endParaRPr lang="en-US" sz="1100" dirty="0">
              <a:solidFill>
                <a:prstClr val="black"/>
              </a:solidFill>
              <a:latin typeface="Calibri"/>
            </a:endParaRPr>
          </a:p>
          <a:p>
            <a:pPr defTabSz="872722"/>
            <a:b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</a:br>
            <a:r>
              <a:rPr lang="pl-PL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Qualit</a:t>
            </a:r>
            <a:r>
              <a:rPr lang="en-US" sz="1100" b="1" u="sng" dirty="0" err="1">
                <a:solidFill>
                  <a:srgbClr val="1F497D">
                    <a:lumMod val="50000"/>
                  </a:srgbClr>
                </a:solidFill>
                <a:latin typeface="Calibri"/>
              </a:rPr>
              <a:t>ative</a:t>
            </a:r>
            <a:r>
              <a:rPr lang="en-US" sz="1100" b="1" u="sng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improvement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– Si, la </a:t>
            </a:r>
            <a:r>
              <a:rPr lang="en-US" sz="1100" dirty="0" err="1">
                <a:solidFill>
                  <a:srgbClr val="1F497D">
                    <a:lumMod val="50000"/>
                  </a:srgbClr>
                </a:solidFill>
                <a:latin typeface="Calibri"/>
              </a:rPr>
              <a:t>precison</a:t>
            </a:r>
            <a:r>
              <a:rPr lang="en-US" sz="11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1100" dirty="0" err="1">
                <a:solidFill>
                  <a:srgbClr val="1F497D">
                    <a:lumMod val="50000"/>
                  </a:srgbClr>
                </a:solidFill>
                <a:latin typeface="Calibri"/>
              </a:rPr>
              <a:t>mejoro</a:t>
            </a:r>
            <a:endParaRPr lang="en-US" sz="110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defTabSz="872722"/>
            <a:endParaRPr lang="en-US" sz="1100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defTabSz="872722"/>
            <a:endParaRPr lang="pl-PL" sz="11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77CE74-0A12-4825-9FAF-28413E46E38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1" y="2660218"/>
            <a:ext cx="7776863" cy="3664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9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566" y="3048849"/>
            <a:ext cx="1583967" cy="5924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20+</a:t>
            </a:r>
          </a:p>
          <a:p>
            <a:pPr>
              <a:lnSpc>
                <a:spcPts val="1662"/>
              </a:lnSpc>
            </a:pPr>
            <a:r>
              <a:rPr lang="en-US" sz="1662" dirty="0">
                <a:solidFill>
                  <a:schemeClr val="accent2">
                    <a:lumMod val="50000"/>
                  </a:schemeClr>
                </a:solidFill>
              </a:rPr>
              <a:t>Work items</a:t>
            </a:r>
            <a:endParaRPr lang="en-US" sz="969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 flipH="1">
            <a:off x="1213720" y="1296317"/>
            <a:ext cx="10168685" cy="13389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314" tIns="39657" rIns="237940" bIns="39657" rtlCol="0" anchor="ctr"/>
          <a:lstStyle/>
          <a:p>
            <a:pPr algn="ctr" defTabSz="792708"/>
            <a:endParaRPr lang="en-US" sz="1015" kern="0" dirty="0">
              <a:solidFill>
                <a:srgbClr val="998C85">
                  <a:lumMod val="50000"/>
                </a:srgbClr>
              </a:solidFill>
              <a:cs typeface="Arial"/>
            </a:endParaRPr>
          </a:p>
        </p:txBody>
      </p:sp>
      <p:grpSp>
        <p:nvGrpSpPr>
          <p:cNvPr id="5" name="Group 37"/>
          <p:cNvGrpSpPr/>
          <p:nvPr/>
        </p:nvGrpSpPr>
        <p:grpSpPr>
          <a:xfrm rot="16200000">
            <a:off x="666750" y="1532195"/>
            <a:ext cx="960242" cy="902941"/>
            <a:chOff x="426188" y="1116347"/>
            <a:chExt cx="877428" cy="825070"/>
          </a:xfrm>
        </p:grpSpPr>
        <p:sp>
          <p:nvSpPr>
            <p:cNvPr id="6" name="Oval 5"/>
            <p:cNvSpPr/>
            <p:nvPr/>
          </p:nvSpPr>
          <p:spPr>
            <a:xfrm>
              <a:off x="466267" y="1116347"/>
              <a:ext cx="822055" cy="82507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15" dirty="0">
                <a:solidFill>
                  <a:srgbClr val="998C85">
                    <a:lumMod val="50000"/>
                  </a:srgb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188" y="1116347"/>
              <a:ext cx="877428" cy="449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15" dirty="0">
                <a:solidFill>
                  <a:srgbClr val="998C85">
                    <a:lumMod val="50000"/>
                  </a:srgb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8675" y="1189020"/>
              <a:ext cx="677239" cy="6797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15" dirty="0">
                <a:solidFill>
                  <a:srgbClr val="998C85">
                    <a:lumMod val="50000"/>
                  </a:srgbClr>
                </a:solidFill>
              </a:endParaRPr>
            </a:p>
          </p:txBody>
        </p:sp>
      </p:grpSp>
      <p:sp>
        <p:nvSpPr>
          <p:cNvPr id="9" name="ZoneTexte 56"/>
          <p:cNvSpPr txBox="1"/>
          <p:nvPr/>
        </p:nvSpPr>
        <p:spPr>
          <a:xfrm>
            <a:off x="1731447" y="1339656"/>
            <a:ext cx="9650958" cy="611551"/>
          </a:xfrm>
          <a:prstGeom prst="rect">
            <a:avLst/>
          </a:prstGeom>
          <a:noFill/>
          <a:ln>
            <a:noFill/>
          </a:ln>
        </p:spPr>
        <p:txBody>
          <a:bodyPr wrap="square" lIns="99034" tIns="49517" rIns="99034" bIns="49517" rtlCol="0">
            <a:spAutoFit/>
          </a:bodyPr>
          <a:lstStyle/>
          <a:p>
            <a:pPr algn="just"/>
            <a:r>
              <a:rPr lang="es-ES" sz="1662" b="1" dirty="0">
                <a:solidFill>
                  <a:schemeClr val="bg1"/>
                </a:solidFill>
              </a:rPr>
              <a:t>Envió de pruebas Psicométricas a candidatos dentro del proceso de Adquisición de talento </a:t>
            </a:r>
            <a:endParaRPr lang="en-US" sz="1662" b="1" dirty="0">
              <a:solidFill>
                <a:schemeClr val="bg1"/>
              </a:solidFill>
            </a:endParaRPr>
          </a:p>
        </p:txBody>
      </p:sp>
      <p:grpSp>
        <p:nvGrpSpPr>
          <p:cNvPr id="10" name="Groupe 566"/>
          <p:cNvGrpSpPr/>
          <p:nvPr/>
        </p:nvGrpSpPr>
        <p:grpSpPr>
          <a:xfrm>
            <a:off x="908037" y="1803747"/>
            <a:ext cx="476971" cy="341826"/>
            <a:chOff x="2613026" y="2713038"/>
            <a:chExt cx="414338" cy="287338"/>
          </a:xfrm>
        </p:grpSpPr>
        <p:sp>
          <p:nvSpPr>
            <p:cNvPr id="1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GB" sz="1662" dirty="0"/>
            </a:p>
          </p:txBody>
        </p:sp>
        <p:sp>
          <p:nvSpPr>
            <p:cNvPr id="1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GB" sz="1662" dirty="0"/>
            </a:p>
          </p:txBody>
        </p:sp>
        <p:sp>
          <p:nvSpPr>
            <p:cNvPr id="1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GB" sz="1662" dirty="0"/>
            </a:p>
          </p:txBody>
        </p:sp>
        <p:sp>
          <p:nvSpPr>
            <p:cNvPr id="1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GB" sz="1662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79674" y="3048848"/>
            <a:ext cx="1828827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1662"/>
              </a:lnSpc>
            </a:pPr>
            <a:r>
              <a:rPr lang="en-US" sz="1477" dirty="0">
                <a:solidFill>
                  <a:schemeClr val="accent2">
                    <a:lumMod val="50000"/>
                  </a:schemeClr>
                </a:solidFill>
              </a:rPr>
              <a:t>Seconds per transaction</a:t>
            </a:r>
            <a:endParaRPr lang="en-US" sz="923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7015" y="3048849"/>
            <a:ext cx="1409853" cy="5924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1662"/>
              </a:lnSpc>
            </a:pPr>
            <a:r>
              <a:rPr lang="en-US" sz="1662" dirty="0">
                <a:solidFill>
                  <a:schemeClr val="accent2">
                    <a:lumMod val="50000"/>
                  </a:schemeClr>
                </a:solidFill>
              </a:rPr>
              <a:t>FTEs</a:t>
            </a:r>
            <a:endParaRPr lang="en-US" sz="969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Group 49"/>
          <p:cNvGrpSpPr/>
          <p:nvPr/>
        </p:nvGrpSpPr>
        <p:grpSpPr>
          <a:xfrm>
            <a:off x="1468875" y="3048849"/>
            <a:ext cx="644769" cy="366346"/>
            <a:chOff x="6051550" y="2081213"/>
            <a:chExt cx="698500" cy="396875"/>
          </a:xfrm>
        </p:grpSpPr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6197600" y="2109788"/>
              <a:ext cx="552450" cy="127000"/>
            </a:xfrm>
            <a:custGeom>
              <a:avLst/>
              <a:gdLst>
                <a:gd name="T0" fmla="*/ 0 w 348"/>
                <a:gd name="T1" fmla="*/ 80 h 80"/>
                <a:gd name="T2" fmla="*/ 26 w 348"/>
                <a:gd name="T3" fmla="*/ 0 h 80"/>
                <a:gd name="T4" fmla="*/ 348 w 348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" h="80">
                  <a:moveTo>
                    <a:pt x="0" y="80"/>
                  </a:moveTo>
                  <a:lnTo>
                    <a:pt x="26" y="0"/>
                  </a:lnTo>
                  <a:lnTo>
                    <a:pt x="348" y="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6238875" y="2109788"/>
              <a:ext cx="511175" cy="365125"/>
            </a:xfrm>
            <a:custGeom>
              <a:avLst/>
              <a:gdLst>
                <a:gd name="T0" fmla="*/ 0 w 322"/>
                <a:gd name="T1" fmla="*/ 0 h 230"/>
                <a:gd name="T2" fmla="*/ 322 w 322"/>
                <a:gd name="T3" fmla="*/ 0 h 230"/>
                <a:gd name="T4" fmla="*/ 250 w 322"/>
                <a:gd name="T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" h="230">
                  <a:moveTo>
                    <a:pt x="0" y="0"/>
                  </a:moveTo>
                  <a:lnTo>
                    <a:pt x="322" y="0"/>
                  </a:lnTo>
                  <a:lnTo>
                    <a:pt x="250" y="23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6292850" y="2081213"/>
              <a:ext cx="120650" cy="28575"/>
            </a:xfrm>
            <a:custGeom>
              <a:avLst/>
              <a:gdLst>
                <a:gd name="T0" fmla="*/ 0 w 76"/>
                <a:gd name="T1" fmla="*/ 18 h 18"/>
                <a:gd name="T2" fmla="*/ 10 w 76"/>
                <a:gd name="T3" fmla="*/ 0 h 18"/>
                <a:gd name="T4" fmla="*/ 76 w 76"/>
                <a:gd name="T5" fmla="*/ 0 h 18"/>
                <a:gd name="T6" fmla="*/ 68 w 76"/>
                <a:gd name="T7" fmla="*/ 18 h 18"/>
                <a:gd name="T8" fmla="*/ 0 w 7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">
                  <a:moveTo>
                    <a:pt x="0" y="18"/>
                  </a:moveTo>
                  <a:lnTo>
                    <a:pt x="10" y="0"/>
                  </a:lnTo>
                  <a:lnTo>
                    <a:pt x="76" y="0"/>
                  </a:lnTo>
                  <a:lnTo>
                    <a:pt x="68" y="18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6296025" y="2189163"/>
              <a:ext cx="339725" cy="47625"/>
            </a:xfrm>
            <a:custGeom>
              <a:avLst/>
              <a:gdLst>
                <a:gd name="T0" fmla="*/ 0 w 214"/>
                <a:gd name="T1" fmla="*/ 30 h 30"/>
                <a:gd name="T2" fmla="*/ 8 w 214"/>
                <a:gd name="T3" fmla="*/ 0 h 30"/>
                <a:gd name="T4" fmla="*/ 214 w 2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30">
                  <a:moveTo>
                    <a:pt x="0" y="30"/>
                  </a:moveTo>
                  <a:lnTo>
                    <a:pt x="8" y="0"/>
                  </a:lnTo>
                  <a:lnTo>
                    <a:pt x="214" y="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6051550" y="2236788"/>
              <a:ext cx="581025" cy="238125"/>
            </a:xfrm>
            <a:custGeom>
              <a:avLst/>
              <a:gdLst>
                <a:gd name="T0" fmla="*/ 0 w 366"/>
                <a:gd name="T1" fmla="*/ 16 h 150"/>
                <a:gd name="T2" fmla="*/ 40 w 366"/>
                <a:gd name="T3" fmla="*/ 150 h 150"/>
                <a:gd name="T4" fmla="*/ 366 w 366"/>
                <a:gd name="T5" fmla="*/ 150 h 150"/>
                <a:gd name="T6" fmla="*/ 322 w 366"/>
                <a:gd name="T7" fmla="*/ 0 h 150"/>
                <a:gd name="T8" fmla="*/ 12 w 366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150">
                  <a:moveTo>
                    <a:pt x="0" y="16"/>
                  </a:moveTo>
                  <a:lnTo>
                    <a:pt x="40" y="150"/>
                  </a:lnTo>
                  <a:lnTo>
                    <a:pt x="366" y="150"/>
                  </a:lnTo>
                  <a:lnTo>
                    <a:pt x="322" y="0"/>
                  </a:lnTo>
                  <a:lnTo>
                    <a:pt x="12" y="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6051550" y="2236788"/>
              <a:ext cx="584200" cy="241300"/>
            </a:xfrm>
            <a:custGeom>
              <a:avLst/>
              <a:gdLst>
                <a:gd name="T0" fmla="*/ 0 w 368"/>
                <a:gd name="T1" fmla="*/ 16 h 152"/>
                <a:gd name="T2" fmla="*/ 42 w 368"/>
                <a:gd name="T3" fmla="*/ 152 h 152"/>
                <a:gd name="T4" fmla="*/ 368 w 368"/>
                <a:gd name="T5" fmla="*/ 152 h 152"/>
                <a:gd name="T6" fmla="*/ 322 w 368"/>
                <a:gd name="T7" fmla="*/ 0 h 152"/>
                <a:gd name="T8" fmla="*/ 12 w 36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52">
                  <a:moveTo>
                    <a:pt x="0" y="16"/>
                  </a:moveTo>
                  <a:lnTo>
                    <a:pt x="42" y="152"/>
                  </a:lnTo>
                  <a:lnTo>
                    <a:pt x="368" y="152"/>
                  </a:lnTo>
                  <a:lnTo>
                    <a:pt x="322" y="0"/>
                  </a:lnTo>
                  <a:lnTo>
                    <a:pt x="12" y="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4" name="Line 209"/>
            <p:cNvSpPr>
              <a:spLocks noChangeShapeType="1"/>
            </p:cNvSpPr>
            <p:nvPr/>
          </p:nvSpPr>
          <p:spPr bwMode="auto">
            <a:xfrm flipH="1">
              <a:off x="6613525" y="2211388"/>
              <a:ext cx="60325" cy="190500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</p:grpSp>
      <p:grpSp>
        <p:nvGrpSpPr>
          <p:cNvPr id="25" name="Group 57"/>
          <p:cNvGrpSpPr/>
          <p:nvPr/>
        </p:nvGrpSpPr>
        <p:grpSpPr>
          <a:xfrm>
            <a:off x="4309529" y="2948570"/>
            <a:ext cx="517944" cy="675025"/>
            <a:chOff x="1271588" y="3967163"/>
            <a:chExt cx="387350" cy="504825"/>
          </a:xfrm>
        </p:grpSpPr>
        <p:sp>
          <p:nvSpPr>
            <p:cNvPr id="26" name="Freeform 365"/>
            <p:cNvSpPr>
              <a:spLocks/>
            </p:cNvSpPr>
            <p:nvPr/>
          </p:nvSpPr>
          <p:spPr bwMode="auto">
            <a:xfrm>
              <a:off x="1398588" y="3967163"/>
              <a:ext cx="104775" cy="69850"/>
            </a:xfrm>
            <a:custGeom>
              <a:avLst/>
              <a:gdLst>
                <a:gd name="T0" fmla="*/ 56 w 66"/>
                <a:gd name="T1" fmla="*/ 44 h 44"/>
                <a:gd name="T2" fmla="*/ 56 w 66"/>
                <a:gd name="T3" fmla="*/ 30 h 44"/>
                <a:gd name="T4" fmla="*/ 66 w 66"/>
                <a:gd name="T5" fmla="*/ 30 h 44"/>
                <a:gd name="T6" fmla="*/ 66 w 66"/>
                <a:gd name="T7" fmla="*/ 0 h 44"/>
                <a:gd name="T8" fmla="*/ 0 w 66"/>
                <a:gd name="T9" fmla="*/ 0 h 44"/>
                <a:gd name="T10" fmla="*/ 0 w 66"/>
                <a:gd name="T11" fmla="*/ 30 h 44"/>
                <a:gd name="T12" fmla="*/ 10 w 66"/>
                <a:gd name="T13" fmla="*/ 30 h 44"/>
                <a:gd name="T14" fmla="*/ 10 w 6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4">
                  <a:moveTo>
                    <a:pt x="56" y="44"/>
                  </a:moveTo>
                  <a:lnTo>
                    <a:pt x="56" y="30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44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7" name="Freeform 366"/>
            <p:cNvSpPr>
              <a:spLocks/>
            </p:cNvSpPr>
            <p:nvPr/>
          </p:nvSpPr>
          <p:spPr bwMode="auto">
            <a:xfrm>
              <a:off x="1271588" y="4071938"/>
              <a:ext cx="355600" cy="400050"/>
            </a:xfrm>
            <a:custGeom>
              <a:avLst/>
              <a:gdLst>
                <a:gd name="T0" fmla="*/ 17 w 112"/>
                <a:gd name="T1" fmla="*/ 95 h 126"/>
                <a:gd name="T2" fmla="*/ 27 w 112"/>
                <a:gd name="T3" fmla="*/ 85 h 126"/>
                <a:gd name="T4" fmla="*/ 14 w 112"/>
                <a:gd name="T5" fmla="*/ 55 h 126"/>
                <a:gd name="T6" fmla="*/ 27 w 112"/>
                <a:gd name="T7" fmla="*/ 26 h 126"/>
                <a:gd name="T8" fmla="*/ 56 w 112"/>
                <a:gd name="T9" fmla="*/ 14 h 126"/>
                <a:gd name="T10" fmla="*/ 86 w 112"/>
                <a:gd name="T11" fmla="*/ 26 h 126"/>
                <a:gd name="T12" fmla="*/ 98 w 112"/>
                <a:gd name="T13" fmla="*/ 55 h 126"/>
                <a:gd name="T14" fmla="*/ 86 w 112"/>
                <a:gd name="T15" fmla="*/ 85 h 126"/>
                <a:gd name="T16" fmla="*/ 57 w 112"/>
                <a:gd name="T17" fmla="*/ 97 h 126"/>
                <a:gd name="T18" fmla="*/ 57 w 112"/>
                <a:gd name="T19" fmla="*/ 81 h 126"/>
                <a:gd name="T20" fmla="*/ 35 w 112"/>
                <a:gd name="T21" fmla="*/ 104 h 126"/>
                <a:gd name="T22" fmla="*/ 57 w 112"/>
                <a:gd name="T23" fmla="*/ 126 h 126"/>
                <a:gd name="T24" fmla="*/ 57 w 112"/>
                <a:gd name="T25" fmla="*/ 111 h 126"/>
                <a:gd name="T26" fmla="*/ 96 w 112"/>
                <a:gd name="T27" fmla="*/ 95 h 126"/>
                <a:gd name="T28" fmla="*/ 112 w 112"/>
                <a:gd name="T29" fmla="*/ 55 h 126"/>
                <a:gd name="T30" fmla="*/ 96 w 112"/>
                <a:gd name="T31" fmla="*/ 16 h 126"/>
                <a:gd name="T32" fmla="*/ 56 w 112"/>
                <a:gd name="T33" fmla="*/ 0 h 126"/>
                <a:gd name="T34" fmla="*/ 17 w 112"/>
                <a:gd name="T35" fmla="*/ 16 h 126"/>
                <a:gd name="T36" fmla="*/ 0 w 112"/>
                <a:gd name="T37" fmla="*/ 55 h 126"/>
                <a:gd name="T38" fmla="*/ 7 w 112"/>
                <a:gd name="T39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26">
                  <a:moveTo>
                    <a:pt x="17" y="95"/>
                  </a:moveTo>
                  <a:cubicBezTo>
                    <a:pt x="27" y="85"/>
                    <a:pt x="27" y="85"/>
                    <a:pt x="27" y="85"/>
                  </a:cubicBezTo>
                  <a:cubicBezTo>
                    <a:pt x="19" y="77"/>
                    <a:pt x="14" y="67"/>
                    <a:pt x="14" y="55"/>
                  </a:cubicBezTo>
                  <a:cubicBezTo>
                    <a:pt x="14" y="44"/>
                    <a:pt x="19" y="34"/>
                    <a:pt x="27" y="26"/>
                  </a:cubicBezTo>
                  <a:cubicBezTo>
                    <a:pt x="34" y="18"/>
                    <a:pt x="45" y="14"/>
                    <a:pt x="56" y="14"/>
                  </a:cubicBezTo>
                  <a:cubicBezTo>
                    <a:pt x="67" y="14"/>
                    <a:pt x="78" y="18"/>
                    <a:pt x="86" y="26"/>
                  </a:cubicBezTo>
                  <a:cubicBezTo>
                    <a:pt x="94" y="34"/>
                    <a:pt x="98" y="44"/>
                    <a:pt x="98" y="55"/>
                  </a:cubicBezTo>
                  <a:cubicBezTo>
                    <a:pt x="98" y="67"/>
                    <a:pt x="94" y="77"/>
                    <a:pt x="86" y="85"/>
                  </a:cubicBezTo>
                  <a:cubicBezTo>
                    <a:pt x="78" y="93"/>
                    <a:pt x="68" y="97"/>
                    <a:pt x="57" y="97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72" y="111"/>
                    <a:pt x="85" y="105"/>
                    <a:pt x="96" y="95"/>
                  </a:cubicBezTo>
                  <a:cubicBezTo>
                    <a:pt x="106" y="84"/>
                    <a:pt x="112" y="70"/>
                    <a:pt x="112" y="55"/>
                  </a:cubicBezTo>
                  <a:cubicBezTo>
                    <a:pt x="112" y="40"/>
                    <a:pt x="106" y="26"/>
                    <a:pt x="96" y="16"/>
                  </a:cubicBezTo>
                  <a:cubicBezTo>
                    <a:pt x="85" y="5"/>
                    <a:pt x="71" y="0"/>
                    <a:pt x="56" y="0"/>
                  </a:cubicBezTo>
                  <a:cubicBezTo>
                    <a:pt x="41" y="0"/>
                    <a:pt x="27" y="5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65"/>
                    <a:pt x="3" y="73"/>
                    <a:pt x="7" y="81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8" name="Freeform 367"/>
            <p:cNvSpPr>
              <a:spLocks/>
            </p:cNvSpPr>
            <p:nvPr/>
          </p:nvSpPr>
          <p:spPr bwMode="auto">
            <a:xfrm>
              <a:off x="1576388" y="4037013"/>
              <a:ext cx="82550" cy="82550"/>
            </a:xfrm>
            <a:custGeom>
              <a:avLst/>
              <a:gdLst>
                <a:gd name="T0" fmla="*/ 0 w 52"/>
                <a:gd name="T1" fmla="*/ 22 h 52"/>
                <a:gd name="T2" fmla="*/ 22 w 52"/>
                <a:gd name="T3" fmla="*/ 0 h 52"/>
                <a:gd name="T4" fmla="*/ 52 w 52"/>
                <a:gd name="T5" fmla="*/ 32 h 52"/>
                <a:gd name="T6" fmla="*/ 30 w 52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22"/>
                  </a:moveTo>
                  <a:lnTo>
                    <a:pt x="22" y="0"/>
                  </a:lnTo>
                  <a:lnTo>
                    <a:pt x="52" y="32"/>
                  </a:lnTo>
                  <a:lnTo>
                    <a:pt x="30" y="52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29" name="Line 368"/>
            <p:cNvSpPr>
              <a:spLocks noChangeShapeType="1"/>
            </p:cNvSpPr>
            <p:nvPr/>
          </p:nvSpPr>
          <p:spPr bwMode="auto">
            <a:xfrm>
              <a:off x="1449388" y="4148138"/>
              <a:ext cx="0" cy="98425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30" name="Oval 369"/>
            <p:cNvSpPr>
              <a:spLocks noChangeArrowheads="1"/>
            </p:cNvSpPr>
            <p:nvPr/>
          </p:nvSpPr>
          <p:spPr bwMode="auto">
            <a:xfrm>
              <a:off x="1433513" y="4227513"/>
              <a:ext cx="34925" cy="3810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</p:grpSp>
      <p:grpSp>
        <p:nvGrpSpPr>
          <p:cNvPr id="31" name="Group 65"/>
          <p:cNvGrpSpPr/>
          <p:nvPr/>
        </p:nvGrpSpPr>
        <p:grpSpPr>
          <a:xfrm>
            <a:off x="6848765" y="2965283"/>
            <a:ext cx="410688" cy="595933"/>
            <a:chOff x="1338263" y="3927476"/>
            <a:chExt cx="373063" cy="541337"/>
          </a:xfrm>
        </p:grpSpPr>
        <p:sp>
          <p:nvSpPr>
            <p:cNvPr id="32" name="Freeform 219"/>
            <p:cNvSpPr>
              <a:spLocks/>
            </p:cNvSpPr>
            <p:nvPr/>
          </p:nvSpPr>
          <p:spPr bwMode="auto">
            <a:xfrm>
              <a:off x="1338263" y="3927476"/>
              <a:ext cx="373063" cy="487363"/>
            </a:xfrm>
            <a:custGeom>
              <a:avLst/>
              <a:gdLst>
                <a:gd name="T0" fmla="*/ 117 w 117"/>
                <a:gd name="T1" fmla="*/ 153 h 153"/>
                <a:gd name="T2" fmla="*/ 72 w 117"/>
                <a:gd name="T3" fmla="*/ 65 h 153"/>
                <a:gd name="T4" fmla="*/ 87 w 117"/>
                <a:gd name="T5" fmla="*/ 34 h 153"/>
                <a:gd name="T6" fmla="*/ 59 w 117"/>
                <a:gd name="T7" fmla="*/ 0 h 153"/>
                <a:gd name="T8" fmla="*/ 29 w 117"/>
                <a:gd name="T9" fmla="*/ 34 h 153"/>
                <a:gd name="T10" fmla="*/ 45 w 117"/>
                <a:gd name="T11" fmla="*/ 65 h 153"/>
                <a:gd name="T12" fmla="*/ 0 w 117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3">
                  <a:moveTo>
                    <a:pt x="117" y="153"/>
                  </a:moveTo>
                  <a:cubicBezTo>
                    <a:pt x="117" y="110"/>
                    <a:pt x="106" y="74"/>
                    <a:pt x="72" y="65"/>
                  </a:cubicBezTo>
                  <a:cubicBezTo>
                    <a:pt x="79" y="57"/>
                    <a:pt x="87" y="45"/>
                    <a:pt x="87" y="34"/>
                  </a:cubicBezTo>
                  <a:cubicBezTo>
                    <a:pt x="87" y="14"/>
                    <a:pt x="74" y="0"/>
                    <a:pt x="59" y="0"/>
                  </a:cubicBezTo>
                  <a:cubicBezTo>
                    <a:pt x="42" y="0"/>
                    <a:pt x="29" y="14"/>
                    <a:pt x="29" y="34"/>
                  </a:cubicBezTo>
                  <a:cubicBezTo>
                    <a:pt x="29" y="45"/>
                    <a:pt x="38" y="57"/>
                    <a:pt x="45" y="65"/>
                  </a:cubicBezTo>
                  <a:cubicBezTo>
                    <a:pt x="12" y="74"/>
                    <a:pt x="0" y="110"/>
                    <a:pt x="0" y="153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33" name="Freeform 220"/>
            <p:cNvSpPr>
              <a:spLocks/>
            </p:cNvSpPr>
            <p:nvPr/>
          </p:nvSpPr>
          <p:spPr bwMode="auto">
            <a:xfrm>
              <a:off x="1489076" y="4157663"/>
              <a:ext cx="88900" cy="311150"/>
            </a:xfrm>
            <a:custGeom>
              <a:avLst/>
              <a:gdLst>
                <a:gd name="T0" fmla="*/ 14 w 28"/>
                <a:gd name="T1" fmla="*/ 98 h 98"/>
                <a:gd name="T2" fmla="*/ 1 w 28"/>
                <a:gd name="T3" fmla="*/ 84 h 98"/>
                <a:gd name="T4" fmla="*/ 10 w 28"/>
                <a:gd name="T5" fmla="*/ 10 h 98"/>
                <a:gd name="T6" fmla="*/ 6 w 28"/>
                <a:gd name="T7" fmla="*/ 0 h 98"/>
                <a:gd name="T8" fmla="*/ 21 w 28"/>
                <a:gd name="T9" fmla="*/ 0 h 98"/>
                <a:gd name="T10" fmla="*/ 17 w 28"/>
                <a:gd name="T11" fmla="*/ 10 h 98"/>
                <a:gd name="T12" fmla="*/ 28 w 28"/>
                <a:gd name="T13" fmla="*/ 84 h 98"/>
                <a:gd name="T14" fmla="*/ 21 w 28"/>
                <a:gd name="T15" fmla="*/ 9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98">
                  <a:moveTo>
                    <a:pt x="14" y="98"/>
                  </a:moveTo>
                  <a:cubicBezTo>
                    <a:pt x="10" y="94"/>
                    <a:pt x="7" y="91"/>
                    <a:pt x="1" y="84"/>
                  </a:cubicBezTo>
                  <a:cubicBezTo>
                    <a:pt x="0" y="69"/>
                    <a:pt x="10" y="22"/>
                    <a:pt x="10" y="10"/>
                  </a:cubicBezTo>
                  <a:cubicBezTo>
                    <a:pt x="9" y="6"/>
                    <a:pt x="6" y="5"/>
                    <a:pt x="6" y="0"/>
                  </a:cubicBezTo>
                  <a:cubicBezTo>
                    <a:pt x="12" y="2"/>
                    <a:pt x="16" y="2"/>
                    <a:pt x="21" y="0"/>
                  </a:cubicBezTo>
                  <a:cubicBezTo>
                    <a:pt x="22" y="4"/>
                    <a:pt x="18" y="6"/>
                    <a:pt x="17" y="10"/>
                  </a:cubicBezTo>
                  <a:cubicBezTo>
                    <a:pt x="18" y="22"/>
                    <a:pt x="27" y="71"/>
                    <a:pt x="28" y="84"/>
                  </a:cubicBezTo>
                  <a:cubicBezTo>
                    <a:pt x="26" y="88"/>
                    <a:pt x="24" y="89"/>
                    <a:pt x="21" y="92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</p:grpSp>
      <p:grpSp>
        <p:nvGrpSpPr>
          <p:cNvPr id="34" name="Group 4"/>
          <p:cNvGrpSpPr/>
          <p:nvPr/>
        </p:nvGrpSpPr>
        <p:grpSpPr>
          <a:xfrm>
            <a:off x="696836" y="3799116"/>
            <a:ext cx="10685571" cy="899643"/>
            <a:chOff x="-957728" y="5089462"/>
            <a:chExt cx="11576035" cy="974613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flipH="1">
              <a:off x="-396217" y="5292466"/>
              <a:ext cx="11014523" cy="559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314" tIns="39657" rIns="237940" bIns="39657" rtlCol="0" anchor="ctr"/>
            <a:lstStyle/>
            <a:p>
              <a:pPr algn="ctr" defTabSz="792708"/>
              <a:endParaRPr lang="en-GB" sz="1015" kern="0" dirty="0">
                <a:solidFill>
                  <a:srgbClr val="998C85">
                    <a:lumMod val="50000"/>
                  </a:srgbClr>
                </a:solidFill>
                <a:cs typeface="Arial"/>
              </a:endParaRPr>
            </a:p>
          </p:txBody>
        </p:sp>
        <p:grpSp>
          <p:nvGrpSpPr>
            <p:cNvPr id="36" name="Group 97"/>
            <p:cNvGrpSpPr/>
            <p:nvPr/>
          </p:nvGrpSpPr>
          <p:grpSpPr>
            <a:xfrm rot="16200000">
              <a:off x="-955942" y="5087676"/>
              <a:ext cx="974613" cy="978186"/>
              <a:chOff x="466267" y="1116347"/>
              <a:chExt cx="822055" cy="82507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6267" y="1116347"/>
                <a:ext cx="822055" cy="82507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215" dirty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38675" y="1189020"/>
                <a:ext cx="677239" cy="6797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99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215" dirty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37" name="ZoneTexte 56"/>
            <p:cNvSpPr txBox="1"/>
            <p:nvPr/>
          </p:nvSpPr>
          <p:spPr>
            <a:xfrm>
              <a:off x="135069" y="5384103"/>
              <a:ext cx="10483238" cy="38542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lIns="99034" tIns="49517" rIns="99034" bIns="49517" rtlCol="0">
              <a:spAutoFit/>
            </a:bodyPr>
            <a:lstStyle/>
            <a:p>
              <a:pPr algn="just"/>
              <a:r>
                <a:rPr lang="en-US" sz="1662" b="1" dirty="0" err="1">
                  <a:solidFill>
                    <a:schemeClr val="bg1"/>
                  </a:solidFill>
                </a:rPr>
                <a:t>Automatizacion</a:t>
              </a:r>
              <a:r>
                <a:rPr lang="en-US" sz="1662" b="1" dirty="0">
                  <a:solidFill>
                    <a:schemeClr val="bg1"/>
                  </a:solidFill>
                </a:rPr>
                <a:t> </a:t>
              </a:r>
              <a:r>
                <a:rPr lang="en-US" sz="1662" b="1" dirty="0" err="1">
                  <a:solidFill>
                    <a:schemeClr val="bg1"/>
                  </a:solidFill>
                </a:rPr>
                <a:t>Envio</a:t>
              </a:r>
              <a:r>
                <a:rPr lang="en-US" sz="1662" b="1" dirty="0">
                  <a:solidFill>
                    <a:schemeClr val="bg1"/>
                  </a:solidFill>
                </a:rPr>
                <a:t> de </a:t>
              </a:r>
              <a:r>
                <a:rPr lang="en-US" sz="1662" b="1" dirty="0" err="1">
                  <a:solidFill>
                    <a:schemeClr val="bg1"/>
                  </a:solidFill>
                </a:rPr>
                <a:t>Pruebas</a:t>
              </a:r>
              <a:r>
                <a:rPr lang="en-US" sz="1662" b="1" dirty="0">
                  <a:solidFill>
                    <a:schemeClr val="bg1"/>
                  </a:solidFill>
                </a:rPr>
                <a:t> </a:t>
              </a:r>
              <a:r>
                <a:rPr lang="en-US" sz="1662" b="1" dirty="0" err="1">
                  <a:solidFill>
                    <a:schemeClr val="bg1"/>
                  </a:solidFill>
                </a:rPr>
                <a:t>Psicometricas</a:t>
              </a:r>
              <a:endParaRPr lang="en-US" sz="1662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68"/>
            <p:cNvGrpSpPr/>
            <p:nvPr/>
          </p:nvGrpSpPr>
          <p:grpSpPr>
            <a:xfrm>
              <a:off x="-751742" y="5311690"/>
              <a:ext cx="566213" cy="545870"/>
              <a:chOff x="6532563" y="4989513"/>
              <a:chExt cx="530225" cy="511175"/>
            </a:xfrm>
          </p:grpSpPr>
          <p:sp>
            <p:nvSpPr>
              <p:cNvPr id="39" name="Freeform 184"/>
              <p:cNvSpPr>
                <a:spLocks/>
              </p:cNvSpPr>
              <p:nvPr/>
            </p:nvSpPr>
            <p:spPr bwMode="auto">
              <a:xfrm>
                <a:off x="6554788" y="5230813"/>
                <a:ext cx="38100" cy="152400"/>
              </a:xfrm>
              <a:custGeom>
                <a:avLst/>
                <a:gdLst>
                  <a:gd name="T0" fmla="*/ 12 w 12"/>
                  <a:gd name="T1" fmla="*/ 48 h 48"/>
                  <a:gd name="T2" fmla="*/ 0 w 12"/>
                  <a:gd name="T3" fmla="*/ 6 h 48"/>
                  <a:gd name="T4" fmla="*/ 1 w 12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12" y="48"/>
                    </a:moveTo>
                    <a:cubicBezTo>
                      <a:pt x="3" y="35"/>
                      <a:pt x="0" y="23"/>
                      <a:pt x="0" y="6"/>
                    </a:cubicBezTo>
                    <a:cubicBezTo>
                      <a:pt x="0" y="4"/>
                      <a:pt x="0" y="2"/>
                      <a:pt x="1" y="0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0" name="Freeform 185"/>
              <p:cNvSpPr>
                <a:spLocks/>
              </p:cNvSpPr>
              <p:nvPr/>
            </p:nvSpPr>
            <p:spPr bwMode="auto">
              <a:xfrm>
                <a:off x="6532563" y="5195888"/>
                <a:ext cx="47625" cy="44450"/>
              </a:xfrm>
              <a:custGeom>
                <a:avLst/>
                <a:gdLst>
                  <a:gd name="T0" fmla="*/ 30 w 30"/>
                  <a:gd name="T1" fmla="*/ 28 h 28"/>
                  <a:gd name="T2" fmla="*/ 18 w 30"/>
                  <a:gd name="T3" fmla="*/ 0 h 28"/>
                  <a:gd name="T4" fmla="*/ 0 w 30"/>
                  <a:gd name="T5" fmla="*/ 24 h 28"/>
                  <a:gd name="T6" fmla="*/ 30 w 30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8">
                    <a:moveTo>
                      <a:pt x="30" y="28"/>
                    </a:moveTo>
                    <a:lnTo>
                      <a:pt x="18" y="0"/>
                    </a:lnTo>
                    <a:lnTo>
                      <a:pt x="0" y="24"/>
                    </a:lnTo>
                    <a:lnTo>
                      <a:pt x="30" y="28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1" name="Freeform 186"/>
              <p:cNvSpPr>
                <a:spLocks/>
              </p:cNvSpPr>
              <p:nvPr/>
            </p:nvSpPr>
            <p:spPr bwMode="auto">
              <a:xfrm>
                <a:off x="6691313" y="5468938"/>
                <a:ext cx="241300" cy="31750"/>
              </a:xfrm>
              <a:custGeom>
                <a:avLst/>
                <a:gdLst>
                  <a:gd name="T0" fmla="*/ 76 w 76"/>
                  <a:gd name="T1" fmla="*/ 0 h 10"/>
                  <a:gd name="T2" fmla="*/ 37 w 76"/>
                  <a:gd name="T3" fmla="*/ 10 h 10"/>
                  <a:gd name="T4" fmla="*/ 0 w 76"/>
                  <a:gd name="T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">
                    <a:moveTo>
                      <a:pt x="76" y="0"/>
                    </a:moveTo>
                    <a:cubicBezTo>
                      <a:pt x="64" y="6"/>
                      <a:pt x="51" y="10"/>
                      <a:pt x="37" y="10"/>
                    </a:cubicBezTo>
                    <a:cubicBezTo>
                      <a:pt x="22" y="10"/>
                      <a:pt x="10" y="8"/>
                      <a:pt x="0" y="1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2" name="Freeform 187"/>
              <p:cNvSpPr>
                <a:spLocks/>
              </p:cNvSpPr>
              <p:nvPr/>
            </p:nvSpPr>
            <p:spPr bwMode="auto">
              <a:xfrm>
                <a:off x="6659563" y="5453063"/>
                <a:ext cx="50800" cy="44450"/>
              </a:xfrm>
              <a:custGeom>
                <a:avLst/>
                <a:gdLst>
                  <a:gd name="T0" fmla="*/ 32 w 32"/>
                  <a:gd name="T1" fmla="*/ 2 h 28"/>
                  <a:gd name="T2" fmla="*/ 0 w 32"/>
                  <a:gd name="T3" fmla="*/ 0 h 28"/>
                  <a:gd name="T4" fmla="*/ 14 w 32"/>
                  <a:gd name="T5" fmla="*/ 28 h 28"/>
                  <a:gd name="T6" fmla="*/ 32 w 32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8">
                    <a:moveTo>
                      <a:pt x="32" y="2"/>
                    </a:moveTo>
                    <a:lnTo>
                      <a:pt x="0" y="0"/>
                    </a:lnTo>
                    <a:lnTo>
                      <a:pt x="14" y="28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3" name="Freeform 188"/>
              <p:cNvSpPr>
                <a:spLocks/>
              </p:cNvSpPr>
              <p:nvPr/>
            </p:nvSpPr>
            <p:spPr bwMode="auto">
              <a:xfrm>
                <a:off x="6862763" y="5002213"/>
                <a:ext cx="123825" cy="66675"/>
              </a:xfrm>
              <a:custGeom>
                <a:avLst/>
                <a:gdLst>
                  <a:gd name="T0" fmla="*/ 0 w 39"/>
                  <a:gd name="T1" fmla="*/ 0 h 21"/>
                  <a:gd name="T2" fmla="*/ 39 w 39"/>
                  <a:gd name="T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21">
                    <a:moveTo>
                      <a:pt x="0" y="0"/>
                    </a:moveTo>
                    <a:cubicBezTo>
                      <a:pt x="15" y="3"/>
                      <a:pt x="28" y="11"/>
                      <a:pt x="39" y="21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4" name="Freeform 189"/>
              <p:cNvSpPr>
                <a:spLocks/>
              </p:cNvSpPr>
              <p:nvPr/>
            </p:nvSpPr>
            <p:spPr bwMode="auto">
              <a:xfrm>
                <a:off x="6961188" y="5046663"/>
                <a:ext cx="47625" cy="50800"/>
              </a:xfrm>
              <a:custGeom>
                <a:avLst/>
                <a:gdLst>
                  <a:gd name="T0" fmla="*/ 0 w 30"/>
                  <a:gd name="T1" fmla="*/ 22 h 32"/>
                  <a:gd name="T2" fmla="*/ 30 w 30"/>
                  <a:gd name="T3" fmla="*/ 32 h 32"/>
                  <a:gd name="T4" fmla="*/ 24 w 30"/>
                  <a:gd name="T5" fmla="*/ 0 h 32"/>
                  <a:gd name="T6" fmla="*/ 0 w 30"/>
                  <a:gd name="T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2">
                    <a:moveTo>
                      <a:pt x="0" y="22"/>
                    </a:moveTo>
                    <a:lnTo>
                      <a:pt x="30" y="32"/>
                    </a:lnTo>
                    <a:lnTo>
                      <a:pt x="24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5" name="Freeform 190"/>
              <p:cNvSpPr>
                <a:spLocks/>
              </p:cNvSpPr>
              <p:nvPr/>
            </p:nvSpPr>
            <p:spPr bwMode="auto">
              <a:xfrm>
                <a:off x="6596063" y="5008563"/>
                <a:ext cx="130175" cy="104775"/>
              </a:xfrm>
              <a:custGeom>
                <a:avLst/>
                <a:gdLst>
                  <a:gd name="T0" fmla="*/ 0 w 41"/>
                  <a:gd name="T1" fmla="*/ 33 h 33"/>
                  <a:gd name="T2" fmla="*/ 41 w 41"/>
                  <a:gd name="T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1" h="33">
                    <a:moveTo>
                      <a:pt x="0" y="33"/>
                    </a:moveTo>
                    <a:cubicBezTo>
                      <a:pt x="10" y="18"/>
                      <a:pt x="24" y="6"/>
                      <a:pt x="41" y="0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6713538" y="4989513"/>
                <a:ext cx="47625" cy="47625"/>
              </a:xfrm>
              <a:custGeom>
                <a:avLst/>
                <a:gdLst>
                  <a:gd name="T0" fmla="*/ 8 w 30"/>
                  <a:gd name="T1" fmla="*/ 30 h 30"/>
                  <a:gd name="T2" fmla="*/ 30 w 30"/>
                  <a:gd name="T3" fmla="*/ 6 h 30"/>
                  <a:gd name="T4" fmla="*/ 0 w 30"/>
                  <a:gd name="T5" fmla="*/ 0 h 30"/>
                  <a:gd name="T6" fmla="*/ 8 w 30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0">
                    <a:moveTo>
                      <a:pt x="8" y="30"/>
                    </a:moveTo>
                    <a:lnTo>
                      <a:pt x="30" y="6"/>
                    </a:lnTo>
                    <a:lnTo>
                      <a:pt x="0" y="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7031038" y="5170488"/>
                <a:ext cx="31750" cy="196850"/>
              </a:xfrm>
              <a:custGeom>
                <a:avLst/>
                <a:gdLst>
                  <a:gd name="T0" fmla="*/ 5 w 10"/>
                  <a:gd name="T1" fmla="*/ 0 h 62"/>
                  <a:gd name="T2" fmla="*/ 7 w 10"/>
                  <a:gd name="T3" fmla="*/ 41 h 62"/>
                  <a:gd name="T4" fmla="*/ 0 w 10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2">
                    <a:moveTo>
                      <a:pt x="5" y="0"/>
                    </a:moveTo>
                    <a:cubicBezTo>
                      <a:pt x="9" y="13"/>
                      <a:pt x="10" y="27"/>
                      <a:pt x="7" y="41"/>
                    </a:cubicBezTo>
                    <a:cubicBezTo>
                      <a:pt x="6" y="48"/>
                      <a:pt x="3" y="55"/>
                      <a:pt x="0" y="62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8" name="Freeform 193"/>
              <p:cNvSpPr>
                <a:spLocks/>
              </p:cNvSpPr>
              <p:nvPr/>
            </p:nvSpPr>
            <p:spPr bwMode="auto">
              <a:xfrm>
                <a:off x="7011988" y="5348288"/>
                <a:ext cx="44450" cy="47625"/>
              </a:xfrm>
              <a:custGeom>
                <a:avLst/>
                <a:gdLst>
                  <a:gd name="T0" fmla="*/ 0 w 28"/>
                  <a:gd name="T1" fmla="*/ 0 h 30"/>
                  <a:gd name="T2" fmla="*/ 0 w 28"/>
                  <a:gd name="T3" fmla="*/ 30 h 30"/>
                  <a:gd name="T4" fmla="*/ 28 w 28"/>
                  <a:gd name="T5" fmla="*/ 16 h 30"/>
                  <a:gd name="T6" fmla="*/ 0 w 28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30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49" name="Freeform 194"/>
              <p:cNvSpPr>
                <a:spLocks/>
              </p:cNvSpPr>
              <p:nvPr/>
            </p:nvSpPr>
            <p:spPr bwMode="auto">
              <a:xfrm>
                <a:off x="6637338" y="5078413"/>
                <a:ext cx="304800" cy="298450"/>
              </a:xfrm>
              <a:custGeom>
                <a:avLst/>
                <a:gdLst>
                  <a:gd name="T0" fmla="*/ 72 w 96"/>
                  <a:gd name="T1" fmla="*/ 44 h 94"/>
                  <a:gd name="T2" fmla="*/ 75 w 96"/>
                  <a:gd name="T3" fmla="*/ 43 h 94"/>
                  <a:gd name="T4" fmla="*/ 86 w 96"/>
                  <a:gd name="T5" fmla="*/ 47 h 94"/>
                  <a:gd name="T6" fmla="*/ 84 w 96"/>
                  <a:gd name="T7" fmla="*/ 36 h 94"/>
                  <a:gd name="T8" fmla="*/ 96 w 96"/>
                  <a:gd name="T9" fmla="*/ 32 h 94"/>
                  <a:gd name="T10" fmla="*/ 87 w 96"/>
                  <a:gd name="T11" fmla="*/ 24 h 94"/>
                  <a:gd name="T12" fmla="*/ 93 w 96"/>
                  <a:gd name="T13" fmla="*/ 14 h 94"/>
                  <a:gd name="T14" fmla="*/ 81 w 96"/>
                  <a:gd name="T15" fmla="*/ 14 h 94"/>
                  <a:gd name="T16" fmla="*/ 80 w 96"/>
                  <a:gd name="T17" fmla="*/ 2 h 94"/>
                  <a:gd name="T18" fmla="*/ 70 w 96"/>
                  <a:gd name="T19" fmla="*/ 9 h 94"/>
                  <a:gd name="T20" fmla="*/ 62 w 96"/>
                  <a:gd name="T21" fmla="*/ 1 h 94"/>
                  <a:gd name="T22" fmla="*/ 59 w 96"/>
                  <a:gd name="T23" fmla="*/ 13 h 94"/>
                  <a:gd name="T24" fmla="*/ 47 w 96"/>
                  <a:gd name="T25" fmla="*/ 12 h 94"/>
                  <a:gd name="T26" fmla="*/ 53 w 96"/>
                  <a:gd name="T27" fmla="*/ 23 h 94"/>
                  <a:gd name="T28" fmla="*/ 43 w 96"/>
                  <a:gd name="T29" fmla="*/ 30 h 94"/>
                  <a:gd name="T30" fmla="*/ 54 w 96"/>
                  <a:gd name="T31" fmla="*/ 34 h 94"/>
                  <a:gd name="T32" fmla="*/ 51 w 96"/>
                  <a:gd name="T33" fmla="*/ 46 h 94"/>
                  <a:gd name="T34" fmla="*/ 63 w 96"/>
                  <a:gd name="T35" fmla="*/ 47 h 94"/>
                  <a:gd name="T36" fmla="*/ 56 w 96"/>
                  <a:gd name="T37" fmla="*/ 57 h 94"/>
                  <a:gd name="T38" fmla="*/ 66 w 96"/>
                  <a:gd name="T39" fmla="*/ 64 h 94"/>
                  <a:gd name="T40" fmla="*/ 55 w 96"/>
                  <a:gd name="T41" fmla="*/ 69 h 94"/>
                  <a:gd name="T42" fmla="*/ 60 w 96"/>
                  <a:gd name="T43" fmla="*/ 80 h 94"/>
                  <a:gd name="T44" fmla="*/ 48 w 96"/>
                  <a:gd name="T45" fmla="*/ 79 h 94"/>
                  <a:gd name="T46" fmla="*/ 47 w 96"/>
                  <a:gd name="T47" fmla="*/ 91 h 94"/>
                  <a:gd name="T48" fmla="*/ 37 w 96"/>
                  <a:gd name="T49" fmla="*/ 85 h 94"/>
                  <a:gd name="T50" fmla="*/ 30 w 96"/>
                  <a:gd name="T51" fmla="*/ 94 h 94"/>
                  <a:gd name="T52" fmla="*/ 25 w 96"/>
                  <a:gd name="T53" fmla="*/ 84 h 94"/>
                  <a:gd name="T54" fmla="*/ 14 w 96"/>
                  <a:gd name="T55" fmla="*/ 88 h 94"/>
                  <a:gd name="T56" fmla="*/ 15 w 96"/>
                  <a:gd name="T57" fmla="*/ 77 h 94"/>
                  <a:gd name="T58" fmla="*/ 3 w 96"/>
                  <a:gd name="T59" fmla="*/ 75 h 94"/>
                  <a:gd name="T60" fmla="*/ 10 w 96"/>
                  <a:gd name="T61" fmla="*/ 66 h 94"/>
                  <a:gd name="T62" fmla="*/ 0 w 96"/>
                  <a:gd name="T63" fmla="*/ 59 h 94"/>
                  <a:gd name="T64" fmla="*/ 11 w 96"/>
                  <a:gd name="T65" fmla="*/ 53 h 94"/>
                  <a:gd name="T66" fmla="*/ 6 w 96"/>
                  <a:gd name="T67" fmla="*/ 43 h 94"/>
                  <a:gd name="T68" fmla="*/ 18 w 96"/>
                  <a:gd name="T69" fmla="*/ 43 h 94"/>
                  <a:gd name="T70" fmla="*/ 19 w 96"/>
                  <a:gd name="T71" fmla="*/ 32 h 94"/>
                  <a:gd name="T72" fmla="*/ 29 w 96"/>
                  <a:gd name="T73" fmla="*/ 38 h 94"/>
                  <a:gd name="T74" fmla="*/ 36 w 96"/>
                  <a:gd name="T75" fmla="*/ 28 h 94"/>
                  <a:gd name="T76" fmla="*/ 41 w 96"/>
                  <a:gd name="T77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4">
                    <a:moveTo>
                      <a:pt x="69" y="53"/>
                    </a:move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3" y="43"/>
                      <a:pt x="73" y="43"/>
                    </a:cubicBezTo>
                    <a:cubicBezTo>
                      <a:pt x="74" y="43"/>
                      <a:pt x="74" y="43"/>
                      <a:pt x="75" y="43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83" y="37"/>
                      <a:pt x="84" y="37"/>
                      <a:pt x="84" y="36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26"/>
                      <a:pt x="87" y="25"/>
                      <a:pt x="87" y="24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5"/>
                      <a:pt x="82" y="14"/>
                      <a:pt x="81" y="14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9"/>
                      <a:pt x="72" y="9"/>
                      <a:pt x="70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1"/>
                      <a:pt x="60" y="12"/>
                      <a:pt x="59" y="13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21"/>
                      <a:pt x="53" y="22"/>
                      <a:pt x="53" y="23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2"/>
                      <a:pt x="54" y="33"/>
                      <a:pt x="54" y="34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6" y="54"/>
                      <a:pt x="56" y="56"/>
                      <a:pt x="56" y="57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7"/>
                      <a:pt x="56" y="68"/>
                      <a:pt x="55" y="69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0" y="78"/>
                      <a:pt x="49" y="78"/>
                      <a:pt x="48" y="79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0" y="84"/>
                      <a:pt x="39" y="84"/>
                      <a:pt x="37" y="85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7" y="84"/>
                      <a:pt x="26" y="84"/>
                      <a:pt x="25" y="84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7" y="78"/>
                      <a:pt x="16" y="78"/>
                      <a:pt x="15" y="77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0" y="68"/>
                      <a:pt x="10" y="67"/>
                      <a:pt x="10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0" y="56"/>
                      <a:pt x="10" y="54"/>
                      <a:pt x="11" y="53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5"/>
                      <a:pt x="17" y="44"/>
                      <a:pt x="18" y="4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6" y="38"/>
                      <a:pt x="27" y="38"/>
                      <a:pt x="29" y="3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9" y="38"/>
                      <a:pt x="40" y="38"/>
                      <a:pt x="41" y="39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50" name="Oval 195"/>
              <p:cNvSpPr>
                <a:spLocks noChangeArrowheads="1"/>
              </p:cNvSpPr>
              <p:nvPr/>
            </p:nvSpPr>
            <p:spPr bwMode="auto">
              <a:xfrm>
                <a:off x="6713538" y="5243513"/>
                <a:ext cx="57150" cy="60325"/>
              </a:xfrm>
              <a:prstGeom prst="ellipse">
                <a:avLst/>
              </a:pr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51" name="Oval 196"/>
              <p:cNvSpPr>
                <a:spLocks noChangeArrowheads="1"/>
              </p:cNvSpPr>
              <p:nvPr/>
            </p:nvSpPr>
            <p:spPr bwMode="auto">
              <a:xfrm>
                <a:off x="6831013" y="5135563"/>
                <a:ext cx="53975" cy="53975"/>
              </a:xfrm>
              <a:prstGeom prst="ellipse">
                <a:avLst/>
              </a:pr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52" name="Freeform 197"/>
              <p:cNvSpPr>
                <a:spLocks/>
              </p:cNvSpPr>
              <p:nvPr/>
            </p:nvSpPr>
            <p:spPr bwMode="auto">
              <a:xfrm>
                <a:off x="6850063" y="5246688"/>
                <a:ext cx="130175" cy="133350"/>
              </a:xfrm>
              <a:custGeom>
                <a:avLst/>
                <a:gdLst>
                  <a:gd name="T0" fmla="*/ 1 w 41"/>
                  <a:gd name="T1" fmla="*/ 1 h 42"/>
                  <a:gd name="T2" fmla="*/ 7 w 41"/>
                  <a:gd name="T3" fmla="*/ 5 h 42"/>
                  <a:gd name="T4" fmla="*/ 11 w 41"/>
                  <a:gd name="T5" fmla="*/ 0 h 42"/>
                  <a:gd name="T6" fmla="*/ 13 w 41"/>
                  <a:gd name="T7" fmla="*/ 1 h 42"/>
                  <a:gd name="T8" fmla="*/ 15 w 41"/>
                  <a:gd name="T9" fmla="*/ 6 h 42"/>
                  <a:gd name="T10" fmla="*/ 18 w 41"/>
                  <a:gd name="T11" fmla="*/ 6 h 42"/>
                  <a:gd name="T12" fmla="*/ 19 w 41"/>
                  <a:gd name="T13" fmla="*/ 0 h 42"/>
                  <a:gd name="T14" fmla="*/ 23 w 41"/>
                  <a:gd name="T15" fmla="*/ 0 h 42"/>
                  <a:gd name="T16" fmla="*/ 23 w 41"/>
                  <a:gd name="T17" fmla="*/ 6 h 42"/>
                  <a:gd name="T18" fmla="*/ 26 w 41"/>
                  <a:gd name="T19" fmla="*/ 7 h 42"/>
                  <a:gd name="T20" fmla="*/ 30 w 41"/>
                  <a:gd name="T21" fmla="*/ 2 h 42"/>
                  <a:gd name="T22" fmla="*/ 33 w 41"/>
                  <a:gd name="T23" fmla="*/ 4 h 42"/>
                  <a:gd name="T24" fmla="*/ 30 w 41"/>
                  <a:gd name="T25" fmla="*/ 10 h 42"/>
                  <a:gd name="T26" fmla="*/ 32 w 41"/>
                  <a:gd name="T27" fmla="*/ 11 h 42"/>
                  <a:gd name="T28" fmla="*/ 38 w 41"/>
                  <a:gd name="T29" fmla="*/ 9 h 42"/>
                  <a:gd name="T30" fmla="*/ 39 w 41"/>
                  <a:gd name="T31" fmla="*/ 12 h 42"/>
                  <a:gd name="T32" fmla="*/ 35 w 41"/>
                  <a:gd name="T33" fmla="*/ 16 h 42"/>
                  <a:gd name="T34" fmla="*/ 35 w 41"/>
                  <a:gd name="T35" fmla="*/ 19 h 42"/>
                  <a:gd name="T36" fmla="*/ 41 w 41"/>
                  <a:gd name="T37" fmla="*/ 20 h 42"/>
                  <a:gd name="T38" fmla="*/ 41 w 41"/>
                  <a:gd name="T39" fmla="*/ 23 h 42"/>
                  <a:gd name="T40" fmla="*/ 35 w 41"/>
                  <a:gd name="T41" fmla="*/ 24 h 42"/>
                  <a:gd name="T42" fmla="*/ 34 w 41"/>
                  <a:gd name="T43" fmla="*/ 26 h 42"/>
                  <a:gd name="T44" fmla="*/ 39 w 41"/>
                  <a:gd name="T45" fmla="*/ 30 h 42"/>
                  <a:gd name="T46" fmla="*/ 37 w 41"/>
                  <a:gd name="T47" fmla="*/ 33 h 42"/>
                  <a:gd name="T48" fmla="*/ 32 w 41"/>
                  <a:gd name="T49" fmla="*/ 31 h 42"/>
                  <a:gd name="T50" fmla="*/ 30 w 41"/>
                  <a:gd name="T51" fmla="*/ 33 h 42"/>
                  <a:gd name="T52" fmla="*/ 32 w 41"/>
                  <a:gd name="T53" fmla="*/ 38 h 42"/>
                  <a:gd name="T54" fmla="*/ 29 w 41"/>
                  <a:gd name="T55" fmla="*/ 40 h 42"/>
                  <a:gd name="T56" fmla="*/ 25 w 41"/>
                  <a:gd name="T57" fmla="*/ 35 h 42"/>
                  <a:gd name="T58" fmla="*/ 23 w 41"/>
                  <a:gd name="T59" fmla="*/ 36 h 42"/>
                  <a:gd name="T60" fmla="*/ 22 w 41"/>
                  <a:gd name="T61" fmla="*/ 42 h 42"/>
                  <a:gd name="T62" fmla="*/ 18 w 41"/>
                  <a:gd name="T63" fmla="*/ 42 h 42"/>
                  <a:gd name="T64" fmla="*/ 17 w 41"/>
                  <a:gd name="T65" fmla="*/ 36 h 42"/>
                  <a:gd name="T66" fmla="*/ 15 w 41"/>
                  <a:gd name="T67" fmla="*/ 35 h 42"/>
                  <a:gd name="T68" fmla="*/ 11 w 41"/>
                  <a:gd name="T69" fmla="*/ 40 h 42"/>
                  <a:gd name="T70" fmla="*/ 8 w 41"/>
                  <a:gd name="T71" fmla="*/ 38 h 42"/>
                  <a:gd name="T72" fmla="*/ 10 w 41"/>
                  <a:gd name="T73" fmla="*/ 32 h 42"/>
                  <a:gd name="T74" fmla="*/ 9 w 41"/>
                  <a:gd name="T75" fmla="*/ 30 h 42"/>
                  <a:gd name="T76" fmla="*/ 3 w 41"/>
                  <a:gd name="T77" fmla="*/ 32 h 42"/>
                  <a:gd name="T78" fmla="*/ 1 w 41"/>
                  <a:gd name="T79" fmla="*/ 29 h 42"/>
                  <a:gd name="T80" fmla="*/ 6 w 41"/>
                  <a:gd name="T81" fmla="*/ 26 h 42"/>
                  <a:gd name="T82" fmla="*/ 5 w 41"/>
                  <a:gd name="T83" fmla="*/ 23 h 42"/>
                  <a:gd name="T84" fmla="*/ 0 w 41"/>
                  <a:gd name="T85" fmla="*/ 22 h 42"/>
                  <a:gd name="T86" fmla="*/ 0 w 41"/>
                  <a:gd name="T87" fmla="*/ 19 h 42"/>
                  <a:gd name="T88" fmla="*/ 6 w 41"/>
                  <a:gd name="T89" fmla="*/ 18 h 42"/>
                  <a:gd name="T90" fmla="*/ 6 w 41"/>
                  <a:gd name="T91" fmla="*/ 16 h 42"/>
                  <a:gd name="T92" fmla="*/ 2 w 41"/>
                  <a:gd name="T93" fmla="*/ 12 h 42"/>
                  <a:gd name="T94" fmla="*/ 4 w 41"/>
                  <a:gd name="T95" fmla="*/ 9 h 42"/>
                  <a:gd name="T96" fmla="*/ 9 w 41"/>
                  <a:gd name="T97" fmla="*/ 11 h 42"/>
                  <a:gd name="T98" fmla="*/ 11 w 41"/>
                  <a:gd name="T9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42">
                    <a:moveTo>
                      <a:pt x="1" y="1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5" y="7"/>
                      <a:pt x="26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10"/>
                      <a:pt x="32" y="11"/>
                      <a:pt x="32" y="11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8"/>
                      <a:pt x="35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5"/>
                      <a:pt x="35" y="26"/>
                      <a:pt x="34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1" y="32"/>
                      <a:pt x="30" y="32"/>
                      <a:pt x="30" y="33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5"/>
                      <a:pt x="24" y="36"/>
                      <a:pt x="23" y="3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6" y="35"/>
                      <a:pt x="15" y="35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0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6" y="24"/>
                      <a:pt x="5" y="2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6"/>
                      <a:pt x="6" y="16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0"/>
                      <a:pt x="10" y="10"/>
                      <a:pt x="11" y="9"/>
                    </a:cubicBezTo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  <p:sp>
            <p:nvSpPr>
              <p:cNvPr id="53" name="Freeform 198"/>
              <p:cNvSpPr>
                <a:spLocks/>
              </p:cNvSpPr>
              <p:nvPr/>
            </p:nvSpPr>
            <p:spPr bwMode="auto">
              <a:xfrm>
                <a:off x="6894513" y="5291138"/>
                <a:ext cx="41275" cy="44450"/>
              </a:xfrm>
              <a:custGeom>
                <a:avLst/>
                <a:gdLst>
                  <a:gd name="T0" fmla="*/ 10 w 13"/>
                  <a:gd name="T1" fmla="*/ 2 h 14"/>
                  <a:gd name="T2" fmla="*/ 11 w 13"/>
                  <a:gd name="T3" fmla="*/ 10 h 14"/>
                  <a:gd name="T4" fmla="*/ 3 w 13"/>
                  <a:gd name="T5" fmla="*/ 12 h 14"/>
                  <a:gd name="T6" fmla="*/ 1 w 13"/>
                  <a:gd name="T7" fmla="*/ 4 h 14"/>
                  <a:gd name="T8" fmla="*/ 10 w 1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0" y="2"/>
                    </a:moveTo>
                    <a:cubicBezTo>
                      <a:pt x="12" y="4"/>
                      <a:pt x="13" y="8"/>
                      <a:pt x="11" y="10"/>
                    </a:cubicBezTo>
                    <a:cubicBezTo>
                      <a:pt x="9" y="13"/>
                      <a:pt x="6" y="14"/>
                      <a:pt x="3" y="12"/>
                    </a:cubicBezTo>
                    <a:cubicBezTo>
                      <a:pt x="0" y="10"/>
                      <a:pt x="0" y="6"/>
                      <a:pt x="1" y="4"/>
                    </a:cubicBezTo>
                    <a:cubicBezTo>
                      <a:pt x="3" y="1"/>
                      <a:pt x="7" y="0"/>
                      <a:pt x="10" y="2"/>
                    </a:cubicBezTo>
                    <a:close/>
                  </a:path>
                </a:pathLst>
              </a:custGeom>
              <a:noFill/>
              <a:ln w="19050" cap="rnd">
                <a:solidFill>
                  <a:srgbClr val="0099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406" tIns="42203" rIns="84406" bIns="4220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2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262180" y="5067628"/>
            <a:ext cx="1632715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10%</a:t>
            </a:r>
          </a:p>
          <a:p>
            <a:pPr>
              <a:lnSpc>
                <a:spcPts val="1662"/>
              </a:lnSpc>
            </a:pPr>
            <a:r>
              <a:rPr lang="en-US" sz="1477" dirty="0">
                <a:solidFill>
                  <a:schemeClr val="accent2">
                    <a:lumMod val="50000"/>
                  </a:schemeClr>
                </a:solidFill>
              </a:rPr>
              <a:t>Efficiency return</a:t>
            </a:r>
            <a:endParaRPr lang="en-US" sz="923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41711" y="4869160"/>
            <a:ext cx="1828827" cy="1028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62"/>
              </a:lnSpc>
            </a:pPr>
            <a:r>
              <a:rPr lang="en-US" sz="1477" dirty="0">
                <a:solidFill>
                  <a:schemeClr val="accent2">
                    <a:lumMod val="50000"/>
                  </a:schemeClr>
                </a:solidFill>
              </a:rPr>
              <a:t>Reduction</a:t>
            </a:r>
          </a:p>
          <a:p>
            <a:pPr>
              <a:lnSpc>
                <a:spcPts val="1662"/>
              </a:lnSpc>
            </a:pPr>
            <a:endParaRPr lang="en-US" sz="1477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0.56</a:t>
            </a:r>
            <a:r>
              <a:rPr lang="en-US" sz="3323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ts val="1662"/>
              </a:lnSpc>
            </a:pPr>
            <a:r>
              <a:rPr lang="en-US" sz="1477" dirty="0">
                <a:solidFill>
                  <a:schemeClr val="accent2">
                    <a:lumMod val="50000"/>
                  </a:schemeClr>
                </a:solidFill>
              </a:rPr>
              <a:t>FTEs</a:t>
            </a:r>
            <a:endParaRPr lang="en-US" sz="923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00785" y="5047839"/>
            <a:ext cx="1555255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ts val="1662"/>
              </a:lnSpc>
            </a:pPr>
            <a:r>
              <a:rPr lang="en-US" sz="1477" dirty="0">
                <a:solidFill>
                  <a:schemeClr val="accent2">
                    <a:lumMod val="50000"/>
                  </a:schemeClr>
                </a:solidFill>
              </a:rPr>
              <a:t>Seconds per transaction</a:t>
            </a:r>
            <a:endParaRPr lang="en-US" sz="923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9" name="Group 118"/>
          <p:cNvGrpSpPr/>
          <p:nvPr/>
        </p:nvGrpSpPr>
        <p:grpSpPr>
          <a:xfrm>
            <a:off x="4368836" y="4941168"/>
            <a:ext cx="517944" cy="675025"/>
            <a:chOff x="1271588" y="3967163"/>
            <a:chExt cx="387350" cy="504825"/>
          </a:xfrm>
        </p:grpSpPr>
        <p:sp>
          <p:nvSpPr>
            <p:cNvPr id="60" name="Freeform 365"/>
            <p:cNvSpPr>
              <a:spLocks/>
            </p:cNvSpPr>
            <p:nvPr/>
          </p:nvSpPr>
          <p:spPr bwMode="auto">
            <a:xfrm>
              <a:off x="1398588" y="3967163"/>
              <a:ext cx="104775" cy="69850"/>
            </a:xfrm>
            <a:custGeom>
              <a:avLst/>
              <a:gdLst>
                <a:gd name="T0" fmla="*/ 56 w 66"/>
                <a:gd name="T1" fmla="*/ 44 h 44"/>
                <a:gd name="T2" fmla="*/ 56 w 66"/>
                <a:gd name="T3" fmla="*/ 30 h 44"/>
                <a:gd name="T4" fmla="*/ 66 w 66"/>
                <a:gd name="T5" fmla="*/ 30 h 44"/>
                <a:gd name="T6" fmla="*/ 66 w 66"/>
                <a:gd name="T7" fmla="*/ 0 h 44"/>
                <a:gd name="T8" fmla="*/ 0 w 66"/>
                <a:gd name="T9" fmla="*/ 0 h 44"/>
                <a:gd name="T10" fmla="*/ 0 w 66"/>
                <a:gd name="T11" fmla="*/ 30 h 44"/>
                <a:gd name="T12" fmla="*/ 10 w 66"/>
                <a:gd name="T13" fmla="*/ 30 h 44"/>
                <a:gd name="T14" fmla="*/ 10 w 6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4">
                  <a:moveTo>
                    <a:pt x="56" y="44"/>
                  </a:moveTo>
                  <a:lnTo>
                    <a:pt x="56" y="30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44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1" name="Freeform 366"/>
            <p:cNvSpPr>
              <a:spLocks/>
            </p:cNvSpPr>
            <p:nvPr/>
          </p:nvSpPr>
          <p:spPr bwMode="auto">
            <a:xfrm>
              <a:off x="1271588" y="4071938"/>
              <a:ext cx="355600" cy="400050"/>
            </a:xfrm>
            <a:custGeom>
              <a:avLst/>
              <a:gdLst>
                <a:gd name="T0" fmla="*/ 17 w 112"/>
                <a:gd name="T1" fmla="*/ 95 h 126"/>
                <a:gd name="T2" fmla="*/ 27 w 112"/>
                <a:gd name="T3" fmla="*/ 85 h 126"/>
                <a:gd name="T4" fmla="*/ 14 w 112"/>
                <a:gd name="T5" fmla="*/ 55 h 126"/>
                <a:gd name="T6" fmla="*/ 27 w 112"/>
                <a:gd name="T7" fmla="*/ 26 h 126"/>
                <a:gd name="T8" fmla="*/ 56 w 112"/>
                <a:gd name="T9" fmla="*/ 14 h 126"/>
                <a:gd name="T10" fmla="*/ 86 w 112"/>
                <a:gd name="T11" fmla="*/ 26 h 126"/>
                <a:gd name="T12" fmla="*/ 98 w 112"/>
                <a:gd name="T13" fmla="*/ 55 h 126"/>
                <a:gd name="T14" fmla="*/ 86 w 112"/>
                <a:gd name="T15" fmla="*/ 85 h 126"/>
                <a:gd name="T16" fmla="*/ 57 w 112"/>
                <a:gd name="T17" fmla="*/ 97 h 126"/>
                <a:gd name="T18" fmla="*/ 57 w 112"/>
                <a:gd name="T19" fmla="*/ 81 h 126"/>
                <a:gd name="T20" fmla="*/ 35 w 112"/>
                <a:gd name="T21" fmla="*/ 104 h 126"/>
                <a:gd name="T22" fmla="*/ 57 w 112"/>
                <a:gd name="T23" fmla="*/ 126 h 126"/>
                <a:gd name="T24" fmla="*/ 57 w 112"/>
                <a:gd name="T25" fmla="*/ 111 h 126"/>
                <a:gd name="T26" fmla="*/ 96 w 112"/>
                <a:gd name="T27" fmla="*/ 95 h 126"/>
                <a:gd name="T28" fmla="*/ 112 w 112"/>
                <a:gd name="T29" fmla="*/ 55 h 126"/>
                <a:gd name="T30" fmla="*/ 96 w 112"/>
                <a:gd name="T31" fmla="*/ 16 h 126"/>
                <a:gd name="T32" fmla="*/ 56 w 112"/>
                <a:gd name="T33" fmla="*/ 0 h 126"/>
                <a:gd name="T34" fmla="*/ 17 w 112"/>
                <a:gd name="T35" fmla="*/ 16 h 126"/>
                <a:gd name="T36" fmla="*/ 0 w 112"/>
                <a:gd name="T37" fmla="*/ 55 h 126"/>
                <a:gd name="T38" fmla="*/ 7 w 112"/>
                <a:gd name="T39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26">
                  <a:moveTo>
                    <a:pt x="17" y="95"/>
                  </a:moveTo>
                  <a:cubicBezTo>
                    <a:pt x="27" y="85"/>
                    <a:pt x="27" y="85"/>
                    <a:pt x="27" y="85"/>
                  </a:cubicBezTo>
                  <a:cubicBezTo>
                    <a:pt x="19" y="77"/>
                    <a:pt x="14" y="67"/>
                    <a:pt x="14" y="55"/>
                  </a:cubicBezTo>
                  <a:cubicBezTo>
                    <a:pt x="14" y="44"/>
                    <a:pt x="19" y="34"/>
                    <a:pt x="27" y="26"/>
                  </a:cubicBezTo>
                  <a:cubicBezTo>
                    <a:pt x="34" y="18"/>
                    <a:pt x="45" y="14"/>
                    <a:pt x="56" y="14"/>
                  </a:cubicBezTo>
                  <a:cubicBezTo>
                    <a:pt x="67" y="14"/>
                    <a:pt x="78" y="18"/>
                    <a:pt x="86" y="26"/>
                  </a:cubicBezTo>
                  <a:cubicBezTo>
                    <a:pt x="94" y="34"/>
                    <a:pt x="98" y="44"/>
                    <a:pt x="98" y="55"/>
                  </a:cubicBezTo>
                  <a:cubicBezTo>
                    <a:pt x="98" y="67"/>
                    <a:pt x="94" y="77"/>
                    <a:pt x="86" y="85"/>
                  </a:cubicBezTo>
                  <a:cubicBezTo>
                    <a:pt x="78" y="93"/>
                    <a:pt x="68" y="97"/>
                    <a:pt x="57" y="97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72" y="111"/>
                    <a:pt x="85" y="105"/>
                    <a:pt x="96" y="95"/>
                  </a:cubicBezTo>
                  <a:cubicBezTo>
                    <a:pt x="106" y="84"/>
                    <a:pt x="112" y="70"/>
                    <a:pt x="112" y="55"/>
                  </a:cubicBezTo>
                  <a:cubicBezTo>
                    <a:pt x="112" y="40"/>
                    <a:pt x="106" y="26"/>
                    <a:pt x="96" y="16"/>
                  </a:cubicBezTo>
                  <a:cubicBezTo>
                    <a:pt x="85" y="5"/>
                    <a:pt x="71" y="0"/>
                    <a:pt x="56" y="0"/>
                  </a:cubicBezTo>
                  <a:cubicBezTo>
                    <a:pt x="41" y="0"/>
                    <a:pt x="27" y="5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65"/>
                    <a:pt x="3" y="73"/>
                    <a:pt x="7" y="81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2" name="Freeform 367"/>
            <p:cNvSpPr>
              <a:spLocks/>
            </p:cNvSpPr>
            <p:nvPr/>
          </p:nvSpPr>
          <p:spPr bwMode="auto">
            <a:xfrm>
              <a:off x="1576388" y="4037013"/>
              <a:ext cx="82550" cy="82550"/>
            </a:xfrm>
            <a:custGeom>
              <a:avLst/>
              <a:gdLst>
                <a:gd name="T0" fmla="*/ 0 w 52"/>
                <a:gd name="T1" fmla="*/ 22 h 52"/>
                <a:gd name="T2" fmla="*/ 22 w 52"/>
                <a:gd name="T3" fmla="*/ 0 h 52"/>
                <a:gd name="T4" fmla="*/ 52 w 52"/>
                <a:gd name="T5" fmla="*/ 32 h 52"/>
                <a:gd name="T6" fmla="*/ 30 w 52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22"/>
                  </a:moveTo>
                  <a:lnTo>
                    <a:pt x="22" y="0"/>
                  </a:lnTo>
                  <a:lnTo>
                    <a:pt x="52" y="32"/>
                  </a:lnTo>
                  <a:lnTo>
                    <a:pt x="30" y="52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3" name="Line 368"/>
            <p:cNvSpPr>
              <a:spLocks noChangeShapeType="1"/>
            </p:cNvSpPr>
            <p:nvPr/>
          </p:nvSpPr>
          <p:spPr bwMode="auto">
            <a:xfrm>
              <a:off x="1449388" y="4148138"/>
              <a:ext cx="0" cy="98425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4" name="Oval 369"/>
            <p:cNvSpPr>
              <a:spLocks noChangeArrowheads="1"/>
            </p:cNvSpPr>
            <p:nvPr/>
          </p:nvSpPr>
          <p:spPr bwMode="auto">
            <a:xfrm>
              <a:off x="1433513" y="4227513"/>
              <a:ext cx="34925" cy="3810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</p:grpSp>
      <p:sp>
        <p:nvSpPr>
          <p:cNvPr id="65" name="Freeform 543"/>
          <p:cNvSpPr>
            <a:spLocks noEditPoints="1"/>
          </p:cNvSpPr>
          <p:nvPr/>
        </p:nvSpPr>
        <p:spPr bwMode="auto">
          <a:xfrm>
            <a:off x="1641790" y="5082312"/>
            <a:ext cx="476250" cy="499697"/>
          </a:xfrm>
          <a:custGeom>
            <a:avLst/>
            <a:gdLst>
              <a:gd name="T0" fmla="*/ 99 w 162"/>
              <a:gd name="T1" fmla="*/ 0 h 170"/>
              <a:gd name="T2" fmla="*/ 162 w 162"/>
              <a:gd name="T3" fmla="*/ 46 h 170"/>
              <a:gd name="T4" fmla="*/ 75 w 162"/>
              <a:gd name="T5" fmla="*/ 93 h 170"/>
              <a:gd name="T6" fmla="*/ 99 w 162"/>
              <a:gd name="T7" fmla="*/ 0 h 170"/>
              <a:gd name="T8" fmla="*/ 158 w 162"/>
              <a:gd name="T9" fmla="*/ 62 h 170"/>
              <a:gd name="T10" fmla="*/ 162 w 162"/>
              <a:gd name="T11" fmla="*/ 89 h 170"/>
              <a:gd name="T12" fmla="*/ 81 w 162"/>
              <a:gd name="T13" fmla="*/ 170 h 170"/>
              <a:gd name="T14" fmla="*/ 0 w 162"/>
              <a:gd name="T15" fmla="*/ 89 h 170"/>
              <a:gd name="T16" fmla="*/ 81 w 162"/>
              <a:gd name="T17" fmla="*/ 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70">
                <a:moveTo>
                  <a:pt x="99" y="0"/>
                </a:moveTo>
                <a:cubicBezTo>
                  <a:pt x="127" y="4"/>
                  <a:pt x="150" y="22"/>
                  <a:pt x="162" y="46"/>
                </a:cubicBezTo>
                <a:cubicBezTo>
                  <a:pt x="75" y="93"/>
                  <a:pt x="75" y="93"/>
                  <a:pt x="75" y="93"/>
                </a:cubicBezTo>
                <a:lnTo>
                  <a:pt x="99" y="0"/>
                </a:lnTo>
                <a:close/>
                <a:moveTo>
                  <a:pt x="158" y="62"/>
                </a:moveTo>
                <a:cubicBezTo>
                  <a:pt x="161" y="71"/>
                  <a:pt x="162" y="80"/>
                  <a:pt x="162" y="89"/>
                </a:cubicBezTo>
                <a:cubicBezTo>
                  <a:pt x="162" y="134"/>
                  <a:pt x="126" y="170"/>
                  <a:pt x="81" y="170"/>
                </a:cubicBezTo>
                <a:cubicBezTo>
                  <a:pt x="37" y="170"/>
                  <a:pt x="0" y="134"/>
                  <a:pt x="0" y="89"/>
                </a:cubicBezTo>
                <a:cubicBezTo>
                  <a:pt x="0" y="44"/>
                  <a:pt x="37" y="8"/>
                  <a:pt x="81" y="8"/>
                </a:cubicBezTo>
              </a:path>
            </a:pathLst>
          </a:custGeom>
          <a:noFill/>
          <a:ln w="19050" cap="rnd">
            <a:solidFill>
              <a:srgbClr val="0099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n-US" sz="1662" dirty="0"/>
          </a:p>
        </p:txBody>
      </p:sp>
      <p:grpSp>
        <p:nvGrpSpPr>
          <p:cNvPr id="66" name="Group 128"/>
          <p:cNvGrpSpPr/>
          <p:nvPr/>
        </p:nvGrpSpPr>
        <p:grpSpPr>
          <a:xfrm>
            <a:off x="6816080" y="5015589"/>
            <a:ext cx="593480" cy="502627"/>
            <a:chOff x="8940801" y="5203826"/>
            <a:chExt cx="642937" cy="544513"/>
          </a:xfrm>
        </p:grpSpPr>
        <p:sp>
          <p:nvSpPr>
            <p:cNvPr id="67" name="Line 155"/>
            <p:cNvSpPr>
              <a:spLocks noChangeShapeType="1"/>
            </p:cNvSpPr>
            <p:nvPr/>
          </p:nvSpPr>
          <p:spPr bwMode="auto">
            <a:xfrm>
              <a:off x="9418638" y="5302251"/>
              <a:ext cx="0" cy="0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8" name="Freeform 156"/>
            <p:cNvSpPr>
              <a:spLocks/>
            </p:cNvSpPr>
            <p:nvPr/>
          </p:nvSpPr>
          <p:spPr bwMode="auto">
            <a:xfrm>
              <a:off x="9228138" y="5707063"/>
              <a:ext cx="123825" cy="41275"/>
            </a:xfrm>
            <a:custGeom>
              <a:avLst/>
              <a:gdLst>
                <a:gd name="T0" fmla="*/ 0 w 39"/>
                <a:gd name="T1" fmla="*/ 13 h 13"/>
                <a:gd name="T2" fmla="*/ 39 w 39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3">
                  <a:moveTo>
                    <a:pt x="0" y="13"/>
                  </a:moveTo>
                  <a:cubicBezTo>
                    <a:pt x="10" y="12"/>
                    <a:pt x="29" y="7"/>
                    <a:pt x="39" y="0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69" name="Freeform 157"/>
            <p:cNvSpPr>
              <a:spLocks/>
            </p:cNvSpPr>
            <p:nvPr/>
          </p:nvSpPr>
          <p:spPr bwMode="auto">
            <a:xfrm>
              <a:off x="8940801" y="5302251"/>
              <a:ext cx="271463" cy="446088"/>
            </a:xfrm>
            <a:custGeom>
              <a:avLst/>
              <a:gdLst>
                <a:gd name="T0" fmla="*/ 20 w 85"/>
                <a:gd name="T1" fmla="*/ 0 h 140"/>
                <a:gd name="T2" fmla="*/ 0 w 85"/>
                <a:gd name="T3" fmla="*/ 54 h 140"/>
                <a:gd name="T4" fmla="*/ 85 w 85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140">
                  <a:moveTo>
                    <a:pt x="20" y="0"/>
                  </a:moveTo>
                  <a:cubicBezTo>
                    <a:pt x="7" y="15"/>
                    <a:pt x="0" y="34"/>
                    <a:pt x="0" y="54"/>
                  </a:cubicBezTo>
                  <a:cubicBezTo>
                    <a:pt x="0" y="101"/>
                    <a:pt x="38" y="140"/>
                    <a:pt x="85" y="140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0" name="Freeform 158"/>
            <p:cNvSpPr>
              <a:spLocks/>
            </p:cNvSpPr>
            <p:nvPr/>
          </p:nvSpPr>
          <p:spPr bwMode="auto">
            <a:xfrm>
              <a:off x="9005888" y="5203826"/>
              <a:ext cx="412750" cy="101600"/>
            </a:xfrm>
            <a:custGeom>
              <a:avLst/>
              <a:gdLst>
                <a:gd name="T0" fmla="*/ 0 w 130"/>
                <a:gd name="T1" fmla="*/ 31 h 32"/>
                <a:gd name="T2" fmla="*/ 65 w 130"/>
                <a:gd name="T3" fmla="*/ 0 h 32"/>
                <a:gd name="T4" fmla="*/ 120 w 130"/>
                <a:gd name="T5" fmla="*/ 21 h 32"/>
                <a:gd name="T6" fmla="*/ 127 w 130"/>
                <a:gd name="T7" fmla="*/ 28 h 32"/>
                <a:gd name="T8" fmla="*/ 130 w 13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2">
                  <a:moveTo>
                    <a:pt x="0" y="31"/>
                  </a:moveTo>
                  <a:cubicBezTo>
                    <a:pt x="15" y="12"/>
                    <a:pt x="39" y="0"/>
                    <a:pt x="65" y="0"/>
                  </a:cubicBezTo>
                  <a:cubicBezTo>
                    <a:pt x="86" y="0"/>
                    <a:pt x="105" y="8"/>
                    <a:pt x="120" y="21"/>
                  </a:cubicBezTo>
                  <a:cubicBezTo>
                    <a:pt x="121" y="21"/>
                    <a:pt x="125" y="26"/>
                    <a:pt x="127" y="28"/>
                  </a:cubicBezTo>
                  <a:cubicBezTo>
                    <a:pt x="128" y="30"/>
                    <a:pt x="130" y="32"/>
                    <a:pt x="130" y="32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1" name="Freeform 159"/>
            <p:cNvSpPr>
              <a:spLocks/>
            </p:cNvSpPr>
            <p:nvPr/>
          </p:nvSpPr>
          <p:spPr bwMode="auto">
            <a:xfrm>
              <a:off x="9005888" y="5302251"/>
              <a:ext cx="330200" cy="47625"/>
            </a:xfrm>
            <a:custGeom>
              <a:avLst/>
              <a:gdLst>
                <a:gd name="T0" fmla="*/ 0 w 104"/>
                <a:gd name="T1" fmla="*/ 0 h 15"/>
                <a:gd name="T2" fmla="*/ 65 w 104"/>
                <a:gd name="T3" fmla="*/ 15 h 15"/>
                <a:gd name="T4" fmla="*/ 104 w 104"/>
                <a:gd name="T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5">
                  <a:moveTo>
                    <a:pt x="0" y="0"/>
                  </a:moveTo>
                  <a:cubicBezTo>
                    <a:pt x="15" y="9"/>
                    <a:pt x="39" y="15"/>
                    <a:pt x="65" y="15"/>
                  </a:cubicBezTo>
                  <a:cubicBezTo>
                    <a:pt x="80" y="15"/>
                    <a:pt x="92" y="13"/>
                    <a:pt x="104" y="10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2" name="Freeform 160"/>
            <p:cNvSpPr>
              <a:spLocks/>
            </p:cNvSpPr>
            <p:nvPr/>
          </p:nvSpPr>
          <p:spPr bwMode="auto">
            <a:xfrm>
              <a:off x="9005888" y="5602288"/>
              <a:ext cx="276225" cy="47625"/>
            </a:xfrm>
            <a:custGeom>
              <a:avLst/>
              <a:gdLst>
                <a:gd name="T0" fmla="*/ 87 w 87"/>
                <a:gd name="T1" fmla="*/ 1 h 15"/>
                <a:gd name="T2" fmla="*/ 65 w 87"/>
                <a:gd name="T3" fmla="*/ 0 h 15"/>
                <a:gd name="T4" fmla="*/ 0 w 8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15">
                  <a:moveTo>
                    <a:pt x="87" y="1"/>
                  </a:moveTo>
                  <a:cubicBezTo>
                    <a:pt x="80" y="1"/>
                    <a:pt x="72" y="0"/>
                    <a:pt x="65" y="0"/>
                  </a:cubicBezTo>
                  <a:cubicBezTo>
                    <a:pt x="39" y="0"/>
                    <a:pt x="15" y="6"/>
                    <a:pt x="0" y="15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3" name="Freeform 161"/>
            <p:cNvSpPr>
              <a:spLocks/>
            </p:cNvSpPr>
            <p:nvPr/>
          </p:nvSpPr>
          <p:spPr bwMode="auto">
            <a:xfrm>
              <a:off x="9066213" y="5203826"/>
              <a:ext cx="269875" cy="544513"/>
            </a:xfrm>
            <a:custGeom>
              <a:avLst/>
              <a:gdLst>
                <a:gd name="T0" fmla="*/ 75 w 85"/>
                <a:gd name="T1" fmla="*/ 151 h 171"/>
                <a:gd name="T2" fmla="*/ 46 w 85"/>
                <a:gd name="T3" fmla="*/ 171 h 171"/>
                <a:gd name="T4" fmla="*/ 0 w 85"/>
                <a:gd name="T5" fmla="*/ 85 h 171"/>
                <a:gd name="T6" fmla="*/ 46 w 85"/>
                <a:gd name="T7" fmla="*/ 0 h 171"/>
                <a:gd name="T8" fmla="*/ 85 w 85"/>
                <a:gd name="T9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75" y="151"/>
                  </a:moveTo>
                  <a:cubicBezTo>
                    <a:pt x="67" y="163"/>
                    <a:pt x="57" y="171"/>
                    <a:pt x="46" y="171"/>
                  </a:cubicBezTo>
                  <a:cubicBezTo>
                    <a:pt x="21" y="171"/>
                    <a:pt x="0" y="132"/>
                    <a:pt x="0" y="85"/>
                  </a:cubicBezTo>
                  <a:cubicBezTo>
                    <a:pt x="0" y="39"/>
                    <a:pt x="21" y="0"/>
                    <a:pt x="46" y="0"/>
                  </a:cubicBezTo>
                  <a:cubicBezTo>
                    <a:pt x="63" y="0"/>
                    <a:pt x="77" y="17"/>
                    <a:pt x="85" y="41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4" name="Line 162"/>
            <p:cNvSpPr>
              <a:spLocks noChangeShapeType="1"/>
            </p:cNvSpPr>
            <p:nvPr/>
          </p:nvSpPr>
          <p:spPr bwMode="auto">
            <a:xfrm>
              <a:off x="8940801" y="5475288"/>
              <a:ext cx="188913" cy="0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5" name="Freeform 163"/>
            <p:cNvSpPr>
              <a:spLocks/>
            </p:cNvSpPr>
            <p:nvPr/>
          </p:nvSpPr>
          <p:spPr bwMode="auto">
            <a:xfrm>
              <a:off x="9212263" y="5203826"/>
              <a:ext cx="0" cy="200025"/>
            </a:xfrm>
            <a:custGeom>
              <a:avLst/>
              <a:gdLst>
                <a:gd name="T0" fmla="*/ 126 h 126"/>
                <a:gd name="T1" fmla="*/ 102 h 126"/>
                <a:gd name="T2" fmla="*/ 0 h 1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6">
                  <a:moveTo>
                    <a:pt x="0" y="126"/>
                  </a:moveTo>
                  <a:lnTo>
                    <a:pt x="0" y="102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6" name="Line 164"/>
            <p:cNvSpPr>
              <a:spLocks noChangeShapeType="1"/>
            </p:cNvSpPr>
            <p:nvPr/>
          </p:nvSpPr>
          <p:spPr bwMode="auto">
            <a:xfrm flipV="1">
              <a:off x="9212263" y="5564188"/>
              <a:ext cx="0" cy="184150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7" name="Oval 165"/>
            <p:cNvSpPr>
              <a:spLocks noChangeArrowheads="1"/>
            </p:cNvSpPr>
            <p:nvPr/>
          </p:nvSpPr>
          <p:spPr bwMode="auto">
            <a:xfrm>
              <a:off x="9364663" y="5318126"/>
              <a:ext cx="85725" cy="8890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8" name="Oval 166"/>
            <p:cNvSpPr>
              <a:spLocks noChangeArrowheads="1"/>
            </p:cNvSpPr>
            <p:nvPr/>
          </p:nvSpPr>
          <p:spPr bwMode="auto">
            <a:xfrm>
              <a:off x="9393238" y="5330826"/>
              <a:ext cx="25400" cy="3175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79" name="Freeform 167"/>
            <p:cNvSpPr>
              <a:spLocks/>
            </p:cNvSpPr>
            <p:nvPr/>
          </p:nvSpPr>
          <p:spPr bwMode="auto">
            <a:xfrm>
              <a:off x="9380538" y="5362576"/>
              <a:ext cx="53975" cy="19050"/>
            </a:xfrm>
            <a:custGeom>
              <a:avLst/>
              <a:gdLst>
                <a:gd name="T0" fmla="*/ 0 w 17"/>
                <a:gd name="T1" fmla="*/ 6 h 6"/>
                <a:gd name="T2" fmla="*/ 8 w 17"/>
                <a:gd name="T3" fmla="*/ 0 h 6"/>
                <a:gd name="T4" fmla="*/ 17 w 1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">
                  <a:moveTo>
                    <a:pt x="0" y="6"/>
                  </a:moveTo>
                  <a:cubicBezTo>
                    <a:pt x="1" y="3"/>
                    <a:pt x="3" y="0"/>
                    <a:pt x="8" y="0"/>
                  </a:cubicBezTo>
                  <a:cubicBezTo>
                    <a:pt x="13" y="0"/>
                    <a:pt x="16" y="2"/>
                    <a:pt x="17" y="6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0" name="Oval 168"/>
            <p:cNvSpPr>
              <a:spLocks noChangeArrowheads="1"/>
            </p:cNvSpPr>
            <p:nvPr/>
          </p:nvSpPr>
          <p:spPr bwMode="auto">
            <a:xfrm>
              <a:off x="9513888" y="5446713"/>
              <a:ext cx="69850" cy="6985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1" name="Oval 169"/>
            <p:cNvSpPr>
              <a:spLocks noChangeArrowheads="1"/>
            </p:cNvSpPr>
            <p:nvPr/>
          </p:nvSpPr>
          <p:spPr bwMode="auto">
            <a:xfrm>
              <a:off x="9539288" y="5456238"/>
              <a:ext cx="19050" cy="2540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2" name="Freeform 170"/>
            <p:cNvSpPr>
              <a:spLocks/>
            </p:cNvSpPr>
            <p:nvPr/>
          </p:nvSpPr>
          <p:spPr bwMode="auto">
            <a:xfrm>
              <a:off x="9526588" y="5481638"/>
              <a:ext cx="44450" cy="15875"/>
            </a:xfrm>
            <a:custGeom>
              <a:avLst/>
              <a:gdLst>
                <a:gd name="T0" fmla="*/ 0 w 14"/>
                <a:gd name="T1" fmla="*/ 5 h 5"/>
                <a:gd name="T2" fmla="*/ 7 w 14"/>
                <a:gd name="T3" fmla="*/ 0 h 5"/>
                <a:gd name="T4" fmla="*/ 14 w 1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0" y="5"/>
                  </a:moveTo>
                  <a:cubicBezTo>
                    <a:pt x="1" y="2"/>
                    <a:pt x="3" y="0"/>
                    <a:pt x="7" y="0"/>
                  </a:cubicBezTo>
                  <a:cubicBezTo>
                    <a:pt x="11" y="0"/>
                    <a:pt x="13" y="2"/>
                    <a:pt x="14" y="5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3" name="Oval 171"/>
            <p:cNvSpPr>
              <a:spLocks noChangeArrowheads="1"/>
            </p:cNvSpPr>
            <p:nvPr/>
          </p:nvSpPr>
          <p:spPr bwMode="auto">
            <a:xfrm>
              <a:off x="9145588" y="5418138"/>
              <a:ext cx="127000" cy="127000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4" name="Freeform 172"/>
            <p:cNvSpPr>
              <a:spLocks/>
            </p:cNvSpPr>
            <p:nvPr/>
          </p:nvSpPr>
          <p:spPr bwMode="auto">
            <a:xfrm>
              <a:off x="9177338" y="5437188"/>
              <a:ext cx="50800" cy="44450"/>
            </a:xfrm>
            <a:custGeom>
              <a:avLst/>
              <a:gdLst>
                <a:gd name="T0" fmla="*/ 5 w 16"/>
                <a:gd name="T1" fmla="*/ 12 h 14"/>
                <a:gd name="T2" fmla="*/ 1 w 16"/>
                <a:gd name="T3" fmla="*/ 12 h 14"/>
                <a:gd name="T4" fmla="*/ 3 w 16"/>
                <a:gd name="T5" fmla="*/ 11 h 14"/>
                <a:gd name="T6" fmla="*/ 0 w 16"/>
                <a:gd name="T7" fmla="*/ 10 h 14"/>
                <a:gd name="T8" fmla="*/ 4 w 16"/>
                <a:gd name="T9" fmla="*/ 5 h 14"/>
                <a:gd name="T10" fmla="*/ 10 w 16"/>
                <a:gd name="T11" fmla="*/ 0 h 14"/>
                <a:gd name="T12" fmla="*/ 16 w 16"/>
                <a:gd name="T13" fmla="*/ 7 h 14"/>
                <a:gd name="T14" fmla="*/ 10 w 16"/>
                <a:gd name="T15" fmla="*/ 14 h 14"/>
                <a:gd name="T16" fmla="*/ 4 w 16"/>
                <a:gd name="T17" fmla="*/ 7 h 14"/>
                <a:gd name="T18" fmla="*/ 5 w 16"/>
                <a:gd name="T1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5" y="12"/>
                  </a:moveTo>
                  <a:cubicBezTo>
                    <a:pt x="5" y="14"/>
                    <a:pt x="2" y="13"/>
                    <a:pt x="1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ubicBezTo>
                    <a:pt x="3" y="10"/>
                    <a:pt x="4" y="7"/>
                    <a:pt x="4" y="5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3" y="0"/>
                    <a:pt x="16" y="3"/>
                    <a:pt x="16" y="7"/>
                  </a:cubicBezTo>
                  <a:cubicBezTo>
                    <a:pt x="16" y="11"/>
                    <a:pt x="13" y="14"/>
                    <a:pt x="10" y="14"/>
                  </a:cubicBezTo>
                  <a:cubicBezTo>
                    <a:pt x="7" y="14"/>
                    <a:pt x="4" y="11"/>
                    <a:pt x="4" y="7"/>
                  </a:cubicBezTo>
                  <a:cubicBezTo>
                    <a:pt x="4" y="5"/>
                    <a:pt x="5" y="4"/>
                    <a:pt x="5" y="3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5" name="Freeform 173"/>
            <p:cNvSpPr>
              <a:spLocks/>
            </p:cNvSpPr>
            <p:nvPr/>
          </p:nvSpPr>
          <p:spPr bwMode="auto">
            <a:xfrm>
              <a:off x="9167813" y="5481638"/>
              <a:ext cx="82550" cy="31750"/>
            </a:xfrm>
            <a:custGeom>
              <a:avLst/>
              <a:gdLst>
                <a:gd name="T0" fmla="*/ 0 w 26"/>
                <a:gd name="T1" fmla="*/ 10 h 10"/>
                <a:gd name="T2" fmla="*/ 13 w 26"/>
                <a:gd name="T3" fmla="*/ 0 h 10"/>
                <a:gd name="T4" fmla="*/ 26 w 26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cubicBezTo>
                    <a:pt x="2" y="4"/>
                    <a:pt x="6" y="0"/>
                    <a:pt x="13" y="0"/>
                  </a:cubicBezTo>
                  <a:cubicBezTo>
                    <a:pt x="20" y="0"/>
                    <a:pt x="24" y="4"/>
                    <a:pt x="26" y="9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6" name="Oval 174"/>
            <p:cNvSpPr>
              <a:spLocks noChangeArrowheads="1"/>
            </p:cNvSpPr>
            <p:nvPr/>
          </p:nvSpPr>
          <p:spPr bwMode="auto">
            <a:xfrm>
              <a:off x="9294813" y="5475288"/>
              <a:ext cx="225425" cy="225425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7" name="Oval 175"/>
            <p:cNvSpPr>
              <a:spLocks noChangeArrowheads="1"/>
            </p:cNvSpPr>
            <p:nvPr/>
          </p:nvSpPr>
          <p:spPr bwMode="auto">
            <a:xfrm>
              <a:off x="9374188" y="5507038"/>
              <a:ext cx="66675" cy="79375"/>
            </a:xfrm>
            <a:prstGeom prst="ellips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8" name="Freeform 176"/>
            <p:cNvSpPr>
              <a:spLocks/>
            </p:cNvSpPr>
            <p:nvPr/>
          </p:nvSpPr>
          <p:spPr bwMode="auto">
            <a:xfrm>
              <a:off x="9332913" y="5586413"/>
              <a:ext cx="146050" cy="57150"/>
            </a:xfrm>
            <a:custGeom>
              <a:avLst/>
              <a:gdLst>
                <a:gd name="T0" fmla="*/ 0 w 46"/>
                <a:gd name="T1" fmla="*/ 18 h 18"/>
                <a:gd name="T2" fmla="*/ 23 w 46"/>
                <a:gd name="T3" fmla="*/ 0 h 18"/>
                <a:gd name="T4" fmla="*/ 46 w 46"/>
                <a:gd name="T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8">
                  <a:moveTo>
                    <a:pt x="0" y="18"/>
                  </a:moveTo>
                  <a:cubicBezTo>
                    <a:pt x="3" y="7"/>
                    <a:pt x="10" y="0"/>
                    <a:pt x="23" y="0"/>
                  </a:cubicBezTo>
                  <a:cubicBezTo>
                    <a:pt x="36" y="0"/>
                    <a:pt x="43" y="7"/>
                    <a:pt x="46" y="16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89" name="Line 177"/>
            <p:cNvSpPr>
              <a:spLocks noChangeShapeType="1"/>
            </p:cNvSpPr>
            <p:nvPr/>
          </p:nvSpPr>
          <p:spPr bwMode="auto">
            <a:xfrm flipH="1" flipV="1">
              <a:off x="9272588" y="5522913"/>
              <a:ext cx="22225" cy="9525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0" name="Line 178"/>
            <p:cNvSpPr>
              <a:spLocks noChangeShapeType="1"/>
            </p:cNvSpPr>
            <p:nvPr/>
          </p:nvSpPr>
          <p:spPr bwMode="auto">
            <a:xfrm flipH="1">
              <a:off x="9520238" y="5526088"/>
              <a:ext cx="12700" cy="6350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1" name="Line 179"/>
            <p:cNvSpPr>
              <a:spLocks noChangeShapeType="1"/>
            </p:cNvSpPr>
            <p:nvPr/>
          </p:nvSpPr>
          <p:spPr bwMode="auto">
            <a:xfrm>
              <a:off x="9456738" y="5381626"/>
              <a:ext cx="76200" cy="55563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2" name="Line 180"/>
            <p:cNvSpPr>
              <a:spLocks noChangeShapeType="1"/>
            </p:cNvSpPr>
            <p:nvPr/>
          </p:nvSpPr>
          <p:spPr bwMode="auto">
            <a:xfrm flipV="1">
              <a:off x="9275763" y="5391151"/>
              <a:ext cx="82550" cy="55563"/>
            </a:xfrm>
            <a:prstGeom prst="line">
              <a:avLst/>
            </a:pr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3" name="Freeform 181"/>
            <p:cNvSpPr>
              <a:spLocks/>
            </p:cNvSpPr>
            <p:nvPr/>
          </p:nvSpPr>
          <p:spPr bwMode="auto">
            <a:xfrm>
              <a:off x="9190038" y="5437188"/>
              <a:ext cx="19050" cy="19050"/>
            </a:xfrm>
            <a:custGeom>
              <a:avLst/>
              <a:gdLst>
                <a:gd name="T0" fmla="*/ 0 w 6"/>
                <a:gd name="T1" fmla="*/ 6 h 6"/>
                <a:gd name="T2" fmla="*/ 4 w 6"/>
                <a:gd name="T3" fmla="*/ 3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2" y="6"/>
                    <a:pt x="4" y="4"/>
                    <a:pt x="4" y="3"/>
                  </a:cubicBezTo>
                  <a:cubicBezTo>
                    <a:pt x="5" y="3"/>
                    <a:pt x="6" y="1"/>
                    <a:pt x="6" y="0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4" name="Freeform 182"/>
            <p:cNvSpPr>
              <a:spLocks/>
            </p:cNvSpPr>
            <p:nvPr/>
          </p:nvSpPr>
          <p:spPr bwMode="auto">
            <a:xfrm>
              <a:off x="9209088" y="5440363"/>
              <a:ext cx="19050" cy="12700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3 h 4"/>
                <a:gd name="T4" fmla="*/ 6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4" y="4"/>
                    <a:pt x="5" y="4"/>
                    <a:pt x="6" y="4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5" name="Freeform 183"/>
            <p:cNvSpPr>
              <a:spLocks/>
            </p:cNvSpPr>
            <p:nvPr/>
          </p:nvSpPr>
          <p:spPr bwMode="auto">
            <a:xfrm>
              <a:off x="9224963" y="5453063"/>
              <a:ext cx="15875" cy="28575"/>
            </a:xfrm>
            <a:custGeom>
              <a:avLst/>
              <a:gdLst>
                <a:gd name="T0" fmla="*/ 1 w 5"/>
                <a:gd name="T1" fmla="*/ 0 h 9"/>
                <a:gd name="T2" fmla="*/ 5 w 5"/>
                <a:gd name="T3" fmla="*/ 6 h 9"/>
                <a:gd name="T4" fmla="*/ 2 w 5"/>
                <a:gd name="T5" fmla="*/ 6 h 9"/>
                <a:gd name="T6" fmla="*/ 4 w 5"/>
                <a:gd name="T7" fmla="*/ 8 h 9"/>
                <a:gd name="T8" fmla="*/ 0 w 5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1" y="0"/>
                  </a:moveTo>
                  <a:cubicBezTo>
                    <a:pt x="2" y="1"/>
                    <a:pt x="4" y="7"/>
                    <a:pt x="5" y="6"/>
                  </a:cubicBezTo>
                  <a:cubicBezTo>
                    <a:pt x="4" y="6"/>
                    <a:pt x="4" y="7"/>
                    <a:pt x="2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3" y="9"/>
                    <a:pt x="1" y="8"/>
                    <a:pt x="0" y="7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6" name="Freeform 184"/>
            <p:cNvSpPr>
              <a:spLocks/>
            </p:cNvSpPr>
            <p:nvPr/>
          </p:nvSpPr>
          <p:spPr bwMode="auto">
            <a:xfrm>
              <a:off x="9396413" y="5334001"/>
              <a:ext cx="9525" cy="952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2"/>
                    <a:pt x="2" y="3"/>
                    <a:pt x="0" y="3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7" name="Freeform 185"/>
            <p:cNvSpPr>
              <a:spLocks/>
            </p:cNvSpPr>
            <p:nvPr/>
          </p:nvSpPr>
          <p:spPr bwMode="auto">
            <a:xfrm>
              <a:off x="9409113" y="5334001"/>
              <a:ext cx="9525" cy="1270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1"/>
                    <a:pt x="1" y="4"/>
                    <a:pt x="3" y="3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8" name="Freeform 186"/>
            <p:cNvSpPr>
              <a:spLocks/>
            </p:cNvSpPr>
            <p:nvPr/>
          </p:nvSpPr>
          <p:spPr bwMode="auto">
            <a:xfrm>
              <a:off x="9421813" y="5346701"/>
              <a:ext cx="6350" cy="952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1" y="3"/>
                    <a:pt x="2" y="2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99" name="Freeform 187"/>
            <p:cNvSpPr>
              <a:spLocks/>
            </p:cNvSpPr>
            <p:nvPr/>
          </p:nvSpPr>
          <p:spPr bwMode="auto">
            <a:xfrm>
              <a:off x="9418638" y="5353051"/>
              <a:ext cx="9525" cy="6350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100" name="Freeform 188"/>
            <p:cNvSpPr>
              <a:spLocks/>
            </p:cNvSpPr>
            <p:nvPr/>
          </p:nvSpPr>
          <p:spPr bwMode="auto">
            <a:xfrm>
              <a:off x="9386888" y="5343526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1" y="3"/>
                    <a:pt x="0" y="2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  <p:sp>
          <p:nvSpPr>
            <p:cNvPr id="101" name="Freeform 189"/>
            <p:cNvSpPr>
              <a:spLocks/>
            </p:cNvSpPr>
            <p:nvPr/>
          </p:nvSpPr>
          <p:spPr bwMode="auto">
            <a:xfrm>
              <a:off x="9386888" y="5349876"/>
              <a:ext cx="9525" cy="9525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2"/>
                    <a:pt x="2" y="3"/>
                    <a:pt x="0" y="3"/>
                  </a:cubicBezTo>
                </a:path>
              </a:pathLst>
            </a:custGeom>
            <a:noFill/>
            <a:ln w="19050" cap="rnd">
              <a:solidFill>
                <a:srgbClr val="00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sz="1662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9715958" y="5173504"/>
            <a:ext cx="1718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100%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Accuracy 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16" y="2822617"/>
            <a:ext cx="687090" cy="834323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9715958" y="3009831"/>
            <a:ext cx="1718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100%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Accuracy 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26" y="4914266"/>
            <a:ext cx="687090" cy="834323"/>
          </a:xfrm>
          <a:prstGeom prst="rect">
            <a:avLst/>
          </a:prstGeom>
        </p:spPr>
      </p:pic>
      <p:sp>
        <p:nvSpPr>
          <p:cNvPr id="108" name="Title 10">
            <a:extLst>
              <a:ext uri="{FF2B5EF4-FFF2-40B4-BE49-F238E27FC236}">
                <a16:creationId xmlns:a16="http://schemas.microsoft.com/office/drawing/2014/main" id="{B7B4F626-53BB-4DCF-A806-3082E38F54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96600" cy="627964"/>
          </a:xfrm>
          <a:prstGeom prst="rect">
            <a:avLst/>
          </a:prstGeom>
        </p:spPr>
        <p:txBody>
          <a:bodyPr vert="horz" lIns="72000" tIns="36000" rIns="36000" bIns="360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400" b="1" dirty="0"/>
              <a:t>      RPA de </a:t>
            </a:r>
            <a:r>
              <a:rPr lang="en-US" sz="1400" b="1" dirty="0" err="1"/>
              <a:t>Envio</a:t>
            </a:r>
            <a:r>
              <a:rPr lang="en-US" sz="1400" b="1" dirty="0"/>
              <a:t> de </a:t>
            </a:r>
            <a:r>
              <a:rPr lang="en-US" sz="1400" b="1" dirty="0" err="1"/>
              <a:t>Pruebas</a:t>
            </a:r>
            <a:r>
              <a:rPr lang="en-US" sz="1400" b="1" dirty="0"/>
              <a:t> </a:t>
            </a:r>
            <a:r>
              <a:rPr lang="en-US" sz="1400" b="1" dirty="0" err="1"/>
              <a:t>Psicometricas</a:t>
            </a:r>
            <a:r>
              <a:rPr lang="en-US" sz="1400" b="1" dirty="0"/>
              <a:t> </a:t>
            </a:r>
            <a:endParaRPr lang="en-US" sz="1400" kern="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807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1" val="32"/>
  <p:tag name="SHAPE2" val="28"/>
  <p:tag name="HORIZONTALLY" val="True"/>
  <p:tag name="AUTOZOOM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1" val="30"/>
  <p:tag name="SHAPE2" val="32"/>
  <p:tag name="HORIZONTALLY" val="True"/>
  <p:tag name="AUTOZOOM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e Study Template.pptx" id="{13112177-452C-44BF-B2B6-5C72B1E1AA0C}" vid="{B9014267-C260-4F38-953F-139BE43B613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166BA976EB94BB6A7ECF3A7703673" ma:contentTypeVersion="0" ma:contentTypeDescription="Create a new document." ma:contentTypeScope="" ma:versionID="33c3b9458cf54fda7bfcf655f8cb78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9653376294f81086e7b884b358f4d5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F51083-8777-4079-A9CA-9ABCA28F6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A4B5C5-F413-4775-ADC0-B1CC7E36CF6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0284EF-3836-4A30-8999-9D0FE3089E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CLIENT_Process Name_Case Study_v0.1_YYYYMMDD</Template>
  <TotalTime>60</TotalTime>
  <Words>514</Words>
  <Application>Microsoft Office PowerPoint</Application>
  <PresentationFormat>Widescreen</PresentationFormat>
  <Paragraphs>69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Content Layouts</vt:lpstr>
      <vt:lpstr>think-cell Slide</vt:lpstr>
      <vt:lpstr>      RPA de Envio de Pruebas Psicometricas </vt:lpstr>
      <vt:lpstr>    RPA of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RPA de Envio de Pruebas Psicometricas </dc:title>
  <dc:creator>Carranza, Juan Jose</dc:creator>
  <cp:lastModifiedBy>Carranza, Juan Jose</cp:lastModifiedBy>
  <cp:revision>4</cp:revision>
  <dcterms:created xsi:type="dcterms:W3CDTF">2019-07-15T17:01:54Z</dcterms:created>
  <dcterms:modified xsi:type="dcterms:W3CDTF">2019-07-15T18:02:53Z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0x010100CE5166BA976EB94BB6A7ECF3A7703673</vt:lpwstr>
  </property>
</Properties>
</file>