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93ef77c4b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93ef77c4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93ef77c4b_0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93ef77c4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da836ab08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da836ab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93ef77c4b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93ef77c4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93ef77c4b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93ef77c4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896f2850d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896f285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93ef77c4b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93ef77c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93ef77c4b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93ef77c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c5818507c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c581850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93ef77c4b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93ef77c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93ef77c4b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93ef77c4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93ef77c4b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93ef77c4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93ef77c4b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93ef77c4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628650" y="29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io en blanco" showMasterSp="0">
  <p:cSld name="Espacio en blanc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28650" y="20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 rot="5400000">
            <a:off x="4646700" y="2707050"/>
            <a:ext cx="57657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 rot="5400000">
            <a:off x="646125" y="792450"/>
            <a:ext cx="57657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MFS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1">
  <p:cSld name="Título - Ejercicios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2" name="Google Shape;172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" name="Google Shape;173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4" name="Google Shape;174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76" name="Google Shape;176;p2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21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78" name="Google Shape;178;p21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1">
  <p:cSld name="Título - Resolución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82" name="Google Shape;182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4" name="Google Shape;184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6" name="Google Shape;186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2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88" name="Google Shape;188;p22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1">
  <p:cSld name="Título - Repaso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93" name="Google Shape;193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95" name="Google Shape;195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6" name="Google Shape;196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8" name="Google Shape;198;p23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23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00" name="Google Shape;200;p23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 1">
  <p:cSld name="Título - Conceptos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3" name="Google Shape;203;p2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04" name="Google Shape;204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6" name="Google Shape;206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8" name="Google Shape;208;p2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9" name="Google Shape;209;p2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10" name="Google Shape;210;p2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2">
  <p:cSld name="Título - Ejercicios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3" name="Google Shape;213;p25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4" name="Google Shape;214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" name="Google Shape;215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6" name="Google Shape;216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8" name="Google Shape;218;p2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9" name="Google Shape;219;p25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0" name="Google Shape;220;p25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2">
  <p:cSld name="Título - Resolución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4" name="Google Shape;224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5" name="Google Shape;225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6" name="Google Shape;226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8" name="Google Shape;228;p2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9" name="Google Shape;229;p2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0" name="Google Shape;230;p2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">
  <p:cSld name="Filmina - Conceptos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6" name="Google Shape;236;p2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37" name="Google Shape;237;p2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2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8"/>
          <p:cNvSpPr txBox="1"/>
          <p:nvPr/>
        </p:nvSpPr>
        <p:spPr>
          <a:xfrm flipH="1">
            <a:off x="76325" y="0"/>
            <a:ext cx="882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gif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Prog. Orientada a Objetos</a:t>
            </a:r>
            <a:endParaRPr/>
          </a:p>
        </p:txBody>
      </p:sp>
      <p:sp>
        <p:nvSpPr>
          <p:cNvPr id="251" name="Google Shape;251;p29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Palabra reservad</a:t>
            </a:r>
            <a:r>
              <a:rPr lang="en"/>
              <a:t>a</a:t>
            </a:r>
            <a:r>
              <a:rPr lang="en"/>
              <a:t> this + Repaso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conjunto de clases sencillas pueden formar una clase más compleja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posibilidad de que una clase se use como tipo, nos otorga la posibilidad de (por ejemplo) usar una clase como tipo de una variable interna de otra clase</a:t>
            </a:r>
            <a:endParaRPr/>
          </a:p>
        </p:txBody>
      </p:sp>
      <p:sp>
        <p:nvSpPr>
          <p:cNvPr id="337" name="Google Shape;337;p38"/>
          <p:cNvSpPr txBox="1"/>
          <p:nvPr/>
        </p:nvSpPr>
        <p:spPr>
          <a:xfrm>
            <a:off x="572871" y="4095065"/>
            <a:ext cx="4864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Composición</a:t>
            </a: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1118350" y="4116300"/>
            <a:ext cx="657900" cy="35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6589400" y="4357525"/>
            <a:ext cx="657900" cy="60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1" name="Google Shape;341;p38"/>
          <p:cNvCxnSpPr>
            <a:stCxn id="339" idx="2"/>
            <a:endCxn id="340" idx="2"/>
          </p:cNvCxnSpPr>
          <p:nvPr/>
        </p:nvCxnSpPr>
        <p:spPr>
          <a:xfrm flipH="1" rot="-5400000">
            <a:off x="3939550" y="1980450"/>
            <a:ext cx="486600" cy="5471100"/>
          </a:xfrm>
          <a:prstGeom prst="bentConnector3">
            <a:avLst>
              <a:gd fmla="val 14054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38"/>
          <p:cNvSpPr txBox="1"/>
          <p:nvPr/>
        </p:nvSpPr>
        <p:spPr>
          <a:xfrm>
            <a:off x="148800" y="6091825"/>
            <a:ext cx="89952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Una clase compleja (Recta) está compuesta por una clase </a:t>
            </a:r>
            <a:r>
              <a:rPr b="1" lang="en" sz="1800">
                <a:solidFill>
                  <a:srgbClr val="FF0000"/>
                </a:solidFill>
              </a:rPr>
              <a:t>más </a:t>
            </a:r>
            <a:r>
              <a:rPr b="1" lang="en" sz="1800">
                <a:solidFill>
                  <a:srgbClr val="FF0000"/>
                </a:solidFill>
              </a:rPr>
              <a:t>sencilla (Punto)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43" name="Google Shape;343;p38"/>
          <p:cNvSpPr txBox="1"/>
          <p:nvPr/>
        </p:nvSpPr>
        <p:spPr>
          <a:xfrm>
            <a:off x="4729325" y="4116300"/>
            <a:ext cx="4637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Recta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punto_a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punto_b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pB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punto_a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punto_b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pB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 Generales</a:t>
            </a:r>
            <a:endParaRPr/>
          </a:p>
        </p:txBody>
      </p:sp>
      <p:sp>
        <p:nvSpPr>
          <p:cNvPr id="349" name="Google Shape;349;p39"/>
          <p:cNvSpPr txBox="1"/>
          <p:nvPr>
            <p:ph idx="1" type="body"/>
          </p:nvPr>
        </p:nvSpPr>
        <p:spPr>
          <a:xfrm>
            <a:off x="311700" y="1536623"/>
            <a:ext cx="8667900" cy="567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Priorizar </a:t>
            </a:r>
            <a:r>
              <a:rPr i="1" lang="en"/>
              <a:t>siempre </a:t>
            </a:r>
            <a:r>
              <a:rPr lang="en"/>
              <a:t>la legibilidad del código</a:t>
            </a:r>
            <a:endParaRPr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Usar nombres descriptivos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una clase tiene funcionalidades que no tienen nada que ver una con otra → </a:t>
            </a:r>
            <a:r>
              <a:rPr i="1" lang="en"/>
              <a:t>separar clases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Hacer </a:t>
            </a:r>
            <a:r>
              <a:rPr i="1" lang="en"/>
              <a:t>siempre </a:t>
            </a:r>
            <a:r>
              <a:rPr lang="en"/>
              <a:t>un planteo de lo que se va a implementar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Pensar </a:t>
            </a:r>
            <a:r>
              <a:rPr i="1" lang="en"/>
              <a:t>defensivamente</a:t>
            </a:r>
            <a:r>
              <a:rPr lang="en"/>
              <a:t>: chequear siempre los parámetros que llegan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Usar un archivo por clase → ‘nombreclase.ts’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Evitar en la medida de lo posible el </a:t>
            </a:r>
            <a:r>
              <a:rPr i="1" lang="en"/>
              <a:t>código duplicado</a:t>
            </a:r>
            <a:r>
              <a:rPr lang="en"/>
              <a:t> </a:t>
            </a:r>
            <a:endParaRPr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Métodos </a:t>
            </a:r>
            <a:r>
              <a:rPr lang="en"/>
              <a:t>con código repetido, usar un método privado, y que ambas métodos lo invoquen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"/>
          <p:cNvSpPr txBox="1"/>
          <p:nvPr/>
        </p:nvSpPr>
        <p:spPr>
          <a:xfrm>
            <a:off x="1357900" y="5476275"/>
            <a:ext cx="7779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Es una gran parte de la </a:t>
            </a:r>
            <a:r>
              <a:rPr lang="en" sz="2000"/>
              <a:t>programación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Evita </a:t>
            </a:r>
            <a:r>
              <a:rPr lang="en" sz="2000"/>
              <a:t>pérdidas</a:t>
            </a:r>
            <a:r>
              <a:rPr lang="en" sz="2000"/>
              <a:t> de tiempo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Más</a:t>
            </a:r>
            <a:r>
              <a:rPr lang="en" sz="2000"/>
              <a:t> </a:t>
            </a:r>
            <a:r>
              <a:rPr lang="en" sz="2000"/>
              <a:t>comprensión</a:t>
            </a:r>
            <a:r>
              <a:rPr lang="en" sz="2000"/>
              <a:t> de nuestro </a:t>
            </a:r>
            <a:r>
              <a:rPr lang="en" sz="2000"/>
              <a:t>código</a:t>
            </a:r>
            <a:endParaRPr sz="2000"/>
          </a:p>
        </p:txBody>
      </p:sp>
      <p:pic>
        <p:nvPicPr>
          <p:cNvPr id="355" name="Google Shape;3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0" y="4908738"/>
            <a:ext cx="257175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highlight>
                  <a:srgbClr val="000000"/>
                </a:highlight>
                <a:latin typeface="Montserrat"/>
                <a:ea typeface="Montserrat"/>
                <a:cs typeface="Montserrat"/>
                <a:sym typeface="Montserrat"/>
              </a:rPr>
              <a:t>Reconociendo errores</a:t>
            </a:r>
            <a:endParaRPr>
              <a:solidFill>
                <a:srgbClr val="CC0000"/>
              </a:solidFill>
              <a:highlight>
                <a:srgbClr val="0000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7" name="Google Shape;357;p40"/>
          <p:cNvPicPr preferRelativeResize="0"/>
          <p:nvPr/>
        </p:nvPicPr>
        <p:blipFill rotWithShape="1">
          <a:blip r:embed="rId4">
            <a:alphaModFix/>
          </a:blip>
          <a:srcRect b="38518" l="0" r="11316" t="0"/>
          <a:stretch/>
        </p:blipFill>
        <p:spPr>
          <a:xfrm>
            <a:off x="1512525" y="1562175"/>
            <a:ext cx="6219401" cy="285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40"/>
          <p:cNvCxnSpPr/>
          <p:nvPr/>
        </p:nvCxnSpPr>
        <p:spPr>
          <a:xfrm rot="10800000">
            <a:off x="3462950" y="2753450"/>
            <a:ext cx="533700" cy="116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40"/>
          <p:cNvCxnSpPr/>
          <p:nvPr/>
        </p:nvCxnSpPr>
        <p:spPr>
          <a:xfrm rot="10800000">
            <a:off x="7634025" y="3548650"/>
            <a:ext cx="261900" cy="42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40"/>
          <p:cNvCxnSpPr/>
          <p:nvPr/>
        </p:nvCxnSpPr>
        <p:spPr>
          <a:xfrm rot="10800000">
            <a:off x="4219575" y="4143050"/>
            <a:ext cx="533700" cy="116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40"/>
          <p:cNvCxnSpPr/>
          <p:nvPr/>
        </p:nvCxnSpPr>
        <p:spPr>
          <a:xfrm rot="10800000">
            <a:off x="2968250" y="3777350"/>
            <a:ext cx="58200" cy="26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2" name="Google Shape;36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1526" y="4514000"/>
            <a:ext cx="7265300" cy="9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  <p:sp>
        <p:nvSpPr>
          <p:cNvPr id="368" name="Google Shape;368;p41"/>
          <p:cNvSpPr txBox="1"/>
          <p:nvPr>
            <p:ph type="ctrTitle"/>
          </p:nvPr>
        </p:nvSpPr>
        <p:spPr>
          <a:xfrm>
            <a:off x="92375" y="7620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Prog. Orientada a Objetos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En Clase</a:t>
            </a:r>
            <a:endParaRPr/>
          </a:p>
        </p:txBody>
      </p:sp>
      <p:sp>
        <p:nvSpPr>
          <p:cNvPr id="374" name="Google Shape;374;p42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Usar los conceptos y recomendaciones vistas durante esta semana y la anterior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Armar una base de datos de libros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Hacer el planteo de las clases necesarias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Implementar la clase Libro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Implementar la clase GestorLibros → debe soportar insertar/consultar/modificar/eliminar libros (la entrada de información por teclado)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Luego incorporar en donde se crea necesario un mecanismo para leer libros desde un archivo de texto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Subir las cosas a GitHub y avisar por Slack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Palabra reservada this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Ejemplos del uso de this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Repaso de la semana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Noción de Clase e Instancia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Encapsulamiento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Constructores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Composición Básica de Clases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Recomendaciones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Ejercicios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Palabra Reservada </a:t>
            </a:r>
            <a:r>
              <a:rPr i="1" lang="en"/>
              <a:t>this</a:t>
            </a:r>
            <a:endParaRPr i="1"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Hasta el momento se vio que se usaba </a:t>
            </a:r>
            <a:r>
              <a:rPr i="1" lang="en"/>
              <a:t>solamente</a:t>
            </a:r>
            <a:r>
              <a:rPr lang="en"/>
              <a:t> para diferenciar una variable cualquiera, de una interna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Puede usarse también para llamar métodos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una variable que almacena una instancia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Guarda variables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Guarda métodos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/>
              <a:t>Es la forma que usa TypeScript (y otros lenguajes) para acceder al código de la instancia que está </a:t>
            </a:r>
            <a:r>
              <a:rPr i="1" lang="en"/>
              <a:t>dentro </a:t>
            </a:r>
            <a:r>
              <a:rPr lang="en"/>
              <a:t>de la clase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El código que está por fuera de la clase, se llama con la variable que concretamente definimos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/>
        </p:nvSpPr>
        <p:spPr>
          <a:xfrm>
            <a:off x="311700" y="1356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Ejemplos de Uso</a:t>
            </a: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1634188" y="1673118"/>
            <a:ext cx="1016400" cy="26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910575" y="3156550"/>
            <a:ext cx="1645200" cy="26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 txBox="1"/>
          <p:nvPr/>
        </p:nvSpPr>
        <p:spPr>
          <a:xfrm>
            <a:off x="3351750" y="1613871"/>
            <a:ext cx="449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Hace referencia a una variable interna de la clase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3309100" y="3097300"/>
            <a:ext cx="449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Hace referencia a un método de la clase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74" name="Google Shape;274;p32"/>
          <p:cNvCxnSpPr>
            <a:stCxn id="270" idx="3"/>
            <a:endCxn id="272" idx="1"/>
          </p:cNvCxnSpPr>
          <p:nvPr/>
        </p:nvCxnSpPr>
        <p:spPr>
          <a:xfrm>
            <a:off x="2650588" y="1806318"/>
            <a:ext cx="701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32"/>
          <p:cNvCxnSpPr>
            <a:stCxn id="271" idx="3"/>
            <a:endCxn id="273" idx="1"/>
          </p:cNvCxnSpPr>
          <p:nvPr/>
        </p:nvCxnSpPr>
        <p:spPr>
          <a:xfrm>
            <a:off x="2555775" y="3289750"/>
            <a:ext cx="753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6" name="Google Shape;2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401972"/>
            <a:ext cx="7490376" cy="11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2"/>
          <p:cNvSpPr/>
          <p:nvPr/>
        </p:nvSpPr>
        <p:spPr>
          <a:xfrm>
            <a:off x="311700" y="5574142"/>
            <a:ext cx="5421300" cy="71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311700" y="6285740"/>
            <a:ext cx="1016400" cy="26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 txBox="1"/>
          <p:nvPr/>
        </p:nvSpPr>
        <p:spPr>
          <a:xfrm>
            <a:off x="6122300" y="5628300"/>
            <a:ext cx="28770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Imprimir ‘this’ sería imprimir el estado de la instancia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80" name="Google Shape;280;p32"/>
          <p:cNvCxnSpPr>
            <a:stCxn id="277" idx="3"/>
            <a:endCxn id="279" idx="1"/>
          </p:cNvCxnSpPr>
          <p:nvPr/>
        </p:nvCxnSpPr>
        <p:spPr>
          <a:xfrm>
            <a:off x="5733000" y="5929942"/>
            <a:ext cx="389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32"/>
          <p:cNvSpPr txBox="1"/>
          <p:nvPr/>
        </p:nvSpPr>
        <p:spPr>
          <a:xfrm>
            <a:off x="3911950" y="6343750"/>
            <a:ext cx="481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El retorno del método ‘b’ es el retorno del método ‘a’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82" name="Google Shape;282;p32"/>
          <p:cNvCxnSpPr>
            <a:stCxn id="278" idx="3"/>
            <a:endCxn id="281" idx="1"/>
          </p:cNvCxnSpPr>
          <p:nvPr/>
        </p:nvCxnSpPr>
        <p:spPr>
          <a:xfrm>
            <a:off x="1328100" y="6418940"/>
            <a:ext cx="2583900" cy="1173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32"/>
          <p:cNvSpPr txBox="1"/>
          <p:nvPr/>
        </p:nvSpPr>
        <p:spPr>
          <a:xfrm>
            <a:off x="311700" y="3892350"/>
            <a:ext cx="6542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"Samsung"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289" name="Google Shape;289;p33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Repaso de la Semana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/>
        </p:nvSpPr>
        <p:spPr>
          <a:xfrm>
            <a:off x="913050" y="3714625"/>
            <a:ext cx="731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decodificador_a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decodificador_a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decodificador_b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decodificador_b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Clase e Instancia</a:t>
            </a:r>
            <a:endParaRPr/>
          </a:p>
        </p:txBody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clase modela una entidad que agrupa variables y métodos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Puede pensarse como una plantilla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Una instancia es un objeto que sale de esa plantilla</a:t>
            </a:r>
            <a:endParaRPr/>
          </a:p>
        </p:txBody>
      </p:sp>
      <p:sp>
        <p:nvSpPr>
          <p:cNvPr id="297" name="Google Shape;297;p34"/>
          <p:cNvSpPr/>
          <p:nvPr/>
        </p:nvSpPr>
        <p:spPr>
          <a:xfrm>
            <a:off x="5278103" y="3734364"/>
            <a:ext cx="1860600" cy="35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4"/>
          <p:cNvSpPr/>
          <p:nvPr/>
        </p:nvSpPr>
        <p:spPr>
          <a:xfrm>
            <a:off x="5278103" y="4602694"/>
            <a:ext cx="1860600" cy="35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"/>
          <p:cNvSpPr/>
          <p:nvPr/>
        </p:nvSpPr>
        <p:spPr>
          <a:xfrm>
            <a:off x="1236762" y="3761222"/>
            <a:ext cx="2088600" cy="35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1246629" y="4622425"/>
            <a:ext cx="2088600" cy="35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"/>
          <p:cNvSpPr txBox="1"/>
          <p:nvPr/>
        </p:nvSpPr>
        <p:spPr>
          <a:xfrm>
            <a:off x="1286100" y="5864825"/>
            <a:ext cx="679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Se tienen dos instancias de la misma clase (Decodificador)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302" name="Google Shape;302;p34"/>
          <p:cNvCxnSpPr>
            <a:stCxn id="298" idx="3"/>
            <a:endCxn id="301" idx="3"/>
          </p:cNvCxnSpPr>
          <p:nvPr/>
        </p:nvCxnSpPr>
        <p:spPr>
          <a:xfrm>
            <a:off x="7138703" y="4780894"/>
            <a:ext cx="942900" cy="1276500"/>
          </a:xfrm>
          <a:prstGeom prst="curvedConnector3">
            <a:avLst>
              <a:gd fmla="val 12526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34"/>
          <p:cNvCxnSpPr>
            <a:stCxn id="297" idx="3"/>
            <a:endCxn id="301" idx="3"/>
          </p:cNvCxnSpPr>
          <p:nvPr/>
        </p:nvCxnSpPr>
        <p:spPr>
          <a:xfrm>
            <a:off x="7138703" y="3912564"/>
            <a:ext cx="942900" cy="2144700"/>
          </a:xfrm>
          <a:prstGeom prst="curvedConnector3">
            <a:avLst>
              <a:gd fmla="val 12526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34"/>
          <p:cNvCxnSpPr>
            <a:stCxn id="299" idx="1"/>
            <a:endCxn id="301" idx="1"/>
          </p:cNvCxnSpPr>
          <p:nvPr/>
        </p:nvCxnSpPr>
        <p:spPr>
          <a:xfrm>
            <a:off x="1236762" y="3939422"/>
            <a:ext cx="49200" cy="2118000"/>
          </a:xfrm>
          <a:prstGeom prst="curvedConnector3">
            <a:avLst>
              <a:gd fmla="val -483994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34"/>
          <p:cNvCxnSpPr>
            <a:stCxn id="300" idx="1"/>
            <a:endCxn id="301" idx="1"/>
          </p:cNvCxnSpPr>
          <p:nvPr/>
        </p:nvCxnSpPr>
        <p:spPr>
          <a:xfrm>
            <a:off x="1246630" y="4800625"/>
            <a:ext cx="39600" cy="1256700"/>
          </a:xfrm>
          <a:prstGeom prst="curvedConnector3">
            <a:avLst>
              <a:gd fmla="val -601326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</a:t>
            </a:r>
            <a:r>
              <a:rPr lang="en"/>
              <a:t>Abstracción</a:t>
            </a:r>
            <a:endParaRPr/>
          </a:p>
        </p:txBody>
      </p:sp>
      <p:sp>
        <p:nvSpPr>
          <p:cNvPr id="311" name="Google Shape;311;p35"/>
          <p:cNvSpPr txBox="1"/>
          <p:nvPr>
            <p:ph idx="1" type="body"/>
          </p:nvPr>
        </p:nvSpPr>
        <p:spPr>
          <a:xfrm>
            <a:off x="311700" y="13842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Al momento de implementar una clase, se tiene que tener en cuenta la forma en que queremos que sea utilizada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idea siempre es proveer una determinada funcionalidad que no requiera conocer la forma en que está implementada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caso de tener una clase que haga operaciones con matrices, no debería ser necesario saber cómo se hace cada operación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caso de tener una calculadora, hay funciones que no necesitamos saber internamente cómo se hacen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concepto a seguir es ahorrar tiempo usando cosas que ya están hechas, en vez de reinventar la rueda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Encapsulamiento</a:t>
            </a:r>
            <a:endParaRPr/>
          </a:p>
        </p:txBody>
      </p:sp>
      <p:sp>
        <p:nvSpPr>
          <p:cNvPr id="317" name="Google Shape;317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Relacionado con la abstracción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Los métodos de las clases pueden guardar estados en variables internas de la clase, por lo que se puede evitar que desde afuera se usen a través del modificador </a:t>
            </a:r>
            <a:r>
              <a:rPr i="1" lang="en"/>
              <a:t>‘private’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 hay que mostrar cosas que no son necesarias que se sepan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 idea es que el usuario de la clase, esté el menor tiempo posible para entender lo que hace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Si una persona quiere hacer una multiplicación de matrices, no le interesa saber cómo está hecha → solo quiere llamar al método que le haga el trabajo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Al momento de instanciar una clase, se llama a un método especial que se llama </a:t>
            </a:r>
            <a:r>
              <a:rPr i="1" lang="en"/>
              <a:t>constructor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encarga de inicializar el estado interno de una instancia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También puede utilizarse para asignar valores por defecto</a:t>
            </a:r>
            <a:endParaRPr/>
          </a:p>
        </p:txBody>
      </p:sp>
      <p:sp>
        <p:nvSpPr>
          <p:cNvPr id="323" name="Google Shape;323;p37"/>
          <p:cNvSpPr txBox="1"/>
          <p:nvPr/>
        </p:nvSpPr>
        <p:spPr>
          <a:xfrm>
            <a:off x="311700" y="3988475"/>
            <a:ext cx="6141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311700" y="5296175"/>
            <a:ext cx="3687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Constructores</a:t>
            </a:r>
            <a:endParaRPr/>
          </a:p>
        </p:txBody>
      </p:sp>
      <p:sp>
        <p:nvSpPr>
          <p:cNvPr id="326" name="Google Shape;326;p37"/>
          <p:cNvSpPr/>
          <p:nvPr/>
        </p:nvSpPr>
        <p:spPr>
          <a:xfrm>
            <a:off x="1994375" y="3996400"/>
            <a:ext cx="4289100" cy="35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7"/>
          <p:cNvSpPr/>
          <p:nvPr/>
        </p:nvSpPr>
        <p:spPr>
          <a:xfrm>
            <a:off x="1984507" y="5310285"/>
            <a:ext cx="322200" cy="35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7"/>
          <p:cNvSpPr txBox="1"/>
          <p:nvPr/>
        </p:nvSpPr>
        <p:spPr>
          <a:xfrm>
            <a:off x="5627850" y="4399875"/>
            <a:ext cx="31542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Constructor usando una configuración por parámetro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29" name="Google Shape;329;p37"/>
          <p:cNvSpPr txBox="1"/>
          <p:nvPr/>
        </p:nvSpPr>
        <p:spPr>
          <a:xfrm>
            <a:off x="5627850" y="5502138"/>
            <a:ext cx="31542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Constructor usando una configuración por defecto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330" name="Google Shape;330;p37"/>
          <p:cNvCxnSpPr>
            <a:stCxn id="326" idx="2"/>
            <a:endCxn id="328" idx="1"/>
          </p:cNvCxnSpPr>
          <p:nvPr/>
        </p:nvCxnSpPr>
        <p:spPr>
          <a:xfrm flipH="1" rot="-5400000">
            <a:off x="4606175" y="3885550"/>
            <a:ext cx="554400" cy="14889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37"/>
          <p:cNvCxnSpPr>
            <a:stCxn id="327" idx="3"/>
            <a:endCxn id="329" idx="1"/>
          </p:cNvCxnSpPr>
          <p:nvPr/>
        </p:nvCxnSpPr>
        <p:spPr>
          <a:xfrm>
            <a:off x="2306707" y="5488485"/>
            <a:ext cx="3321000" cy="5211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