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95" r:id="rId2"/>
    <p:sldId id="333" r:id="rId3"/>
    <p:sldId id="293" r:id="rId4"/>
    <p:sldId id="296" r:id="rId5"/>
    <p:sldId id="264" r:id="rId6"/>
    <p:sldId id="297" r:id="rId7"/>
    <p:sldId id="298" r:id="rId8"/>
    <p:sldId id="332" r:id="rId9"/>
    <p:sldId id="301" r:id="rId10"/>
    <p:sldId id="315" r:id="rId11"/>
    <p:sldId id="330" r:id="rId12"/>
    <p:sldId id="331" r:id="rId13"/>
    <p:sldId id="302" r:id="rId14"/>
    <p:sldId id="303" r:id="rId15"/>
    <p:sldId id="304" r:id="rId16"/>
    <p:sldId id="305" r:id="rId17"/>
    <p:sldId id="317" r:id="rId18"/>
    <p:sldId id="319" r:id="rId19"/>
    <p:sldId id="321" r:id="rId20"/>
    <p:sldId id="322" r:id="rId21"/>
    <p:sldId id="323" r:id="rId22"/>
    <p:sldId id="307" r:id="rId23"/>
    <p:sldId id="308" r:id="rId24"/>
    <p:sldId id="309" r:id="rId25"/>
    <p:sldId id="314" r:id="rId26"/>
    <p:sldId id="313" r:id="rId27"/>
    <p:sldId id="334" r:id="rId28"/>
    <p:sldId id="335" r:id="rId29"/>
    <p:sldId id="336" r:id="rId30"/>
    <p:sldId id="337" r:id="rId31"/>
    <p:sldId id="338" r:id="rId32"/>
    <p:sldId id="340" r:id="rId33"/>
    <p:sldId id="34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15080F-DD28-49C2-B748-9D108600F0F2}">
          <p14:sldIdLst>
            <p14:sldId id="295"/>
            <p14:sldId id="333"/>
            <p14:sldId id="293"/>
            <p14:sldId id="296"/>
          </p14:sldIdLst>
        </p14:section>
        <p14:section name="Provisioning a VM" id="{CFBFAB06-0831-4447-BD66-547E193BADDC}">
          <p14:sldIdLst>
            <p14:sldId id="264"/>
            <p14:sldId id="297"/>
            <p14:sldId id="298"/>
            <p14:sldId id="332"/>
            <p14:sldId id="301"/>
            <p14:sldId id="315"/>
            <p14:sldId id="330"/>
            <p14:sldId id="331"/>
            <p14:sldId id="302"/>
          </p14:sldIdLst>
        </p14:section>
        <p14:section name="Scalability &amp; Reliability" id="{138D87E1-E8D6-43D9-98A5-214527E8E126}">
          <p14:sldIdLst>
            <p14:sldId id="303"/>
            <p14:sldId id="304"/>
            <p14:sldId id="305"/>
            <p14:sldId id="317"/>
            <p14:sldId id="319"/>
            <p14:sldId id="321"/>
            <p14:sldId id="322"/>
            <p14:sldId id="323"/>
            <p14:sldId id="307"/>
            <p14:sldId id="308"/>
            <p14:sldId id="309"/>
          </p14:sldIdLst>
        </p14:section>
        <p14:section name="Other" id="{E2607C85-7143-4C41-A516-E970F8F32B6E}">
          <p14:sldIdLst>
            <p14:sldId id="314"/>
            <p14:sldId id="313"/>
          </p14:sldIdLst>
        </p14:section>
        <p14:section name="Terraform" id="{C5712940-68B7-4D55-97F4-40317D90F774}">
          <p14:sldIdLst>
            <p14:sldId id="334"/>
            <p14:sldId id="335"/>
            <p14:sldId id="336"/>
            <p14:sldId id="337"/>
            <p14:sldId id="338"/>
            <p14:sldId id="340"/>
            <p14:sldId id="341"/>
          </p14:sldIdLst>
        </p14:section>
      </p14:sectionLst>
    </p:ext>
    <p:ext uri="{EFAFB233-063F-42B5-8137-9DF3F51BA10A}">
      <p15:sldGuideLst xmlns:p15="http://schemas.microsoft.com/office/powerpoint/2012/main">
        <p15:guide id="2" pos="3840" userDrawn="1">
          <p15:clr>
            <a:srgbClr val="A4A3A4"/>
          </p15:clr>
        </p15:guide>
        <p15:guide id="3" pos="1272" userDrawn="1">
          <p15:clr>
            <a:srgbClr val="A4A3A4"/>
          </p15:clr>
        </p15:guide>
        <p15:guide id="4" orient="horz" pos="768" userDrawn="1">
          <p15:clr>
            <a:srgbClr val="A4A3A4"/>
          </p15:clr>
        </p15:guide>
        <p15:guide id="8" pos="7152" userDrawn="1">
          <p15:clr>
            <a:srgbClr val="A4A3A4"/>
          </p15:clr>
        </p15:guide>
        <p15:guide id="10" orient="horz" pos="1200" userDrawn="1">
          <p15:clr>
            <a:srgbClr val="A4A3A4"/>
          </p15:clr>
        </p15:guide>
        <p15:guide id="11" orient="horz" pos="1800" userDrawn="1">
          <p15:clr>
            <a:srgbClr val="A4A3A4"/>
          </p15:clr>
        </p15:guide>
        <p15:guide id="12" pos="528" userDrawn="1">
          <p15:clr>
            <a:srgbClr val="A4A3A4"/>
          </p15:clr>
        </p15:guide>
        <p15:guide id="13" orient="horz" pos="4176" userDrawn="1">
          <p15:clr>
            <a:srgbClr val="A4A3A4"/>
          </p15:clr>
        </p15:guide>
        <p15:guide id="14" pos="6360" userDrawn="1">
          <p15:clr>
            <a:srgbClr val="A4A3A4"/>
          </p15:clr>
        </p15:guide>
        <p15:guide id="15" orient="horz" pos="3264" userDrawn="1">
          <p15:clr>
            <a:srgbClr val="A4A3A4"/>
          </p15:clr>
        </p15:guide>
        <p15:guide id="16" orient="horz" pos="2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6F"/>
    <a:srgbClr val="FF660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69742" autoAdjust="0"/>
  </p:normalViewPr>
  <p:slideViewPr>
    <p:cSldViewPr snapToGrid="0">
      <p:cViewPr varScale="1">
        <p:scale>
          <a:sx n="77" d="100"/>
          <a:sy n="77" d="100"/>
        </p:scale>
        <p:origin x="450" y="84"/>
      </p:cViewPr>
      <p:guideLst>
        <p:guide pos="3840"/>
        <p:guide pos="1272"/>
        <p:guide orient="horz" pos="768"/>
        <p:guide pos="7152"/>
        <p:guide orient="horz" pos="1200"/>
        <p:guide orient="horz" pos="1800"/>
        <p:guide pos="528"/>
        <p:guide orient="horz" pos="4176"/>
        <p:guide pos="6360"/>
        <p:guide orient="horz" pos="3264"/>
        <p:guide orient="horz" pos="280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8C09B-113A-40AA-BE63-0553AEAA11AB}"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DD0FEE4B-146A-495C-BBA6-75A98C776ADF}">
      <dgm:prSet phldrT="[Text]"/>
      <dgm:spPr>
        <a:solidFill>
          <a:schemeClr val="accent3"/>
        </a:solidFill>
        <a:ln>
          <a:noFill/>
        </a:ln>
      </dgm:spPr>
      <dgm:t>
        <a:bodyPr/>
        <a:lstStyle/>
        <a:p>
          <a:r>
            <a:rPr lang="en-US" dirty="0"/>
            <a:t>Image</a:t>
          </a:r>
        </a:p>
      </dgm:t>
    </dgm:pt>
    <dgm:pt modelId="{5C5D75B7-B1AE-435F-9DFC-D7289C86B2B7}" type="parTrans" cxnId="{A0CD1262-E95A-4181-B415-6E458CC9BE0C}">
      <dgm:prSet/>
      <dgm:spPr/>
      <dgm:t>
        <a:bodyPr/>
        <a:lstStyle/>
        <a:p>
          <a:endParaRPr lang="en-US"/>
        </a:p>
      </dgm:t>
    </dgm:pt>
    <dgm:pt modelId="{8C4E152F-0E2F-4592-AC87-85F05DB6A825}" type="sibTrans" cxnId="{A0CD1262-E95A-4181-B415-6E458CC9BE0C}">
      <dgm:prSet/>
      <dgm:spPr/>
      <dgm:t>
        <a:bodyPr/>
        <a:lstStyle/>
        <a:p>
          <a:endParaRPr lang="en-US"/>
        </a:p>
      </dgm:t>
    </dgm:pt>
    <dgm:pt modelId="{F3808770-E904-469E-94F8-396B56E2230C}">
      <dgm:prSet phldrT="[Text]"/>
      <dgm:spPr>
        <a:solidFill>
          <a:schemeClr val="accent5">
            <a:lumMod val="40000"/>
            <a:lumOff val="60000"/>
            <a:alpha val="90000"/>
          </a:schemeClr>
        </a:solidFill>
        <a:ln>
          <a:noFill/>
        </a:ln>
      </dgm:spPr>
      <dgm:t>
        <a:bodyPr/>
        <a:lstStyle/>
        <a:p>
          <a:r>
            <a:rPr lang="en-US" dirty="0"/>
            <a:t>Select an image from the VM Gallery</a:t>
          </a:r>
        </a:p>
      </dgm:t>
    </dgm:pt>
    <dgm:pt modelId="{2CC69255-259B-4806-99A3-E0FC9021B51D}" type="parTrans" cxnId="{D3281068-5FAE-458A-AE0F-23B1FDDDB305}">
      <dgm:prSet/>
      <dgm:spPr/>
      <dgm:t>
        <a:bodyPr/>
        <a:lstStyle/>
        <a:p>
          <a:endParaRPr lang="en-US"/>
        </a:p>
      </dgm:t>
    </dgm:pt>
    <dgm:pt modelId="{9525D2A3-D087-4B03-AB4B-F1DF85BD42B4}" type="sibTrans" cxnId="{D3281068-5FAE-458A-AE0F-23B1FDDDB305}">
      <dgm:prSet/>
      <dgm:spPr/>
      <dgm:t>
        <a:bodyPr/>
        <a:lstStyle/>
        <a:p>
          <a:endParaRPr lang="en-US"/>
        </a:p>
      </dgm:t>
    </dgm:pt>
    <dgm:pt modelId="{7F86B73A-9A4A-4058-811D-0C442771DADA}">
      <dgm:prSet phldrT="[Text]"/>
      <dgm:spPr>
        <a:solidFill>
          <a:schemeClr val="accent5">
            <a:lumMod val="40000"/>
            <a:lumOff val="60000"/>
            <a:alpha val="90000"/>
          </a:schemeClr>
        </a:solidFill>
        <a:ln>
          <a:noFill/>
        </a:ln>
      </dgm:spPr>
      <dgm:t>
        <a:bodyPr/>
        <a:lstStyle/>
        <a:p>
          <a:r>
            <a:rPr lang="en-US" dirty="0"/>
            <a:t>Upload your own Custom-Prepped Image</a:t>
          </a:r>
        </a:p>
      </dgm:t>
    </dgm:pt>
    <dgm:pt modelId="{7E06FEE5-F364-4E87-BFC5-2FF2939C9F7C}" type="parTrans" cxnId="{1F16B530-7A84-4608-A6C3-B62995E8CD6B}">
      <dgm:prSet/>
      <dgm:spPr/>
      <dgm:t>
        <a:bodyPr/>
        <a:lstStyle/>
        <a:p>
          <a:endParaRPr lang="en-US"/>
        </a:p>
      </dgm:t>
    </dgm:pt>
    <dgm:pt modelId="{71D83568-61CB-4702-A497-945F6FA3B0B1}" type="sibTrans" cxnId="{1F16B530-7A84-4608-A6C3-B62995E8CD6B}">
      <dgm:prSet/>
      <dgm:spPr/>
      <dgm:t>
        <a:bodyPr/>
        <a:lstStyle/>
        <a:p>
          <a:endParaRPr lang="en-US"/>
        </a:p>
      </dgm:t>
    </dgm:pt>
    <dgm:pt modelId="{C0E18C18-E687-4517-88A1-798198981AF8}">
      <dgm:prSet phldrT="[Text]"/>
      <dgm:spPr>
        <a:solidFill>
          <a:srgbClr val="0070C0"/>
        </a:solidFill>
        <a:ln>
          <a:noFill/>
        </a:ln>
      </dgm:spPr>
      <dgm:t>
        <a:bodyPr/>
        <a:lstStyle/>
        <a:p>
          <a:r>
            <a:rPr lang="en-US" dirty="0"/>
            <a:t>Scale</a:t>
          </a:r>
        </a:p>
      </dgm:t>
    </dgm:pt>
    <dgm:pt modelId="{CBB49B7F-7170-443A-9310-8579B2617177}" type="parTrans" cxnId="{29349F98-216E-4114-8A33-9458ED4A126B}">
      <dgm:prSet/>
      <dgm:spPr/>
      <dgm:t>
        <a:bodyPr/>
        <a:lstStyle/>
        <a:p>
          <a:endParaRPr lang="en-US"/>
        </a:p>
      </dgm:t>
    </dgm:pt>
    <dgm:pt modelId="{38853C39-46C0-4FC8-9E83-D63AFCAAAD35}" type="sibTrans" cxnId="{29349F98-216E-4114-8A33-9458ED4A126B}">
      <dgm:prSet/>
      <dgm:spPr/>
      <dgm:t>
        <a:bodyPr/>
        <a:lstStyle/>
        <a:p>
          <a:endParaRPr lang="en-US"/>
        </a:p>
      </dgm:t>
    </dgm:pt>
    <dgm:pt modelId="{EB130527-9971-4CA5-80E4-26AD1D43139A}">
      <dgm:prSet phldrT="[Text]"/>
      <dgm:spPr>
        <a:solidFill>
          <a:schemeClr val="accent2">
            <a:lumMod val="40000"/>
            <a:lumOff val="60000"/>
            <a:alpha val="90000"/>
          </a:schemeClr>
        </a:solidFill>
        <a:ln>
          <a:noFill/>
        </a:ln>
      </dgm:spPr>
      <dgm:t>
        <a:bodyPr/>
        <a:lstStyle/>
        <a:p>
          <a:r>
            <a:rPr lang="en-US" dirty="0"/>
            <a:t>General Purpose</a:t>
          </a:r>
        </a:p>
      </dgm:t>
    </dgm:pt>
    <dgm:pt modelId="{0B27DD1C-122B-43D3-B80B-34E6EA49BD00}" type="parTrans" cxnId="{15107A3C-0CC7-4B37-AE17-E6C50E930C07}">
      <dgm:prSet/>
      <dgm:spPr/>
      <dgm:t>
        <a:bodyPr/>
        <a:lstStyle/>
        <a:p>
          <a:endParaRPr lang="en-US"/>
        </a:p>
      </dgm:t>
    </dgm:pt>
    <dgm:pt modelId="{48E2667D-5C52-4972-A44B-FD5564973506}" type="sibTrans" cxnId="{15107A3C-0CC7-4B37-AE17-E6C50E930C07}">
      <dgm:prSet/>
      <dgm:spPr/>
      <dgm:t>
        <a:bodyPr/>
        <a:lstStyle/>
        <a:p>
          <a:endParaRPr lang="en-US"/>
        </a:p>
      </dgm:t>
    </dgm:pt>
    <dgm:pt modelId="{53A04FAC-B714-4672-A861-B55398B42EFC}">
      <dgm:prSet phldrT="[Text]"/>
      <dgm:spPr>
        <a:solidFill>
          <a:schemeClr val="accent2">
            <a:lumMod val="40000"/>
            <a:lumOff val="60000"/>
            <a:alpha val="90000"/>
          </a:schemeClr>
        </a:solidFill>
        <a:ln>
          <a:noFill/>
        </a:ln>
      </dgm:spPr>
      <dgm:t>
        <a:bodyPr/>
        <a:lstStyle/>
        <a:p>
          <a:r>
            <a:rPr lang="en-US" dirty="0"/>
            <a:t>Compute Optimized</a:t>
          </a:r>
        </a:p>
      </dgm:t>
    </dgm:pt>
    <dgm:pt modelId="{FBCD7AEA-6DD5-4BA9-9FD2-E09763AD2E99}" type="parTrans" cxnId="{5118CE64-30E0-482F-8E00-D2A313FB969A}">
      <dgm:prSet/>
      <dgm:spPr/>
      <dgm:t>
        <a:bodyPr/>
        <a:lstStyle/>
        <a:p>
          <a:endParaRPr lang="en-US"/>
        </a:p>
      </dgm:t>
    </dgm:pt>
    <dgm:pt modelId="{5A1CC6E2-1CBE-499D-A8A8-352C938754AE}" type="sibTrans" cxnId="{5118CE64-30E0-482F-8E00-D2A313FB969A}">
      <dgm:prSet/>
      <dgm:spPr/>
      <dgm:t>
        <a:bodyPr/>
        <a:lstStyle/>
        <a:p>
          <a:endParaRPr lang="en-US"/>
        </a:p>
      </dgm:t>
    </dgm:pt>
    <dgm:pt modelId="{C615B697-C36C-4DC8-977E-A63F8196574D}">
      <dgm:prSet phldrT="[Text]"/>
      <dgm:spPr>
        <a:solidFill>
          <a:schemeClr val="accent2">
            <a:lumMod val="40000"/>
            <a:lumOff val="60000"/>
            <a:alpha val="90000"/>
          </a:schemeClr>
        </a:solidFill>
        <a:ln>
          <a:noFill/>
        </a:ln>
      </dgm:spPr>
      <dgm:t>
        <a:bodyPr/>
        <a:lstStyle/>
        <a:p>
          <a:r>
            <a:rPr lang="en-US" dirty="0"/>
            <a:t>Memory Optimized</a:t>
          </a:r>
        </a:p>
      </dgm:t>
    </dgm:pt>
    <dgm:pt modelId="{A9597E0C-0465-45C7-B66F-6124C9EEEEE6}" type="parTrans" cxnId="{04CEC785-EAF9-43AE-8C88-C5CBBC210D9A}">
      <dgm:prSet/>
      <dgm:spPr/>
      <dgm:t>
        <a:bodyPr/>
        <a:lstStyle/>
        <a:p>
          <a:endParaRPr lang="en-US"/>
        </a:p>
      </dgm:t>
    </dgm:pt>
    <dgm:pt modelId="{15F2448E-0737-4AEA-842B-5F7847FEA234}" type="sibTrans" cxnId="{04CEC785-EAF9-43AE-8C88-C5CBBC210D9A}">
      <dgm:prSet/>
      <dgm:spPr/>
      <dgm:t>
        <a:bodyPr/>
        <a:lstStyle/>
        <a:p>
          <a:endParaRPr lang="en-US"/>
        </a:p>
      </dgm:t>
    </dgm:pt>
    <dgm:pt modelId="{15E4FA4C-C7C4-44F9-839D-AEA3915DB121}">
      <dgm:prSet phldrT="[Text]"/>
      <dgm:spPr>
        <a:solidFill>
          <a:schemeClr val="accent2">
            <a:lumMod val="40000"/>
            <a:lumOff val="60000"/>
            <a:alpha val="90000"/>
          </a:schemeClr>
        </a:solidFill>
        <a:ln>
          <a:noFill/>
        </a:ln>
      </dgm:spPr>
      <dgm:t>
        <a:bodyPr/>
        <a:lstStyle/>
        <a:p>
          <a:r>
            <a:rPr lang="en-US" dirty="0"/>
            <a:t>GPU</a:t>
          </a:r>
        </a:p>
      </dgm:t>
    </dgm:pt>
    <dgm:pt modelId="{4C07EC2C-29CD-4810-905D-FE125C2124A5}" type="parTrans" cxnId="{D2C820B5-E495-4E80-B2B1-67CE20C3EB65}">
      <dgm:prSet/>
      <dgm:spPr/>
      <dgm:t>
        <a:bodyPr/>
        <a:lstStyle/>
        <a:p>
          <a:endParaRPr lang="en-US"/>
        </a:p>
      </dgm:t>
    </dgm:pt>
    <dgm:pt modelId="{1DE05BAD-2A10-40A3-A7F4-A530D7ACA48D}" type="sibTrans" cxnId="{D2C820B5-E495-4E80-B2B1-67CE20C3EB65}">
      <dgm:prSet/>
      <dgm:spPr/>
      <dgm:t>
        <a:bodyPr/>
        <a:lstStyle/>
        <a:p>
          <a:endParaRPr lang="en-US"/>
        </a:p>
      </dgm:t>
    </dgm:pt>
    <dgm:pt modelId="{6D7F13BD-1746-4018-B4B2-B89B5D795F66}">
      <dgm:prSet phldrT="[Text]"/>
      <dgm:spPr>
        <a:solidFill>
          <a:srgbClr val="00B0F0"/>
        </a:solidFill>
        <a:ln>
          <a:noFill/>
        </a:ln>
      </dgm:spPr>
      <dgm:t>
        <a:bodyPr/>
        <a:lstStyle/>
        <a:p>
          <a:r>
            <a:rPr lang="en-US" dirty="0"/>
            <a:t>Boot</a:t>
          </a:r>
        </a:p>
      </dgm:t>
    </dgm:pt>
    <dgm:pt modelId="{4C7E05A3-503F-4CEE-A06C-D67020124CDC}" type="parTrans" cxnId="{5726721F-AB2C-4466-BB8C-719B3FD8FDED}">
      <dgm:prSet/>
      <dgm:spPr/>
      <dgm:t>
        <a:bodyPr/>
        <a:lstStyle/>
        <a:p>
          <a:endParaRPr lang="en-US"/>
        </a:p>
      </dgm:t>
    </dgm:pt>
    <dgm:pt modelId="{BE1523A5-937E-4751-8E29-C8D66B4AC246}" type="sibTrans" cxnId="{5726721F-AB2C-4466-BB8C-719B3FD8FDED}">
      <dgm:prSet/>
      <dgm:spPr/>
      <dgm:t>
        <a:bodyPr/>
        <a:lstStyle/>
        <a:p>
          <a:endParaRPr lang="en-US"/>
        </a:p>
      </dgm:t>
    </dgm:pt>
    <dgm:pt modelId="{34168D17-4406-43C3-8F84-BE928967179B}">
      <dgm:prSet phldrT="[Text]"/>
      <dgm:spPr>
        <a:solidFill>
          <a:schemeClr val="accent1">
            <a:lumMod val="40000"/>
            <a:lumOff val="60000"/>
            <a:alpha val="90000"/>
          </a:schemeClr>
        </a:solidFill>
        <a:ln>
          <a:noFill/>
        </a:ln>
      </dgm:spPr>
      <dgm:t>
        <a:bodyPr/>
        <a:lstStyle/>
        <a:p>
          <a:r>
            <a:rPr lang="en-US" dirty="0"/>
            <a:t>Create new disk in Storage</a:t>
          </a:r>
        </a:p>
      </dgm:t>
    </dgm:pt>
    <dgm:pt modelId="{67D95A88-CCDC-4F81-9E83-1CAA9D91058F}" type="parTrans" cxnId="{9A9CFE48-8CC2-4927-9E81-57A551DAC13A}">
      <dgm:prSet/>
      <dgm:spPr/>
      <dgm:t>
        <a:bodyPr/>
        <a:lstStyle/>
        <a:p>
          <a:endParaRPr lang="en-US"/>
        </a:p>
      </dgm:t>
    </dgm:pt>
    <dgm:pt modelId="{914A6CF7-F9C3-43A4-9670-CF4B3822A587}" type="sibTrans" cxnId="{9A9CFE48-8CC2-4927-9E81-57A551DAC13A}">
      <dgm:prSet/>
      <dgm:spPr/>
      <dgm:t>
        <a:bodyPr/>
        <a:lstStyle/>
        <a:p>
          <a:endParaRPr lang="en-US"/>
        </a:p>
      </dgm:t>
    </dgm:pt>
    <dgm:pt modelId="{76A7089D-4A74-47BA-A01F-8E1942DD1702}">
      <dgm:prSet phldrT="[Text]"/>
      <dgm:spPr>
        <a:solidFill>
          <a:schemeClr val="accent1">
            <a:lumMod val="40000"/>
            <a:lumOff val="60000"/>
            <a:alpha val="90000"/>
          </a:schemeClr>
        </a:solidFill>
        <a:ln>
          <a:noFill/>
        </a:ln>
      </dgm:spPr>
      <dgm:t>
        <a:bodyPr/>
        <a:lstStyle/>
        <a:p>
          <a:r>
            <a:rPr lang="en-US" dirty="0"/>
            <a:t>Boot the machine</a:t>
          </a:r>
        </a:p>
      </dgm:t>
    </dgm:pt>
    <dgm:pt modelId="{5ED336E4-6EF7-43C7-B6E0-3C03F9AA27C3}" type="parTrans" cxnId="{D9943EA4-BCF4-48CC-9EBA-F22CAC99E223}">
      <dgm:prSet/>
      <dgm:spPr/>
      <dgm:t>
        <a:bodyPr/>
        <a:lstStyle/>
        <a:p>
          <a:endParaRPr lang="en-US"/>
        </a:p>
      </dgm:t>
    </dgm:pt>
    <dgm:pt modelId="{81002272-0B85-467A-B0A1-CEB7EB88E07F}" type="sibTrans" cxnId="{D9943EA4-BCF4-48CC-9EBA-F22CAC99E223}">
      <dgm:prSet/>
      <dgm:spPr/>
      <dgm:t>
        <a:bodyPr/>
        <a:lstStyle/>
        <a:p>
          <a:endParaRPr lang="en-US"/>
        </a:p>
      </dgm:t>
    </dgm:pt>
    <dgm:pt modelId="{BA7D3D14-7570-4140-AA4F-6F7D9668C63C}">
      <dgm:prSet phldrT="[Text]"/>
      <dgm:spPr>
        <a:solidFill>
          <a:schemeClr val="accent2">
            <a:lumMod val="40000"/>
            <a:lumOff val="60000"/>
            <a:alpha val="90000"/>
          </a:schemeClr>
        </a:solidFill>
        <a:ln>
          <a:noFill/>
        </a:ln>
      </dgm:spPr>
      <dgm:t>
        <a:bodyPr/>
        <a:lstStyle/>
        <a:p>
          <a:r>
            <a:rPr lang="en-US" dirty="0"/>
            <a:t>High Performance Compute</a:t>
          </a:r>
        </a:p>
      </dgm:t>
    </dgm:pt>
    <dgm:pt modelId="{5C491254-2647-4D83-B80D-A41C7DBBE2D1}" type="parTrans" cxnId="{10D3D067-A1C6-4BFD-86B6-758CF00B13CF}">
      <dgm:prSet/>
      <dgm:spPr/>
      <dgm:t>
        <a:bodyPr/>
        <a:lstStyle/>
        <a:p>
          <a:endParaRPr lang="en-US"/>
        </a:p>
      </dgm:t>
    </dgm:pt>
    <dgm:pt modelId="{C2DE4CB4-98B1-4D71-AC89-A1349CC5C5FE}" type="sibTrans" cxnId="{10D3D067-A1C6-4BFD-86B6-758CF00B13CF}">
      <dgm:prSet/>
      <dgm:spPr/>
      <dgm:t>
        <a:bodyPr/>
        <a:lstStyle/>
        <a:p>
          <a:endParaRPr lang="en-US"/>
        </a:p>
      </dgm:t>
    </dgm:pt>
    <dgm:pt modelId="{7C78240F-717A-46F1-A9D1-284133155A6B}">
      <dgm:prSet phldrT="[Text]"/>
      <dgm:spPr>
        <a:solidFill>
          <a:schemeClr val="accent5">
            <a:lumMod val="40000"/>
            <a:lumOff val="60000"/>
            <a:alpha val="90000"/>
          </a:schemeClr>
        </a:solidFill>
        <a:ln>
          <a:noFill/>
        </a:ln>
      </dgm:spPr>
      <dgm:t>
        <a:bodyPr/>
        <a:lstStyle/>
        <a:p>
          <a:r>
            <a:rPr lang="en-US" dirty="0"/>
            <a:t>Use a Custom ARM Template</a:t>
          </a:r>
        </a:p>
      </dgm:t>
    </dgm:pt>
    <dgm:pt modelId="{D7B512EB-D214-4756-959C-756D05165634}" type="parTrans" cxnId="{C5FE8676-41FF-4ECD-808D-3F56786DE931}">
      <dgm:prSet/>
      <dgm:spPr/>
    </dgm:pt>
    <dgm:pt modelId="{EEE174C7-B819-4375-9D4E-1F7F73075D1D}" type="sibTrans" cxnId="{C5FE8676-41FF-4ECD-808D-3F56786DE931}">
      <dgm:prSet/>
      <dgm:spPr/>
    </dgm:pt>
    <dgm:pt modelId="{6C88236F-68CF-47A6-B8F6-B34D305BE6A1}" type="pres">
      <dgm:prSet presAssocID="{D868C09B-113A-40AA-BE63-0553AEAA11AB}" presName="Name0" presStyleCnt="0">
        <dgm:presLayoutVars>
          <dgm:dir/>
          <dgm:animLvl val="lvl"/>
          <dgm:resizeHandles val="exact"/>
        </dgm:presLayoutVars>
      </dgm:prSet>
      <dgm:spPr/>
    </dgm:pt>
    <dgm:pt modelId="{A5742A3D-3149-4833-9E95-31AD3589EBEF}" type="pres">
      <dgm:prSet presAssocID="{DD0FEE4B-146A-495C-BBA6-75A98C776ADF}" presName="composite" presStyleCnt="0"/>
      <dgm:spPr/>
    </dgm:pt>
    <dgm:pt modelId="{FD36590A-558B-46D9-802B-12502375674E}" type="pres">
      <dgm:prSet presAssocID="{DD0FEE4B-146A-495C-BBA6-75A98C776ADF}" presName="parTx" presStyleLbl="alignNode1" presStyleIdx="0" presStyleCnt="3">
        <dgm:presLayoutVars>
          <dgm:chMax val="0"/>
          <dgm:chPref val="0"/>
          <dgm:bulletEnabled val="1"/>
        </dgm:presLayoutVars>
      </dgm:prSet>
      <dgm:spPr/>
    </dgm:pt>
    <dgm:pt modelId="{9FA6C10D-9552-4996-A95C-2636A5BE516B}" type="pres">
      <dgm:prSet presAssocID="{DD0FEE4B-146A-495C-BBA6-75A98C776ADF}" presName="desTx" presStyleLbl="alignAccFollowNode1" presStyleIdx="0" presStyleCnt="3">
        <dgm:presLayoutVars>
          <dgm:bulletEnabled val="1"/>
        </dgm:presLayoutVars>
      </dgm:prSet>
      <dgm:spPr/>
    </dgm:pt>
    <dgm:pt modelId="{83E0A8C5-BD0C-48C8-9A3B-72E81B172D1E}" type="pres">
      <dgm:prSet presAssocID="{8C4E152F-0E2F-4592-AC87-85F05DB6A825}" presName="space" presStyleCnt="0"/>
      <dgm:spPr/>
    </dgm:pt>
    <dgm:pt modelId="{179C8C11-86C9-401A-A357-90104D701C07}" type="pres">
      <dgm:prSet presAssocID="{C0E18C18-E687-4517-88A1-798198981AF8}" presName="composite" presStyleCnt="0"/>
      <dgm:spPr/>
    </dgm:pt>
    <dgm:pt modelId="{38A270B5-0C1D-478F-ABA9-EF14CA141189}" type="pres">
      <dgm:prSet presAssocID="{C0E18C18-E687-4517-88A1-798198981AF8}" presName="parTx" presStyleLbl="alignNode1" presStyleIdx="1" presStyleCnt="3">
        <dgm:presLayoutVars>
          <dgm:chMax val="0"/>
          <dgm:chPref val="0"/>
          <dgm:bulletEnabled val="1"/>
        </dgm:presLayoutVars>
      </dgm:prSet>
      <dgm:spPr/>
    </dgm:pt>
    <dgm:pt modelId="{F21A3429-D2FD-4E5A-BA57-1E91163818B6}" type="pres">
      <dgm:prSet presAssocID="{C0E18C18-E687-4517-88A1-798198981AF8}" presName="desTx" presStyleLbl="alignAccFollowNode1" presStyleIdx="1" presStyleCnt="3">
        <dgm:presLayoutVars>
          <dgm:bulletEnabled val="1"/>
        </dgm:presLayoutVars>
      </dgm:prSet>
      <dgm:spPr/>
    </dgm:pt>
    <dgm:pt modelId="{83543584-6ADA-4949-8C38-05F2F9022028}" type="pres">
      <dgm:prSet presAssocID="{38853C39-46C0-4FC8-9E83-D63AFCAAAD35}" presName="space" presStyleCnt="0"/>
      <dgm:spPr/>
    </dgm:pt>
    <dgm:pt modelId="{02457D94-4650-415E-A665-93C3936023AC}" type="pres">
      <dgm:prSet presAssocID="{6D7F13BD-1746-4018-B4B2-B89B5D795F66}" presName="composite" presStyleCnt="0"/>
      <dgm:spPr/>
    </dgm:pt>
    <dgm:pt modelId="{D09D8195-4BD3-4C85-A2A0-535948727BC4}" type="pres">
      <dgm:prSet presAssocID="{6D7F13BD-1746-4018-B4B2-B89B5D795F66}" presName="parTx" presStyleLbl="alignNode1" presStyleIdx="2" presStyleCnt="3">
        <dgm:presLayoutVars>
          <dgm:chMax val="0"/>
          <dgm:chPref val="0"/>
          <dgm:bulletEnabled val="1"/>
        </dgm:presLayoutVars>
      </dgm:prSet>
      <dgm:spPr/>
    </dgm:pt>
    <dgm:pt modelId="{B50089EA-95B2-4DA2-A097-9864D32B35C3}" type="pres">
      <dgm:prSet presAssocID="{6D7F13BD-1746-4018-B4B2-B89B5D795F66}" presName="desTx" presStyleLbl="alignAccFollowNode1" presStyleIdx="2" presStyleCnt="3">
        <dgm:presLayoutVars>
          <dgm:bulletEnabled val="1"/>
        </dgm:presLayoutVars>
      </dgm:prSet>
      <dgm:spPr/>
    </dgm:pt>
  </dgm:ptLst>
  <dgm:cxnLst>
    <dgm:cxn modelId="{F832F10F-646A-45A7-AF57-2588491F1AD7}" type="presOf" srcId="{F3808770-E904-469E-94F8-396B56E2230C}" destId="{9FA6C10D-9552-4996-A95C-2636A5BE516B}" srcOrd="0" destOrd="0" presId="urn:microsoft.com/office/officeart/2005/8/layout/hList1"/>
    <dgm:cxn modelId="{5726721F-AB2C-4466-BB8C-719B3FD8FDED}" srcId="{D868C09B-113A-40AA-BE63-0553AEAA11AB}" destId="{6D7F13BD-1746-4018-B4B2-B89B5D795F66}" srcOrd="2" destOrd="0" parTransId="{4C7E05A3-503F-4CEE-A06C-D67020124CDC}" sibTransId="{BE1523A5-937E-4751-8E29-C8D66B4AC246}"/>
    <dgm:cxn modelId="{4F54CF29-F8F1-45DB-9AD1-E554DD0A4612}" type="presOf" srcId="{76A7089D-4A74-47BA-A01F-8E1942DD1702}" destId="{B50089EA-95B2-4DA2-A097-9864D32B35C3}" srcOrd="0" destOrd="1" presId="urn:microsoft.com/office/officeart/2005/8/layout/hList1"/>
    <dgm:cxn modelId="{78C6FD2C-5105-4786-8541-958ABD0F31B5}" type="presOf" srcId="{15E4FA4C-C7C4-44F9-839D-AEA3915DB121}" destId="{F21A3429-D2FD-4E5A-BA57-1E91163818B6}" srcOrd="0" destOrd="3" presId="urn:microsoft.com/office/officeart/2005/8/layout/hList1"/>
    <dgm:cxn modelId="{1F16B530-7A84-4608-A6C3-B62995E8CD6B}" srcId="{DD0FEE4B-146A-495C-BBA6-75A98C776ADF}" destId="{7F86B73A-9A4A-4058-811D-0C442771DADA}" srcOrd="1" destOrd="0" parTransId="{7E06FEE5-F364-4E87-BFC5-2FF2939C9F7C}" sibTransId="{71D83568-61CB-4702-A497-945F6FA3B0B1}"/>
    <dgm:cxn modelId="{BCEFB632-6AF5-4048-9D07-F7B177A86939}" type="presOf" srcId="{7F86B73A-9A4A-4058-811D-0C442771DADA}" destId="{9FA6C10D-9552-4996-A95C-2636A5BE516B}" srcOrd="0" destOrd="1" presId="urn:microsoft.com/office/officeart/2005/8/layout/hList1"/>
    <dgm:cxn modelId="{15107A3C-0CC7-4B37-AE17-E6C50E930C07}" srcId="{C0E18C18-E687-4517-88A1-798198981AF8}" destId="{EB130527-9971-4CA5-80E4-26AD1D43139A}" srcOrd="0" destOrd="0" parTransId="{0B27DD1C-122B-43D3-B80B-34E6EA49BD00}" sibTransId="{48E2667D-5C52-4972-A44B-FD5564973506}"/>
    <dgm:cxn modelId="{A0CD1262-E95A-4181-B415-6E458CC9BE0C}" srcId="{D868C09B-113A-40AA-BE63-0553AEAA11AB}" destId="{DD0FEE4B-146A-495C-BBA6-75A98C776ADF}" srcOrd="0" destOrd="0" parTransId="{5C5D75B7-B1AE-435F-9DFC-D7289C86B2B7}" sibTransId="{8C4E152F-0E2F-4592-AC87-85F05DB6A825}"/>
    <dgm:cxn modelId="{5118CE64-30E0-482F-8E00-D2A313FB969A}" srcId="{C0E18C18-E687-4517-88A1-798198981AF8}" destId="{53A04FAC-B714-4672-A861-B55398B42EFC}" srcOrd="1" destOrd="0" parTransId="{FBCD7AEA-6DD5-4BA9-9FD2-E09763AD2E99}" sibTransId="{5A1CC6E2-1CBE-499D-A8A8-352C938754AE}"/>
    <dgm:cxn modelId="{10D3D067-A1C6-4BFD-86B6-758CF00B13CF}" srcId="{C0E18C18-E687-4517-88A1-798198981AF8}" destId="{BA7D3D14-7570-4140-AA4F-6F7D9668C63C}" srcOrd="4" destOrd="0" parTransId="{5C491254-2647-4D83-B80D-A41C7DBBE2D1}" sibTransId="{C2DE4CB4-98B1-4D71-AC89-A1349CC5C5FE}"/>
    <dgm:cxn modelId="{D3281068-5FAE-458A-AE0F-23B1FDDDB305}" srcId="{DD0FEE4B-146A-495C-BBA6-75A98C776ADF}" destId="{F3808770-E904-469E-94F8-396B56E2230C}" srcOrd="0" destOrd="0" parTransId="{2CC69255-259B-4806-99A3-E0FC9021B51D}" sibTransId="{9525D2A3-D087-4B03-AB4B-F1DF85BD42B4}"/>
    <dgm:cxn modelId="{9A9CFE48-8CC2-4927-9E81-57A551DAC13A}" srcId="{6D7F13BD-1746-4018-B4B2-B89B5D795F66}" destId="{34168D17-4406-43C3-8F84-BE928967179B}" srcOrd="0" destOrd="0" parTransId="{67D95A88-CCDC-4F81-9E83-1CAA9D91058F}" sibTransId="{914A6CF7-F9C3-43A4-9670-CF4B3822A587}"/>
    <dgm:cxn modelId="{2301CA69-6BD7-4B99-858E-DCB99B6EC727}" type="presOf" srcId="{BA7D3D14-7570-4140-AA4F-6F7D9668C63C}" destId="{F21A3429-D2FD-4E5A-BA57-1E91163818B6}" srcOrd="0" destOrd="4" presId="urn:microsoft.com/office/officeart/2005/8/layout/hList1"/>
    <dgm:cxn modelId="{4C363A6B-7FA4-49AB-8D1F-79E88FDCEAA8}" type="presOf" srcId="{6D7F13BD-1746-4018-B4B2-B89B5D795F66}" destId="{D09D8195-4BD3-4C85-A2A0-535948727BC4}" srcOrd="0" destOrd="0" presId="urn:microsoft.com/office/officeart/2005/8/layout/hList1"/>
    <dgm:cxn modelId="{4F14A052-A8E3-49AC-994B-F2FCBFE7834E}" type="presOf" srcId="{C615B697-C36C-4DC8-977E-A63F8196574D}" destId="{F21A3429-D2FD-4E5A-BA57-1E91163818B6}" srcOrd="0" destOrd="2" presId="urn:microsoft.com/office/officeart/2005/8/layout/hList1"/>
    <dgm:cxn modelId="{C5FE8676-41FF-4ECD-808D-3F56786DE931}" srcId="{DD0FEE4B-146A-495C-BBA6-75A98C776ADF}" destId="{7C78240F-717A-46F1-A9D1-284133155A6B}" srcOrd="2" destOrd="0" parTransId="{D7B512EB-D214-4756-959C-756D05165634}" sibTransId="{EEE174C7-B819-4375-9D4E-1F7F73075D1D}"/>
    <dgm:cxn modelId="{E1C3C284-3175-4BE7-AC86-EFDD6C147E6A}" type="presOf" srcId="{53A04FAC-B714-4672-A861-B55398B42EFC}" destId="{F21A3429-D2FD-4E5A-BA57-1E91163818B6}" srcOrd="0" destOrd="1" presId="urn:microsoft.com/office/officeart/2005/8/layout/hList1"/>
    <dgm:cxn modelId="{04CEC785-EAF9-43AE-8C88-C5CBBC210D9A}" srcId="{C0E18C18-E687-4517-88A1-798198981AF8}" destId="{C615B697-C36C-4DC8-977E-A63F8196574D}" srcOrd="2" destOrd="0" parTransId="{A9597E0C-0465-45C7-B66F-6124C9EEEEE6}" sibTransId="{15F2448E-0737-4AEA-842B-5F7847FEA234}"/>
    <dgm:cxn modelId="{0FFC3D8D-1D44-4A9D-8D6C-D93904453E2F}" type="presOf" srcId="{C0E18C18-E687-4517-88A1-798198981AF8}" destId="{38A270B5-0C1D-478F-ABA9-EF14CA141189}" srcOrd="0" destOrd="0" presId="urn:microsoft.com/office/officeart/2005/8/layout/hList1"/>
    <dgm:cxn modelId="{E3D25692-9FB4-422C-A884-07A32E2C43CA}" type="presOf" srcId="{D868C09B-113A-40AA-BE63-0553AEAA11AB}" destId="{6C88236F-68CF-47A6-B8F6-B34D305BE6A1}" srcOrd="0" destOrd="0" presId="urn:microsoft.com/office/officeart/2005/8/layout/hList1"/>
    <dgm:cxn modelId="{29349F98-216E-4114-8A33-9458ED4A126B}" srcId="{D868C09B-113A-40AA-BE63-0553AEAA11AB}" destId="{C0E18C18-E687-4517-88A1-798198981AF8}" srcOrd="1" destOrd="0" parTransId="{CBB49B7F-7170-443A-9310-8579B2617177}" sibTransId="{38853C39-46C0-4FC8-9E83-D63AFCAAAD35}"/>
    <dgm:cxn modelId="{D9943EA4-BCF4-48CC-9EBA-F22CAC99E223}" srcId="{6D7F13BD-1746-4018-B4B2-B89B5D795F66}" destId="{76A7089D-4A74-47BA-A01F-8E1942DD1702}" srcOrd="1" destOrd="0" parTransId="{5ED336E4-6EF7-43C7-B6E0-3C03F9AA27C3}" sibTransId="{81002272-0B85-467A-B0A1-CEB7EB88E07F}"/>
    <dgm:cxn modelId="{350186AD-B37D-4097-803C-6EE5E3340B03}" type="presOf" srcId="{7C78240F-717A-46F1-A9D1-284133155A6B}" destId="{9FA6C10D-9552-4996-A95C-2636A5BE516B}" srcOrd="0" destOrd="2" presId="urn:microsoft.com/office/officeart/2005/8/layout/hList1"/>
    <dgm:cxn modelId="{71AA33AE-A389-4FF2-80F4-C15183C54D90}" type="presOf" srcId="{DD0FEE4B-146A-495C-BBA6-75A98C776ADF}" destId="{FD36590A-558B-46D9-802B-12502375674E}" srcOrd="0" destOrd="0" presId="urn:microsoft.com/office/officeart/2005/8/layout/hList1"/>
    <dgm:cxn modelId="{D2C820B5-E495-4E80-B2B1-67CE20C3EB65}" srcId="{C0E18C18-E687-4517-88A1-798198981AF8}" destId="{15E4FA4C-C7C4-44F9-839D-AEA3915DB121}" srcOrd="3" destOrd="0" parTransId="{4C07EC2C-29CD-4810-905D-FE125C2124A5}" sibTransId="{1DE05BAD-2A10-40A3-A7F4-A530D7ACA48D}"/>
    <dgm:cxn modelId="{A2E865DA-D83F-449A-B00C-1B89B7690518}" type="presOf" srcId="{EB130527-9971-4CA5-80E4-26AD1D43139A}" destId="{F21A3429-D2FD-4E5A-BA57-1E91163818B6}" srcOrd="0" destOrd="0" presId="urn:microsoft.com/office/officeart/2005/8/layout/hList1"/>
    <dgm:cxn modelId="{064928F0-7D33-4E49-AE88-B533217398DE}" type="presOf" srcId="{34168D17-4406-43C3-8F84-BE928967179B}" destId="{B50089EA-95B2-4DA2-A097-9864D32B35C3}" srcOrd="0" destOrd="0" presId="urn:microsoft.com/office/officeart/2005/8/layout/hList1"/>
    <dgm:cxn modelId="{CA5F8145-A724-48E6-A621-8A04FD2455B0}" type="presParOf" srcId="{6C88236F-68CF-47A6-B8F6-B34D305BE6A1}" destId="{A5742A3D-3149-4833-9E95-31AD3589EBEF}" srcOrd="0" destOrd="0" presId="urn:microsoft.com/office/officeart/2005/8/layout/hList1"/>
    <dgm:cxn modelId="{367A23F3-A18D-4CCF-8BAE-C7706F477917}" type="presParOf" srcId="{A5742A3D-3149-4833-9E95-31AD3589EBEF}" destId="{FD36590A-558B-46D9-802B-12502375674E}" srcOrd="0" destOrd="0" presId="urn:microsoft.com/office/officeart/2005/8/layout/hList1"/>
    <dgm:cxn modelId="{0E73460F-7934-481C-B3F1-AB3324E725C4}" type="presParOf" srcId="{A5742A3D-3149-4833-9E95-31AD3589EBEF}" destId="{9FA6C10D-9552-4996-A95C-2636A5BE516B}" srcOrd="1" destOrd="0" presId="urn:microsoft.com/office/officeart/2005/8/layout/hList1"/>
    <dgm:cxn modelId="{85351578-D973-4C6F-9ECF-8BCFF8569DB8}" type="presParOf" srcId="{6C88236F-68CF-47A6-B8F6-B34D305BE6A1}" destId="{83E0A8C5-BD0C-48C8-9A3B-72E81B172D1E}" srcOrd="1" destOrd="0" presId="urn:microsoft.com/office/officeart/2005/8/layout/hList1"/>
    <dgm:cxn modelId="{4DF87F89-1BD7-4F4A-8FF5-C26AADFB0021}" type="presParOf" srcId="{6C88236F-68CF-47A6-B8F6-B34D305BE6A1}" destId="{179C8C11-86C9-401A-A357-90104D701C07}" srcOrd="2" destOrd="0" presId="urn:microsoft.com/office/officeart/2005/8/layout/hList1"/>
    <dgm:cxn modelId="{CFD7E703-8E62-4E79-9E1D-AB05C9DA2A34}" type="presParOf" srcId="{179C8C11-86C9-401A-A357-90104D701C07}" destId="{38A270B5-0C1D-478F-ABA9-EF14CA141189}" srcOrd="0" destOrd="0" presId="urn:microsoft.com/office/officeart/2005/8/layout/hList1"/>
    <dgm:cxn modelId="{9162A3F7-2010-40FB-9E6B-83607E3D3CFE}" type="presParOf" srcId="{179C8C11-86C9-401A-A357-90104D701C07}" destId="{F21A3429-D2FD-4E5A-BA57-1E91163818B6}" srcOrd="1" destOrd="0" presId="urn:microsoft.com/office/officeart/2005/8/layout/hList1"/>
    <dgm:cxn modelId="{3DD5DDAD-3862-4DED-84F5-A50CE1EB985C}" type="presParOf" srcId="{6C88236F-68CF-47A6-B8F6-B34D305BE6A1}" destId="{83543584-6ADA-4949-8C38-05F2F9022028}" srcOrd="3" destOrd="0" presId="urn:microsoft.com/office/officeart/2005/8/layout/hList1"/>
    <dgm:cxn modelId="{03A2973D-B487-45AF-8FA0-221A36A59A6A}" type="presParOf" srcId="{6C88236F-68CF-47A6-B8F6-B34D305BE6A1}" destId="{02457D94-4650-415E-A665-93C3936023AC}" srcOrd="4" destOrd="0" presId="urn:microsoft.com/office/officeart/2005/8/layout/hList1"/>
    <dgm:cxn modelId="{4F0EC99B-617B-4F0C-83CD-C32496298664}" type="presParOf" srcId="{02457D94-4650-415E-A665-93C3936023AC}" destId="{D09D8195-4BD3-4C85-A2A0-535948727BC4}" srcOrd="0" destOrd="0" presId="urn:microsoft.com/office/officeart/2005/8/layout/hList1"/>
    <dgm:cxn modelId="{258F2C36-97B8-4CBE-8780-A880CDBC676D}" type="presParOf" srcId="{02457D94-4650-415E-A665-93C3936023AC}" destId="{B50089EA-95B2-4DA2-A097-9864D32B35C3}" srcOrd="1" destOrd="0" presId="urn:microsoft.com/office/officeart/2005/8/layout/h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6590A-558B-46D9-802B-12502375674E}">
      <dsp:nvSpPr>
        <dsp:cNvPr id="0" name=""/>
        <dsp:cNvSpPr/>
      </dsp:nvSpPr>
      <dsp:spPr>
        <a:xfrm>
          <a:off x="3286" y="162906"/>
          <a:ext cx="3203971" cy="662400"/>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Image</a:t>
          </a:r>
        </a:p>
      </dsp:txBody>
      <dsp:txXfrm>
        <a:off x="3286" y="162906"/>
        <a:ext cx="3203971" cy="662400"/>
      </dsp:txXfrm>
    </dsp:sp>
    <dsp:sp modelId="{9FA6C10D-9552-4996-A95C-2636A5BE516B}">
      <dsp:nvSpPr>
        <dsp:cNvPr id="0" name=""/>
        <dsp:cNvSpPr/>
      </dsp:nvSpPr>
      <dsp:spPr>
        <a:xfrm>
          <a:off x="3286" y="825306"/>
          <a:ext cx="3203971" cy="2904209"/>
        </a:xfrm>
        <a:prstGeom prst="rect">
          <a:avLst/>
        </a:prstGeom>
        <a:solidFill>
          <a:schemeClr val="accent5">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Select an image from the VM Gallery</a:t>
          </a:r>
        </a:p>
        <a:p>
          <a:pPr marL="228600" lvl="1" indent="-228600" algn="l" defTabSz="1022350">
            <a:lnSpc>
              <a:spcPct val="90000"/>
            </a:lnSpc>
            <a:spcBef>
              <a:spcPct val="0"/>
            </a:spcBef>
            <a:spcAft>
              <a:spcPct val="15000"/>
            </a:spcAft>
            <a:buChar char="•"/>
          </a:pPr>
          <a:r>
            <a:rPr lang="en-US" sz="2300" kern="1200" dirty="0"/>
            <a:t>Upload your own Custom-Prepped Image</a:t>
          </a:r>
        </a:p>
        <a:p>
          <a:pPr marL="228600" lvl="1" indent="-228600" algn="l" defTabSz="1022350">
            <a:lnSpc>
              <a:spcPct val="90000"/>
            </a:lnSpc>
            <a:spcBef>
              <a:spcPct val="0"/>
            </a:spcBef>
            <a:spcAft>
              <a:spcPct val="15000"/>
            </a:spcAft>
            <a:buChar char="•"/>
          </a:pPr>
          <a:r>
            <a:rPr lang="en-US" sz="2300" kern="1200" dirty="0"/>
            <a:t>Use a Custom ARM Template</a:t>
          </a:r>
        </a:p>
      </dsp:txBody>
      <dsp:txXfrm>
        <a:off x="3286" y="825306"/>
        <a:ext cx="3203971" cy="2904209"/>
      </dsp:txXfrm>
    </dsp:sp>
    <dsp:sp modelId="{38A270B5-0C1D-478F-ABA9-EF14CA141189}">
      <dsp:nvSpPr>
        <dsp:cNvPr id="0" name=""/>
        <dsp:cNvSpPr/>
      </dsp:nvSpPr>
      <dsp:spPr>
        <a:xfrm>
          <a:off x="3655814" y="162906"/>
          <a:ext cx="3203971" cy="662400"/>
        </a:xfrm>
        <a:prstGeom prst="rect">
          <a:avLst/>
        </a:prstGeom>
        <a:solidFill>
          <a:srgbClr val="0070C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Scale</a:t>
          </a:r>
        </a:p>
      </dsp:txBody>
      <dsp:txXfrm>
        <a:off x="3655814" y="162906"/>
        <a:ext cx="3203971" cy="662400"/>
      </dsp:txXfrm>
    </dsp:sp>
    <dsp:sp modelId="{F21A3429-D2FD-4E5A-BA57-1E91163818B6}">
      <dsp:nvSpPr>
        <dsp:cNvPr id="0" name=""/>
        <dsp:cNvSpPr/>
      </dsp:nvSpPr>
      <dsp:spPr>
        <a:xfrm>
          <a:off x="3655814" y="825306"/>
          <a:ext cx="3203971" cy="2904209"/>
        </a:xfrm>
        <a:prstGeom prst="rect">
          <a:avLst/>
        </a:prstGeom>
        <a:solidFill>
          <a:schemeClr val="accent2">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General Purpose</a:t>
          </a:r>
        </a:p>
        <a:p>
          <a:pPr marL="228600" lvl="1" indent="-228600" algn="l" defTabSz="1022350">
            <a:lnSpc>
              <a:spcPct val="90000"/>
            </a:lnSpc>
            <a:spcBef>
              <a:spcPct val="0"/>
            </a:spcBef>
            <a:spcAft>
              <a:spcPct val="15000"/>
            </a:spcAft>
            <a:buChar char="•"/>
          </a:pPr>
          <a:r>
            <a:rPr lang="en-US" sz="2300" kern="1200" dirty="0"/>
            <a:t>Compute Optimized</a:t>
          </a:r>
        </a:p>
        <a:p>
          <a:pPr marL="228600" lvl="1" indent="-228600" algn="l" defTabSz="1022350">
            <a:lnSpc>
              <a:spcPct val="90000"/>
            </a:lnSpc>
            <a:spcBef>
              <a:spcPct val="0"/>
            </a:spcBef>
            <a:spcAft>
              <a:spcPct val="15000"/>
            </a:spcAft>
            <a:buChar char="•"/>
          </a:pPr>
          <a:r>
            <a:rPr lang="en-US" sz="2300" kern="1200" dirty="0"/>
            <a:t>Memory Optimized</a:t>
          </a:r>
        </a:p>
        <a:p>
          <a:pPr marL="228600" lvl="1" indent="-228600" algn="l" defTabSz="1022350">
            <a:lnSpc>
              <a:spcPct val="90000"/>
            </a:lnSpc>
            <a:spcBef>
              <a:spcPct val="0"/>
            </a:spcBef>
            <a:spcAft>
              <a:spcPct val="15000"/>
            </a:spcAft>
            <a:buChar char="•"/>
          </a:pPr>
          <a:r>
            <a:rPr lang="en-US" sz="2300" kern="1200" dirty="0"/>
            <a:t>GPU</a:t>
          </a:r>
        </a:p>
        <a:p>
          <a:pPr marL="228600" lvl="1" indent="-228600" algn="l" defTabSz="1022350">
            <a:lnSpc>
              <a:spcPct val="90000"/>
            </a:lnSpc>
            <a:spcBef>
              <a:spcPct val="0"/>
            </a:spcBef>
            <a:spcAft>
              <a:spcPct val="15000"/>
            </a:spcAft>
            <a:buChar char="•"/>
          </a:pPr>
          <a:r>
            <a:rPr lang="en-US" sz="2300" kern="1200" dirty="0"/>
            <a:t>High Performance Compute</a:t>
          </a:r>
        </a:p>
      </dsp:txBody>
      <dsp:txXfrm>
        <a:off x="3655814" y="825306"/>
        <a:ext cx="3203971" cy="2904209"/>
      </dsp:txXfrm>
    </dsp:sp>
    <dsp:sp modelId="{D09D8195-4BD3-4C85-A2A0-535948727BC4}">
      <dsp:nvSpPr>
        <dsp:cNvPr id="0" name=""/>
        <dsp:cNvSpPr/>
      </dsp:nvSpPr>
      <dsp:spPr>
        <a:xfrm>
          <a:off x="7308342" y="162906"/>
          <a:ext cx="3203971" cy="662400"/>
        </a:xfrm>
        <a:prstGeom prst="rect">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Boot</a:t>
          </a:r>
        </a:p>
      </dsp:txBody>
      <dsp:txXfrm>
        <a:off x="7308342" y="162906"/>
        <a:ext cx="3203971" cy="662400"/>
      </dsp:txXfrm>
    </dsp:sp>
    <dsp:sp modelId="{B50089EA-95B2-4DA2-A097-9864D32B35C3}">
      <dsp:nvSpPr>
        <dsp:cNvPr id="0" name=""/>
        <dsp:cNvSpPr/>
      </dsp:nvSpPr>
      <dsp:spPr>
        <a:xfrm>
          <a:off x="7308342" y="825306"/>
          <a:ext cx="3203971" cy="2904209"/>
        </a:xfrm>
        <a:prstGeom prst="rect">
          <a:avLst/>
        </a:prstGeom>
        <a:solidFill>
          <a:schemeClr val="accent1">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Create new disk in Storage</a:t>
          </a:r>
        </a:p>
        <a:p>
          <a:pPr marL="228600" lvl="1" indent="-228600" algn="l" defTabSz="1022350">
            <a:lnSpc>
              <a:spcPct val="90000"/>
            </a:lnSpc>
            <a:spcBef>
              <a:spcPct val="0"/>
            </a:spcBef>
            <a:spcAft>
              <a:spcPct val="15000"/>
            </a:spcAft>
            <a:buChar char="•"/>
          </a:pPr>
          <a:r>
            <a:rPr lang="en-US" sz="2300" kern="1200" dirty="0"/>
            <a:t>Boot the machine</a:t>
          </a:r>
        </a:p>
      </dsp:txBody>
      <dsp:txXfrm>
        <a:off x="7308342" y="825306"/>
        <a:ext cx="3203971" cy="290420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Discuss the agenda for the deck</a:t>
            </a:r>
          </a:p>
          <a:p>
            <a:r>
              <a:rPr lang="en-US" b="1" dirty="0"/>
              <a:t>Notes:</a:t>
            </a:r>
          </a:p>
          <a:p>
            <a:r>
              <a:rPr lang="en-US" dirty="0"/>
              <a:t>The deck is broken</a:t>
            </a:r>
            <a:r>
              <a:rPr lang="en-US" baseline="0" dirty="0"/>
              <a:t> into 5 key sections that discuss:</a:t>
            </a:r>
          </a:p>
          <a:p>
            <a:pPr marL="171450" indent="-171450">
              <a:buFont typeface="Arial" panose="020B0604020202020204" pitchFamily="34" charset="0"/>
              <a:buChar char="•"/>
            </a:pPr>
            <a:r>
              <a:rPr lang="en-US" baseline="0" dirty="0"/>
              <a:t>General introduction to Azure VM’s</a:t>
            </a:r>
          </a:p>
          <a:p>
            <a:pPr marL="171450" indent="-171450">
              <a:buFont typeface="Arial" panose="020B0604020202020204" pitchFamily="34" charset="0"/>
              <a:buChar char="•"/>
            </a:pPr>
            <a:r>
              <a:rPr lang="en-US" baseline="0" dirty="0"/>
              <a:t>Process involved and options for provisioning a VM</a:t>
            </a:r>
          </a:p>
          <a:p>
            <a:pPr marL="171450" indent="-171450">
              <a:buFont typeface="Arial" panose="020B0604020202020204" pitchFamily="34" charset="0"/>
              <a:buChar char="•"/>
            </a:pPr>
            <a:r>
              <a:rPr lang="en-US" baseline="0" dirty="0"/>
              <a:t>Concepts and tooling related to scalability and reliability in Azure VMs</a:t>
            </a:r>
          </a:p>
          <a:p>
            <a:pPr marL="171450" indent="-171450">
              <a:buFont typeface="Arial" panose="020B0604020202020204" pitchFamily="34" charset="0"/>
              <a:buChar char="•"/>
            </a:pPr>
            <a:r>
              <a:rPr lang="en-US" baseline="0" dirty="0"/>
              <a:t>Networking infrastructure for use with Azure VMs</a:t>
            </a:r>
          </a:p>
          <a:p>
            <a:pPr marL="171450" indent="-171450">
              <a:buFont typeface="Arial" panose="020B0604020202020204" pitchFamily="34" charset="0"/>
              <a:buChar char="•"/>
            </a:pPr>
            <a:r>
              <a:rPr lang="en-US" baseline="0" dirty="0"/>
              <a:t>Additional concepts or solutions that build on Azure VM’s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Objective:  </a:t>
            </a:r>
            <a:r>
              <a:rPr lang="en-US" baseline="0" dirty="0"/>
              <a:t>To show an illustration of the core content/sections of an ARM template</a:t>
            </a:r>
          </a:p>
          <a:p>
            <a:r>
              <a:rPr lang="en-US" b="1" baseline="0" dirty="0"/>
              <a:t>Notes: </a:t>
            </a:r>
          </a:p>
          <a:p>
            <a:r>
              <a:rPr lang="en-US" baseline="0" dirty="0"/>
              <a:t>This simply shows the bare-bones key sections that each ARM template contains</a:t>
            </a:r>
          </a:p>
          <a:p>
            <a:r>
              <a:rPr lang="en-US" baseline="0" dirty="0"/>
              <a:t>The key sections are :</a:t>
            </a:r>
          </a:p>
          <a:p>
            <a:pPr marL="171450" indent="-171450">
              <a:buFont typeface="Arial" panose="020B0604020202020204" pitchFamily="34" charset="0"/>
              <a:buChar char="•"/>
            </a:pPr>
            <a:r>
              <a:rPr lang="en-US" baseline="0" dirty="0"/>
              <a:t>Schema – location of the schema file that describes the template language</a:t>
            </a:r>
          </a:p>
          <a:p>
            <a:pPr marL="171450" indent="-171450">
              <a:buFont typeface="Arial" panose="020B0604020202020204" pitchFamily="34" charset="0"/>
              <a:buChar char="•"/>
            </a:pPr>
            <a:r>
              <a:rPr lang="en-US" baseline="0" dirty="0" err="1"/>
              <a:t>ContentVersion</a:t>
            </a:r>
            <a:r>
              <a:rPr lang="en-US" baseline="0" dirty="0"/>
              <a:t> – Version of the </a:t>
            </a:r>
            <a:r>
              <a:rPr lang="en-US" baseline="0"/>
              <a:t>template instance.  </a:t>
            </a:r>
            <a:endParaRPr lang="en-US" baseline="0" dirty="0"/>
          </a:p>
          <a:p>
            <a:pPr marL="171450" indent="-171450">
              <a:buFont typeface="Arial" panose="020B0604020202020204" pitchFamily="34" charset="0"/>
              <a:buChar char="•"/>
            </a:pPr>
            <a:r>
              <a:rPr lang="en-US" baseline="0" dirty="0"/>
              <a:t>Parameters – these are values that provided when deployment is executed in order to customize the deployment</a:t>
            </a:r>
          </a:p>
          <a:p>
            <a:pPr marL="171450" indent="-171450">
              <a:buFont typeface="Arial" panose="020B0604020202020204" pitchFamily="34" charset="0"/>
              <a:buChar char="•"/>
            </a:pPr>
            <a:r>
              <a:rPr lang="en-US" baseline="0" dirty="0"/>
              <a:t>Variables – these are computed elements (often composed from Parameters) that can be reused by name throughout the template</a:t>
            </a:r>
          </a:p>
          <a:p>
            <a:pPr marL="171450" indent="-171450">
              <a:buFont typeface="Arial" panose="020B0604020202020204" pitchFamily="34" charset="0"/>
              <a:buChar char="•"/>
            </a:pPr>
            <a:r>
              <a:rPr lang="en-US" baseline="0" dirty="0"/>
              <a:t>Resources – the definitions of the actual resources being deployed (or updated)</a:t>
            </a:r>
          </a:p>
          <a:p>
            <a:pPr marL="171450" indent="-171450">
              <a:buFont typeface="Arial" panose="020B0604020202020204" pitchFamily="34" charset="0"/>
              <a:buChar char="•"/>
            </a:pPr>
            <a:r>
              <a:rPr lang="en-US" baseline="0" dirty="0"/>
              <a:t>Outputs – Values returned after deployment</a:t>
            </a:r>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293645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baseline="0" dirty="0"/>
              <a:t> </a:t>
            </a:r>
            <a:r>
              <a:rPr lang="en-US" dirty="0"/>
              <a:t>Discuss the role of VM Extensions in realizing VM instances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Extensions are units of code that can be run after the VM has been created to perform</a:t>
            </a:r>
            <a:r>
              <a:rPr lang="en-US" baseline="0" dirty="0"/>
              <a:t> </a:t>
            </a:r>
            <a:r>
              <a:rPr lang="en-US" dirty="0"/>
              <a:t>additional configuration.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Typical</a:t>
            </a:r>
            <a:r>
              <a:rPr lang="en-US" baseline="0" dirty="0"/>
              <a:t> extension functions include software installation, OS configuration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Anti-virus configuration, which may be mandated by Compliance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Custom Script configuration</a:t>
            </a:r>
            <a:r>
              <a:rPr lang="en-US" baseline="0" dirty="0"/>
              <a:t> – run a custom script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Chef, Puppet extensions – automated management at scale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Symantec Endpoint protection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Docker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Visual Studio remote Debugger</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410795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discuss the options for scaling VM’s (VM sizes</a:t>
            </a:r>
            <a:r>
              <a:rPr lang="en-US" baseline="0" dirty="0"/>
              <a:t> </a:t>
            </a:r>
            <a:r>
              <a:rPr lang="en-US" dirty="0"/>
              <a:t>and</a:t>
            </a:r>
            <a:r>
              <a:rPr lang="en-US" baseline="0" dirty="0"/>
              <a:t> storage) and also the concepts of reliability via Availability Sets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959766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baseline="0" dirty="0"/>
              <a:t> </a:t>
            </a:r>
            <a:r>
              <a:rPr lang="en-US" dirty="0"/>
              <a:t>Illustrate the many different possible</a:t>
            </a:r>
            <a:r>
              <a:rPr lang="en-US" baseline="0" dirty="0"/>
              <a:t> VM hardware configurations, slotted by purpose.</a:t>
            </a:r>
            <a:endParaRPr lang="en-US" dirty="0"/>
          </a:p>
          <a:p>
            <a:r>
              <a:rPr lang="en-US" b="1" dirty="0"/>
              <a:t>Notes:</a:t>
            </a:r>
          </a:p>
          <a:p>
            <a:r>
              <a:rPr lang="en-US" dirty="0"/>
              <a:t>A key takeaway here is that part of provisioning your VM’s is determining the Family/Size that best addresses</a:t>
            </a:r>
            <a:r>
              <a:rPr lang="en-US" baseline="0" dirty="0"/>
              <a:t> your needs.</a:t>
            </a:r>
          </a:p>
          <a:p>
            <a:r>
              <a:rPr lang="en-US" baseline="0" dirty="0"/>
              <a:t>	</a:t>
            </a:r>
            <a:r>
              <a:rPr lang="en-US" i="1" baseline="0" dirty="0"/>
              <a:t>Information Source: https://azure.microsoft.com/en-us/pricing/details/virtual-machines/linux/</a:t>
            </a:r>
          </a:p>
          <a:p>
            <a:endParaRPr lang="en-US" baseline="0" dirty="0"/>
          </a:p>
          <a:p>
            <a:r>
              <a:rPr lang="en-US" baseline="0" dirty="0"/>
              <a:t>General: </a:t>
            </a:r>
          </a:p>
          <a:p>
            <a:pPr marL="171450" indent="-171450">
              <a:buFont typeface="Arial" panose="020B0604020202020204" pitchFamily="34" charset="0"/>
              <a:buChar char="•"/>
            </a:pPr>
            <a:r>
              <a:rPr lang="en-US" baseline="0" dirty="0"/>
              <a:t>A0 – A4 Basic: 1-8 cores, .75-14 GB RAM.  Entry-level, economical.  Good for dev workloads, dev/test</a:t>
            </a:r>
          </a:p>
          <a:p>
            <a:pPr marL="171450" indent="-171450">
              <a:buFont typeface="Arial" panose="020B0604020202020204" pitchFamily="34" charset="0"/>
              <a:buChar char="•"/>
            </a:pPr>
            <a:r>
              <a:rPr lang="en-US" baseline="0" dirty="0"/>
              <a:t>A0 – A7 Standard: 1-8 cores, .74-56 GB RAM. Entry-level, economical.  Supports load-balancing, auto-scaling.  Good for dev workloads, dev/test</a:t>
            </a:r>
          </a:p>
          <a:p>
            <a:pPr marL="171450" indent="-171450">
              <a:buFont typeface="Arial" panose="020B0604020202020204" pitchFamily="34" charset="0"/>
              <a:buChar char="•"/>
            </a:pPr>
            <a:r>
              <a:rPr lang="en-US" baseline="0" dirty="0"/>
              <a:t>D1 – D4 (v1): 1 – 8 cores, 3.5 – 28 GB RAM.  More powerful CPU than A, feature SSD’s.  Also available in Ds (premium storage</a:t>
            </a:r>
          </a:p>
          <a:p>
            <a:pPr marL="171450" indent="-171450">
              <a:buFont typeface="Arial" panose="020B0604020202020204" pitchFamily="34" charset="0"/>
              <a:buChar char="•"/>
            </a:pPr>
            <a:r>
              <a:rPr lang="en-US" baseline="0" dirty="0"/>
              <a:t>D1v2 – D5vs: 1 – 16 cores, 3.5 – 56 GB RAM.  Newer-gen D-series, 35% faster CPU than D.  </a:t>
            </a:r>
            <a:endParaRPr lang="en-US" dirty="0"/>
          </a:p>
          <a:p>
            <a:endParaRPr lang="en-US" dirty="0"/>
          </a:p>
          <a:p>
            <a:r>
              <a:rPr lang="en-US" dirty="0"/>
              <a:t>Compute Optimized:</a:t>
            </a:r>
          </a:p>
          <a:p>
            <a:pPr marL="171450" indent="-171450">
              <a:buFont typeface="Arial" panose="020B0604020202020204" pitchFamily="34" charset="0"/>
              <a:buChar char="•"/>
            </a:pPr>
            <a:r>
              <a:rPr lang="en-US" dirty="0"/>
              <a:t>F1 – F16: 1 – 16 cores, 2 – 32 GB RAM.  Higher CPU to memory ratio Good for batch-processing, web servers, analytics, gaming.</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Memory Optimized:</a:t>
            </a:r>
          </a:p>
          <a:p>
            <a:pPr marL="171450" indent="-171450">
              <a:buFont typeface="Arial" panose="020B0604020202020204" pitchFamily="34" charset="0"/>
              <a:buChar char="•"/>
            </a:pPr>
            <a:r>
              <a:rPr lang="en-US" dirty="0"/>
              <a:t>D11 – D14 (v1): 2 – 16 cores, 14 – 112 GB RAM.  Ideal for memory-intensive</a:t>
            </a:r>
            <a:r>
              <a:rPr lang="en-US" baseline="0" dirty="0"/>
              <a:t> enterprise applications.</a:t>
            </a:r>
          </a:p>
          <a:p>
            <a:pPr marL="171450" indent="-171450">
              <a:buFont typeface="Arial" panose="020B0604020202020204" pitchFamily="34" charset="0"/>
              <a:buChar char="•"/>
            </a:pPr>
            <a:r>
              <a:rPr lang="en-US" baseline="0" dirty="0"/>
              <a:t>D11v2 – D15v2: 2 – 20 cores, 14 – 140 GB RAM.  Ideal for memory-intensive enterprise applications.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GPU</a:t>
            </a:r>
          </a:p>
          <a:p>
            <a:pPr marL="171450" indent="-171450">
              <a:buFont typeface="Arial" panose="020B0604020202020204" pitchFamily="34" charset="0"/>
              <a:buChar char="•"/>
            </a:pPr>
            <a:r>
              <a:rPr lang="en-US" baseline="0" dirty="0"/>
              <a:t>NV6 - NV24: Good for high-end remote visualization, deep-learning, predictive analytics.  V series focuses on visualization.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NC6 - NC24/r: Good for high-end remote visualization, deep-learning, predictive analytics.  C series focuses on compute. (24r is for tightly-coupled parallel computing workloads with 2</a:t>
            </a:r>
            <a:r>
              <a:rPr lang="en-US" baseline="30000" dirty="0"/>
              <a:t>nd</a:t>
            </a:r>
            <a:r>
              <a:rPr lang="en-US" baseline="0" dirty="0"/>
              <a:t> low-latency, high-throughput NIC)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HPC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A8 – A11: A8 &amp; A10 have 8 cores &amp; 56 GB RAM, A9 &amp; A11 have 16 cores &amp; 112 GB RAM.  Entry-level, economical.  Good for dev workloads, dev/test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H8, H16, </a:t>
            </a:r>
            <a:r>
              <a:rPr lang="en-US" baseline="0" dirty="0" err="1"/>
              <a:t>m&amp;r</a:t>
            </a:r>
            <a:r>
              <a:rPr lang="en-US" baseline="0" dirty="0"/>
              <a:t>: 8, 16 cores, 56GB – 224 GB RAM.  M = high memory, r = RDMA network.  Good for risk modeling, seismic &amp; reservoir simulation, molecular modeling, genomic research.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COMING SOON</a:t>
            </a:r>
          </a:p>
          <a:p>
            <a:pPr marL="171450" indent="-171450">
              <a:buFont typeface="Arial" panose="020B0604020202020204" pitchFamily="34" charset="0"/>
              <a:buChar char="•"/>
            </a:pPr>
            <a:r>
              <a:rPr lang="en-US" dirty="0"/>
              <a:t>L-Series: “Storage</a:t>
            </a:r>
            <a:r>
              <a:rPr lang="en-US" baseline="0" dirty="0"/>
              <a:t> optimized”</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168329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To present the difference between an</a:t>
            </a:r>
            <a:r>
              <a:rPr lang="en-US" baseline="0" dirty="0"/>
              <a:t> OS Image and a VM Disk</a:t>
            </a:r>
            <a:endParaRPr lang="en-US" dirty="0"/>
          </a:p>
          <a:p>
            <a:r>
              <a:rPr lang="en-US" b="1" dirty="0"/>
              <a:t>Notes:</a:t>
            </a:r>
          </a:p>
          <a:p>
            <a:r>
              <a:rPr lang="en-US" dirty="0"/>
              <a:t>Images are reference VHDs</a:t>
            </a:r>
            <a:r>
              <a:rPr lang="en-US" baseline="0" dirty="0"/>
              <a:t> (almost like a template) for realizing OS Disks for VMs.</a:t>
            </a:r>
            <a:endParaRPr lang="en-US" dirty="0"/>
          </a:p>
          <a:p>
            <a:endParaRPr lang="en-US" dirty="0"/>
          </a:p>
          <a:p>
            <a:r>
              <a:rPr lang="en-US" dirty="0"/>
              <a:t>VM’s typically have at least 2 disks:</a:t>
            </a:r>
          </a:p>
          <a:p>
            <a:pPr marL="171450" indent="-171450">
              <a:buFont typeface="Arial" panose="020B0604020202020204" pitchFamily="34" charset="0"/>
              <a:buChar char="•"/>
            </a:pPr>
            <a:r>
              <a:rPr lang="en-US" dirty="0"/>
              <a:t>OS Disk (C on Windows), persistent content.  SATA access</a:t>
            </a:r>
          </a:p>
          <a:p>
            <a:pPr marL="171450" indent="-171450">
              <a:buFont typeface="Arial" panose="020B0604020202020204" pitchFamily="34" charset="0"/>
              <a:buChar char="•"/>
            </a:pPr>
            <a:r>
              <a:rPr lang="en-US" dirty="0"/>
              <a:t>Temp Storage (D on Windows),</a:t>
            </a:r>
            <a:r>
              <a:rPr lang="en-US" baseline="0" dirty="0"/>
              <a:t> SATA access, NOT PERSISTENT (Temp storage only) (Good for </a:t>
            </a:r>
            <a:r>
              <a:rPr lang="en-US" baseline="0" dirty="0" err="1"/>
              <a:t>TempDB</a:t>
            </a:r>
            <a:r>
              <a:rPr lang="en-US" baseline="0" dirty="0"/>
              <a:t> on SQL images, for example)</a:t>
            </a:r>
          </a:p>
          <a:p>
            <a:pPr marL="0" indent="0">
              <a:buFont typeface="Arial" panose="020B0604020202020204" pitchFamily="34" charset="0"/>
              <a:buNone/>
            </a:pPr>
            <a:r>
              <a:rPr lang="en-US" baseline="0" dirty="0"/>
              <a:t>Additionally, VM’s can have 0-&gt;n (depends on characteristics of VM size chosen) data disks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Drive-letter assigned on Windows, SCSI, Persistent</a:t>
            </a:r>
          </a:p>
          <a:p>
            <a:pPr marL="628650" lvl="1" indent="-171450">
              <a:buFont typeface="Arial" panose="020B0604020202020204" pitchFamily="34" charset="0"/>
              <a:buChar char="•"/>
            </a:pPr>
            <a:r>
              <a:rPr lang="en-US" baseline="0" dirty="0"/>
              <a:t>Can be striped for performance</a:t>
            </a:r>
          </a:p>
          <a:p>
            <a:pPr marL="628650" lvl="1" indent="-171450">
              <a:buFont typeface="Arial" panose="020B0604020202020204" pitchFamily="34" charset="0"/>
              <a:buChar char="•"/>
            </a:pPr>
            <a:r>
              <a:rPr lang="en-US" baseline="0" dirty="0"/>
              <a:t>Limit on # determined by VM family/size</a:t>
            </a: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674740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Objective:  </a:t>
            </a:r>
            <a:r>
              <a:rPr lang="en-US" dirty="0"/>
              <a:t>To discuss the</a:t>
            </a:r>
            <a:r>
              <a:rPr lang="en-US" baseline="0" dirty="0"/>
              <a:t> available different kinds of storage that can be used by VM disks</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disks</a:t>
            </a:r>
            <a:r>
              <a:rPr lang="en-US" baseline="0" dirty="0"/>
              <a:t> have max capacity of 1 TB, but can be striped for larger sizes, up to 64 TB of storage per VM</a:t>
            </a:r>
          </a:p>
          <a:p>
            <a:pPr marL="171450" indent="-171450">
              <a:buFont typeface="Arial" panose="020B0604020202020204" pitchFamily="34" charset="0"/>
              <a:buChar char="•"/>
            </a:pPr>
            <a:r>
              <a:rPr lang="en-US" dirty="0"/>
              <a:t>Azure imposes limits on the number of data disks and amount of bandwidth available, depending on the VM size. </a:t>
            </a:r>
            <a:r>
              <a:rPr lang="en-US" baseline="0" dirty="0"/>
              <a:t>(</a:t>
            </a:r>
            <a:r>
              <a:rPr lang="en-US" baseline="0" dirty="0" err="1"/>
              <a:t>eg</a:t>
            </a:r>
            <a:r>
              <a:rPr lang="en-US" baseline="0" dirty="0"/>
              <a:t> F2S = max 4 data disks, F16S = max 32 data disks)</a:t>
            </a:r>
          </a:p>
          <a:p>
            <a:pPr marL="171450" indent="-171450">
              <a:buFont typeface="Arial" panose="020B0604020202020204" pitchFamily="34" charset="0"/>
              <a:buChar char="•"/>
            </a:pPr>
            <a:r>
              <a:rPr lang="en-US" baseline="0" dirty="0"/>
              <a:t>Per-Disk (and Share) IOPS are 8KB operations</a:t>
            </a:r>
          </a:p>
          <a:p>
            <a:pPr marL="171450" indent="-171450">
              <a:buFont typeface="Arial" panose="020B0604020202020204" pitchFamily="34" charset="0"/>
              <a:buChar char="•"/>
            </a:pPr>
            <a:r>
              <a:rPr lang="en-US" baseline="0" dirty="0"/>
              <a:t>Standard Storage</a:t>
            </a:r>
          </a:p>
          <a:p>
            <a:pPr marL="628650" lvl="1" indent="-171450">
              <a:buFont typeface="Arial" panose="020B0604020202020204" pitchFamily="34" charset="0"/>
              <a:buChar char="•"/>
            </a:pPr>
            <a:r>
              <a:rPr lang="en-US" baseline="0" dirty="0"/>
              <a:t>IOPS and Throughput per disk above are for Standard, basic is lower</a:t>
            </a:r>
          </a:p>
          <a:p>
            <a:pPr marL="628650" lvl="1" indent="-171450">
              <a:buFont typeface="Arial" panose="020B0604020202020204" pitchFamily="34" charset="0"/>
              <a:buChar char="•"/>
            </a:pPr>
            <a:r>
              <a:rPr lang="en-US" baseline="0" dirty="0"/>
              <a:t>Entire storage account (not just single disk) has max IOPS of 20,000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Premium Storage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IOPS and Throughput</a:t>
            </a:r>
            <a:r>
              <a:rPr lang="en-US" kern="0" baseline="0" dirty="0">
                <a:solidFill>
                  <a:prstClr val="white"/>
                </a:solidFill>
              </a:rPr>
              <a:t> per disk above are for P30, lower for P10, P20</a:t>
            </a:r>
            <a:endParaRPr lang="en-US" kern="0" dirty="0">
              <a:solidFill>
                <a:prstClr val="white"/>
              </a:solidFill>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With a GS5, supports up to 80,000 IOPS and 2000 MB/s</a:t>
            </a:r>
            <a:r>
              <a:rPr lang="en-US" kern="0" baseline="0" dirty="0">
                <a:solidFill>
                  <a:prstClr val="white"/>
                </a:solidFill>
              </a:rPr>
              <a:t> </a:t>
            </a:r>
            <a:r>
              <a:rPr lang="en-US" kern="0" dirty="0">
                <a:solidFill>
                  <a:prstClr val="white"/>
                </a:solidFill>
              </a:rPr>
              <a:t>throughput per VM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Entire storage account has a max total throughput rate of 50 </a:t>
            </a:r>
            <a:r>
              <a:rPr lang="en-US" kern="0" dirty="0" err="1">
                <a:solidFill>
                  <a:prstClr val="white"/>
                </a:solidFill>
              </a:rPr>
              <a:t>Gbps</a:t>
            </a:r>
            <a:endParaRPr lang="en-US" baseline="0" dirty="0"/>
          </a:p>
          <a:p>
            <a:pPr marL="171450" indent="-171450">
              <a:buFont typeface="Arial" panose="020B0604020202020204" pitchFamily="34" charset="0"/>
              <a:buChar char="•"/>
            </a:pPr>
            <a:r>
              <a:rPr lang="en-US" baseline="0" dirty="0"/>
              <a:t>No Azure-imposed limit on the number of file shares that can be mounted, no limit on the number of VM’s that can simultaneously mount a File Storage share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also be mounted by on-premises clients (Windows) - o</a:t>
            </a:r>
            <a:r>
              <a:rPr lang="en-US" baseline="0" dirty="0"/>
              <a:t>n </a:t>
            </a:r>
            <a:r>
              <a:rPr lang="en-US" baseline="0" dirty="0" err="1"/>
              <a:t>prem</a:t>
            </a:r>
            <a:r>
              <a:rPr lang="en-US" baseline="0" dirty="0"/>
              <a:t> mounting requires Windows 8 or newer (Server 2012+) and firewall cooperation</a:t>
            </a:r>
          </a:p>
          <a:p>
            <a:pPr marL="628650" lvl="1" indent="-171450">
              <a:buFont typeface="Arial" panose="020B0604020202020204" pitchFamily="34" charset="0"/>
              <a:buChar char="•"/>
            </a:pPr>
            <a:r>
              <a:rPr lang="en-US" baseline="0" dirty="0"/>
              <a:t>No limit on # of files in a share (other than overall share size)</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3974560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To introduce the concepts of Fault &amp; Update domains in the context of discussing reliability</a:t>
            </a:r>
          </a:p>
          <a:p>
            <a:r>
              <a:rPr lang="en-US" b="1" dirty="0"/>
              <a:t>Notes:</a:t>
            </a:r>
          </a:p>
          <a:p>
            <a:r>
              <a:rPr lang="en-US" dirty="0"/>
              <a:t>For Fault Domains:</a:t>
            </a:r>
          </a:p>
          <a:p>
            <a:pPr marL="171450" indent="-171450">
              <a:buFont typeface="Arial" panose="020B0604020202020204" pitchFamily="34" charset="0"/>
              <a:buChar char="•"/>
            </a:pPr>
            <a:r>
              <a:rPr lang="en-US" dirty="0"/>
              <a:t>Generally hardware-centric</a:t>
            </a:r>
          </a:p>
          <a:p>
            <a:pPr marL="171450" indent="-171450">
              <a:buFont typeface="Arial" panose="020B0604020202020204" pitchFamily="34" charset="0"/>
              <a:buChar char="•"/>
            </a:pPr>
            <a:r>
              <a:rPr lang="en-US" dirty="0"/>
              <a:t>Think “single point of failure”</a:t>
            </a:r>
          </a:p>
          <a:p>
            <a:pPr marL="171450" indent="-171450">
              <a:buFont typeface="Arial" panose="020B0604020202020204" pitchFamily="34" charset="0"/>
              <a:buChar char="•"/>
            </a:pPr>
            <a:r>
              <a:rPr lang="en-US" dirty="0"/>
              <a:t>Note that a Fault Domain can actually span multiple physical racks – you’re not</a:t>
            </a:r>
            <a:r>
              <a:rPr lang="en-US" baseline="0" dirty="0"/>
              <a:t> too worried about that, but it just means that items in different Fault Domains are assured to be on different hardware</a:t>
            </a:r>
          </a:p>
          <a:p>
            <a:pPr marL="0" indent="0">
              <a:buFont typeface="Arial" panose="020B0604020202020204" pitchFamily="34" charset="0"/>
              <a:buNone/>
            </a:pPr>
            <a:r>
              <a:rPr lang="en-US" baseline="0" dirty="0"/>
              <a:t>Update Domains</a:t>
            </a:r>
          </a:p>
          <a:p>
            <a:pPr marL="171450" indent="-171450">
              <a:buFont typeface="Arial" panose="020B0604020202020204" pitchFamily="34" charset="0"/>
              <a:buChar char="•"/>
            </a:pPr>
            <a:r>
              <a:rPr lang="en-US" baseline="0" dirty="0"/>
              <a:t>Update domains are largely related to patching the host OS</a:t>
            </a:r>
          </a:p>
          <a:p>
            <a:pPr marL="171450" indent="-171450">
              <a:buFont typeface="Arial" panose="020B0604020202020204" pitchFamily="34" charset="0"/>
              <a:buChar char="•"/>
            </a:pPr>
            <a:r>
              <a:rPr lang="en-US" dirty="0"/>
              <a:t>A given Fault Domain can host multiple update domains, as long as not ALL update domains are on a given rack.</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359242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Part of a multiple</a:t>
            </a:r>
            <a:r>
              <a:rPr lang="en-US" baseline="0" dirty="0"/>
              <a:t> slide sequence that </a:t>
            </a:r>
            <a:r>
              <a:rPr lang="en-US" dirty="0"/>
              <a:t>illustrates</a:t>
            </a:r>
            <a:r>
              <a:rPr lang="en-US" baseline="0" dirty="0"/>
              <a:t> the concept of Availability Sets and their relationship to Fault &amp; Update domains</a:t>
            </a:r>
          </a:p>
          <a:p>
            <a:r>
              <a:rPr lang="en-US" b="1" baseline="0" dirty="0"/>
              <a:t>Notes:</a:t>
            </a:r>
          </a:p>
          <a:p>
            <a:r>
              <a:rPr lang="en-US" dirty="0"/>
              <a:t>Shows how VM’s in an</a:t>
            </a:r>
            <a:r>
              <a:rPr lang="en-US" baseline="0" dirty="0"/>
              <a:t> Availability Set are laid out (striped) across </a:t>
            </a:r>
            <a:r>
              <a:rPr lang="en-US" dirty="0"/>
              <a:t>FDs &amp; UDs</a:t>
            </a:r>
          </a:p>
          <a:p>
            <a:pPr marL="171450" indent="-171450">
              <a:buFont typeface="Arial" panose="020B0604020202020204" pitchFamily="34" charset="0"/>
              <a:buChar char="•"/>
            </a:pPr>
            <a:r>
              <a:rPr lang="en-US" dirty="0"/>
              <a:t>The animation will show 10 instances</a:t>
            </a:r>
            <a:r>
              <a:rPr lang="en-US" baseline="0" dirty="0"/>
              <a:t> striped across racks in a FD, and also increasing US’s from 0-4, then repeating again.</a:t>
            </a: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4242446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Part of a multiple</a:t>
            </a:r>
            <a:r>
              <a:rPr lang="en-US" baseline="0" dirty="0"/>
              <a:t> slide sequence that </a:t>
            </a:r>
            <a:r>
              <a:rPr lang="en-US" dirty="0"/>
              <a:t>illustrates</a:t>
            </a:r>
            <a:r>
              <a:rPr lang="en-US" baseline="0" dirty="0"/>
              <a:t> the concept of Availability Sets and their relationship to Fault &amp; Update domains</a:t>
            </a:r>
          </a:p>
          <a:p>
            <a:r>
              <a:rPr lang="en-US" b="1" baseline="0" dirty="0"/>
              <a:t>Notes:</a:t>
            </a:r>
          </a:p>
          <a:p>
            <a:r>
              <a:rPr lang="en-US" dirty="0"/>
              <a:t>Illustrates what happens when a rack goes down</a:t>
            </a:r>
          </a:p>
          <a:p>
            <a:pPr marL="171450" indent="-171450">
              <a:buFont typeface="Arial" panose="020B0604020202020204" pitchFamily="34" charset="0"/>
              <a:buChar char="•"/>
            </a:pPr>
            <a:r>
              <a:rPr lang="en-US" dirty="0"/>
              <a:t>The animation will (partially) show when the rack representing FD0 dies.</a:t>
            </a:r>
          </a:p>
          <a:p>
            <a:pPr marL="171450" indent="-171450">
              <a:buFont typeface="Arial" panose="020B0604020202020204" pitchFamily="34" charset="0"/>
              <a:buChar char="•"/>
            </a:pPr>
            <a:r>
              <a:rPr lang="en-US" baseline="0" dirty="0"/>
              <a:t>When the Azure infrastructure realizes this rack is dead, it will work to stand up the missing VM’s in a new rack (not shown in animation.)</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4054165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Part of a multiple</a:t>
            </a:r>
            <a:r>
              <a:rPr lang="en-US" baseline="0" dirty="0"/>
              <a:t> slide sequence that </a:t>
            </a:r>
            <a:r>
              <a:rPr lang="en-US" dirty="0"/>
              <a:t>illustrates</a:t>
            </a:r>
            <a:r>
              <a:rPr lang="en-US" baseline="0" dirty="0"/>
              <a:t> the concept of Availability Sets and their relationship to Fault &amp; Update domains</a:t>
            </a:r>
          </a:p>
          <a:p>
            <a:r>
              <a:rPr lang="en-US" b="1" baseline="0" dirty="0"/>
              <a:t>Notes:</a:t>
            </a:r>
          </a:p>
          <a:p>
            <a:r>
              <a:rPr lang="en-US" dirty="0"/>
              <a:t>Illustrates Azure managing downtime when performing scheduled maintenance (such as updating host machines)</a:t>
            </a:r>
          </a:p>
          <a:p>
            <a:pPr marL="171450" indent="-171450">
              <a:buFont typeface="Arial" panose="020B0604020202020204" pitchFamily="34" charset="0"/>
              <a:buChar char="•"/>
            </a:pPr>
            <a:r>
              <a:rPr lang="en-US" dirty="0"/>
              <a:t>The animation will show an update propagating across</a:t>
            </a:r>
            <a:r>
              <a:rPr lang="en-US" baseline="0" dirty="0"/>
              <a:t> each FD in turn.</a:t>
            </a:r>
            <a:endParaRPr lang="en-US" dirty="0"/>
          </a:p>
          <a:p>
            <a:pPr marL="171450" indent="-171450">
              <a:buFont typeface="Arial" panose="020B0604020202020204" pitchFamily="34" charset="0"/>
              <a:buChar char="•"/>
            </a:pPr>
            <a:r>
              <a:rPr lang="en-US" baseline="0" dirty="0"/>
              <a:t>NOTE: Don’t count on update sequence being linear from UD 0 to UD4.  It will do 1 UD at a time, but might follow a different sequence.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6921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Introduce the advantages of VM offerings on the Azure Platform</a:t>
            </a:r>
          </a:p>
          <a:p>
            <a:r>
              <a:rPr lang="en-US" b="1" dirty="0"/>
              <a:t>Notes:</a:t>
            </a:r>
          </a:p>
          <a:p>
            <a:r>
              <a:rPr lang="en-US" dirty="0"/>
              <a:t>There are 3 key areas where Azure VM’s offer a significant advantage:</a:t>
            </a:r>
          </a:p>
          <a:p>
            <a:pPr marL="228600" indent="-228600">
              <a:buAutoNum type="arabicParenR"/>
            </a:pPr>
            <a:r>
              <a:rPr lang="en-US" baseline="0" dirty="0"/>
              <a:t>Choice – Users can choose from a frequently-updated gallery of pre-configured VM images, or they can prepare and upload their own (and what they upload can either be an image – multiple VM’s get made from images – or a ready-to-run VM.  On top of all that, VM Extensions can be used to run post-configuration setup steps.</a:t>
            </a:r>
          </a:p>
          <a:p>
            <a:pPr marL="228600" indent="-228600">
              <a:buAutoNum type="arabicParenR"/>
            </a:pPr>
            <a:r>
              <a:rPr lang="en-US" dirty="0"/>
              <a:t>Scalability/Reliability</a:t>
            </a:r>
            <a:r>
              <a:rPr lang="en-US" baseline="0" dirty="0"/>
              <a:t> – Users can choose VM configurations (CPU, RAM, HDD, </a:t>
            </a:r>
            <a:r>
              <a:rPr lang="en-US" baseline="0" dirty="0" err="1"/>
              <a:t>etc</a:t>
            </a:r>
            <a:r>
              <a:rPr lang="en-US" baseline="0" dirty="0"/>
              <a:t>) that matches their workloads.  They can also configure attached storage as needed (and as the chosen VM tier permits), and then use VM Scale Sets to horizontally scale their images across multiple VM instances.</a:t>
            </a:r>
          </a:p>
          <a:p>
            <a:pPr marL="228600" indent="-228600">
              <a:buAutoNum type="arabicParenR"/>
            </a:pPr>
            <a:r>
              <a:rPr lang="en-US" baseline="0" dirty="0"/>
              <a:t>Access/Security – Users can configure Azure networking to isolate their VM’s within the Azure network, and even extend that network topology to connect to their on-premises network or to other Azure networks.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324304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To introduce the concept</a:t>
            </a:r>
            <a:r>
              <a:rPr lang="en-US" baseline="0" dirty="0"/>
              <a:t> of n-nines and show how it reflects uptime</a:t>
            </a:r>
          </a:p>
          <a:p>
            <a:r>
              <a:rPr lang="en-US" b="1" baseline="0" dirty="0"/>
              <a:t>Notes:</a:t>
            </a:r>
          </a:p>
          <a:p>
            <a:r>
              <a:rPr lang="en-US" baseline="0" dirty="0"/>
              <a:t>The concept of “n-nines” (three-nines, five nines, </a:t>
            </a:r>
            <a:r>
              <a:rPr lang="en-US" baseline="0" dirty="0" err="1"/>
              <a:t>etc</a:t>
            </a:r>
            <a:r>
              <a:rPr lang="en-US" baseline="0" dirty="0"/>
              <a:t>) is often used as a shorthand to discuss uptime in a system.  There’s actually some standard naming around this concept.  It’s also interesting to see exactly how many minutes of downtime each tier represents annually, quarterly, or monthly.  The final column is the standard naming used by the FAA to describe key “nines” levels.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2772826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To present the concept of the Azure VM SLA.</a:t>
            </a:r>
          </a:p>
          <a:p>
            <a:r>
              <a:rPr lang="en-US" b="1" dirty="0"/>
              <a:t>Notes:</a:t>
            </a:r>
          </a:p>
          <a:p>
            <a:r>
              <a:rPr lang="en-US" dirty="0"/>
              <a:t>Discuss what an SLA is and is *NOT* -</a:t>
            </a:r>
            <a:r>
              <a:rPr lang="en-US" baseline="0" dirty="0"/>
              <a:t> these are not always met, and there’s usually some form of compensation.  However, the track record is actually pretty good.</a:t>
            </a:r>
            <a:endParaRPr lang="en-US" dirty="0"/>
          </a:p>
          <a:p>
            <a:pPr marL="171450" indent="-171450">
              <a:buFont typeface="Arial" panose="020B0604020202020204" pitchFamily="34" charset="0"/>
              <a:buChar char="•"/>
            </a:pPr>
            <a:r>
              <a:rPr lang="en-US" dirty="0"/>
              <a:t>This SLA translates to ~4.38 hours of downtime per year</a:t>
            </a:r>
          </a:p>
          <a:p>
            <a:pPr marL="171450" indent="-171450">
              <a:buFont typeface="Arial" panose="020B0604020202020204" pitchFamily="34" charset="0"/>
              <a:buChar char="•"/>
            </a:pPr>
            <a:r>
              <a:rPr lang="en-US" dirty="0"/>
              <a:t>Requires</a:t>
            </a:r>
            <a:r>
              <a:rPr lang="en-US" baseline="0" dirty="0"/>
              <a:t> using </a:t>
            </a:r>
            <a:r>
              <a:rPr lang="en-US" dirty="0"/>
              <a:t>VM’s that have 2 or more instances deployed in the same Availability Set, and measures/assures connectivity to at least one instance</a:t>
            </a:r>
          </a:p>
          <a:p>
            <a:pPr marL="171450" indent="-171450">
              <a:buFont typeface="Arial" panose="020B0604020202020204" pitchFamily="34" charset="0"/>
              <a:buChar char="•"/>
            </a:pPr>
            <a:r>
              <a:rPr lang="en-US" dirty="0"/>
              <a:t>Source: https://azure.microsoft.com/en-us/support/legal/sla/virtual-machines/v1_2/</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951196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Objectives: </a:t>
            </a:r>
            <a:r>
              <a:rPr lang="en-US" dirty="0"/>
              <a:t>To present the concept of VM Scale Sets (VMSS’s)</a:t>
            </a:r>
          </a:p>
          <a:p>
            <a:r>
              <a:rPr lang="en-US" b="1" dirty="0"/>
              <a:t>Notes:</a:t>
            </a:r>
          </a:p>
          <a:p>
            <a:pPr marL="171450" indent="-171450">
              <a:buFont typeface="Arial" panose="020B0604020202020204" pitchFamily="34" charset="0"/>
              <a:buChar char="•"/>
            </a:pPr>
            <a:r>
              <a:rPr lang="en-US" dirty="0"/>
              <a:t>Ideal for clusters/farms (cattle, not pets)</a:t>
            </a:r>
          </a:p>
          <a:p>
            <a:pPr marL="171450" indent="-171450">
              <a:buFont typeface="Arial" panose="020B0604020202020204" pitchFamily="34" charset="0"/>
              <a:buChar char="•"/>
            </a:pPr>
            <a:r>
              <a:rPr lang="en-US" dirty="0"/>
              <a:t>Without VMSS, you have to manage scaling of VM’s with pre-provisioned images (bring online, stop as needed)</a:t>
            </a:r>
          </a:p>
          <a:p>
            <a:pPr marL="171450" indent="-171450">
              <a:buFont typeface="Arial" panose="020B0604020202020204" pitchFamily="34" charset="0"/>
              <a:buChar char="•"/>
            </a:pPr>
            <a:r>
              <a:rPr lang="en-US" dirty="0"/>
              <a:t>Currently</a:t>
            </a:r>
            <a:r>
              <a:rPr lang="en-US" baseline="0" dirty="0"/>
              <a:t> do *NOT* support data disks, but can mount Azure Storage File Shares (data drives in-preview, coming soon)</a:t>
            </a:r>
          </a:p>
          <a:p>
            <a:pPr marL="171450" indent="-171450">
              <a:buFont typeface="Arial" panose="020B0604020202020204" pitchFamily="34" charset="0"/>
              <a:buChar char="•"/>
            </a:pPr>
            <a:r>
              <a:rPr lang="en-US" baseline="0" dirty="0"/>
              <a:t>The auto-scaling infrastructure even works with </a:t>
            </a:r>
            <a:r>
              <a:rPr lang="en-US" baseline="0" dirty="0" err="1"/>
              <a:t>WebHooks</a:t>
            </a:r>
            <a:r>
              <a:rPr lang="en-US" baseline="0" dirty="0"/>
              <a:t>, allowing you to receive notifications when scaling operations happen.</a:t>
            </a:r>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2436069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present additional</a:t>
            </a:r>
            <a:r>
              <a:rPr lang="en-US" baseline="0" dirty="0"/>
              <a:t> solutions built on top of the Azure VM infrastructure (namely, </a:t>
            </a:r>
            <a:r>
              <a:rPr lang="en-US" baseline="0" dirty="0" err="1"/>
              <a:t>DevTest</a:t>
            </a:r>
            <a:r>
              <a:rPr lang="en-US" baseline="0" dirty="0"/>
              <a:t> labs)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1158785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a:t>Objective: </a:t>
            </a:r>
            <a:r>
              <a:rPr lang="en-US" baseline="0" dirty="0"/>
              <a:t>To discuss Azure </a:t>
            </a:r>
            <a:r>
              <a:rPr lang="en-US" baseline="0" dirty="0" err="1"/>
              <a:t>DevTest</a:t>
            </a:r>
            <a:r>
              <a:rPr lang="en-US" baseline="0" dirty="0"/>
              <a:t> Labs as an extension or a solution that builds on VM’s/IaaS</a:t>
            </a:r>
          </a:p>
          <a:p>
            <a:pPr marL="0" indent="0">
              <a:buFont typeface="Arial" panose="020B0604020202020204" pitchFamily="34" charset="0"/>
              <a:buNone/>
            </a:pPr>
            <a:r>
              <a:rPr lang="en-US" b="1" baseline="0" dirty="0"/>
              <a:t>Notes:</a:t>
            </a:r>
          </a:p>
          <a:p>
            <a:pPr marL="171450" indent="-171450">
              <a:buFont typeface="Arial" panose="020B0604020202020204" pitchFamily="34" charset="0"/>
              <a:buChar char="•"/>
            </a:pPr>
            <a:r>
              <a:rPr lang="en-US" baseline="0" dirty="0"/>
              <a:t>Designed to allow dev-test lab setup, access, and management scenarios, but can be applied for other uses (classroom, etc.)</a:t>
            </a:r>
          </a:p>
          <a:p>
            <a:pPr marL="171450" indent="-171450">
              <a:buFont typeface="Arial" panose="020B0604020202020204" pitchFamily="34" charset="0"/>
              <a:buChar char="•"/>
            </a:pPr>
            <a:r>
              <a:rPr lang="en-US" baseline="0" dirty="0"/>
              <a:t>VM “Formulas” allow you to select pre-existing or custom base images and size/configurations, as well as “artifacts to be applied to those images</a:t>
            </a:r>
          </a:p>
          <a:p>
            <a:pPr marL="171450" indent="-171450">
              <a:buFont typeface="Arial" panose="020B0604020202020204" pitchFamily="34" charset="0"/>
              <a:buChar char="•"/>
            </a:pPr>
            <a:r>
              <a:rPr lang="en-US" baseline="0" dirty="0"/>
              <a:t>Artifacts are useful for pre-installing SW or running config scripts</a:t>
            </a:r>
          </a:p>
          <a:p>
            <a:pPr marL="628650" lvl="1" indent="-171450">
              <a:buFont typeface="Arial" panose="020B0604020202020204" pitchFamily="34" charset="0"/>
              <a:buChar char="•"/>
            </a:pPr>
            <a:r>
              <a:rPr lang="en-US" dirty="0"/>
              <a:t>Install Chrome or Firefox </a:t>
            </a:r>
            <a:r>
              <a:rPr lang="en-US" baseline="0" dirty="0"/>
              <a:t>browsers</a:t>
            </a:r>
          </a:p>
          <a:p>
            <a:pPr marL="628650" lvl="1" indent="-171450">
              <a:buFont typeface="Arial" panose="020B0604020202020204" pitchFamily="34" charset="0"/>
              <a:buChar char="•"/>
            </a:pPr>
            <a:r>
              <a:rPr lang="en-US" baseline="0" dirty="0"/>
              <a:t>Install </a:t>
            </a:r>
            <a:r>
              <a:rPr lang="en-US" baseline="0" dirty="0" err="1"/>
              <a:t>Git</a:t>
            </a:r>
            <a:r>
              <a:rPr lang="en-US" baseline="0" dirty="0"/>
              <a:t> and retrieve a project from a repository</a:t>
            </a:r>
          </a:p>
          <a:p>
            <a:pPr marL="628650" lvl="1" indent="-171450">
              <a:buFont typeface="Arial" panose="020B0604020202020204" pitchFamily="34" charset="0"/>
              <a:buChar char="•"/>
            </a:pPr>
            <a:r>
              <a:rPr lang="en-US" baseline="0" dirty="0"/>
              <a:t>Install VS Code, PowerShell, </a:t>
            </a:r>
            <a:r>
              <a:rPr lang="en-US" baseline="0" dirty="0" err="1"/>
              <a:t>NodeJS</a:t>
            </a:r>
            <a:r>
              <a:rPr lang="en-US" baseline="0" dirty="0"/>
              <a:t>, or other development &amp; runtime tools</a:t>
            </a:r>
          </a:p>
          <a:p>
            <a:pPr marL="628650" lvl="1" indent="-171450">
              <a:buFont typeface="Arial" panose="020B0604020202020204" pitchFamily="34" charset="0"/>
              <a:buChar char="•"/>
            </a:pPr>
            <a:r>
              <a:rPr lang="en-US" baseline="0" dirty="0"/>
              <a:t>Install Chocolatey / Apt-Get packages</a:t>
            </a:r>
          </a:p>
          <a:p>
            <a:pPr marL="628650" lvl="1" indent="-171450">
              <a:buFont typeface="Arial" panose="020B0604020202020204" pitchFamily="34" charset="0"/>
              <a:buChar char="•"/>
            </a:pPr>
            <a:r>
              <a:rPr lang="en-US" baseline="0" dirty="0"/>
              <a:t>Run startup scripts (PowerShell (both Windows or Linux) or Bash (Linux))</a:t>
            </a:r>
          </a:p>
          <a:p>
            <a:pPr marL="171450" lvl="0" indent="-171450">
              <a:buFont typeface="Arial" panose="020B0604020202020204" pitchFamily="34" charset="0"/>
              <a:buChar char="•"/>
            </a:pPr>
            <a:r>
              <a:rPr lang="en-US" baseline="0" dirty="0"/>
              <a:t>Auto-shutdown: includes optional </a:t>
            </a:r>
            <a:r>
              <a:rPr lang="en-US" baseline="0" dirty="0" err="1"/>
              <a:t>Webhook</a:t>
            </a:r>
            <a:r>
              <a:rPr lang="en-US" baseline="0" dirty="0"/>
              <a:t>-based pre-shutdown notifications</a:t>
            </a:r>
          </a:p>
          <a:p>
            <a:pPr marL="171450" lvl="0" indent="-171450">
              <a:buFont typeface="Arial" panose="020B0604020202020204" pitchFamily="34" charset="0"/>
              <a:buChar char="•"/>
            </a:pPr>
            <a:r>
              <a:rPr lang="en-US" baseline="0" dirty="0"/>
              <a:t>Auto-start: choose days of the week where this should apply (do not auto-start on weekends)</a:t>
            </a:r>
          </a:p>
          <a:p>
            <a:pPr marL="171450" lvl="0" indent="-171450">
              <a:buFont typeface="Arial" panose="020B0604020202020204" pitchFamily="34" charset="0"/>
              <a:buChar char="•"/>
            </a:pPr>
            <a:r>
              <a:rPr lang="en-US" baseline="0" dirty="0"/>
              <a:t>Other – limit the available VM Marketplace images, VM sizes, Limit the available # of VM’s per user</a:t>
            </a:r>
          </a:p>
          <a:p>
            <a:pPr marL="171450" lvl="0" indent="-171450">
              <a:buFont typeface="Arial" panose="020B0604020202020204" pitchFamily="34" charset="0"/>
              <a:buChar char="•"/>
            </a:pPr>
            <a:r>
              <a:rPr lang="en-US" baseline="0" dirty="0"/>
              <a:t>RBAC – Owners and Contributors can do everything, except contributors cannot add new users to the lab.  Regular “users” can create new VM (instances) and formulas, and manage their own created VM instances (including applying artifacts), but cannot do much else.</a:t>
            </a:r>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126841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2557356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Discuss the agenda for the deck</a:t>
            </a:r>
          </a:p>
          <a:p>
            <a:r>
              <a:rPr lang="en-US" b="1" dirty="0"/>
              <a:t>Notes:</a:t>
            </a:r>
          </a:p>
          <a:p>
            <a:r>
              <a:rPr lang="en-US" dirty="0"/>
              <a:t>The deck is broken</a:t>
            </a:r>
            <a:r>
              <a:rPr lang="en-US" baseline="0" dirty="0"/>
              <a:t> into 5 key sections that discuss:</a:t>
            </a:r>
          </a:p>
          <a:p>
            <a:pPr marL="171450" indent="-171450">
              <a:buFont typeface="Arial" panose="020B0604020202020204" pitchFamily="34" charset="0"/>
              <a:buChar char="•"/>
            </a:pPr>
            <a:r>
              <a:rPr lang="en-US" baseline="0" dirty="0"/>
              <a:t>General introduction about Hashicorp</a:t>
            </a:r>
          </a:p>
          <a:p>
            <a:pPr marL="171450" indent="-171450">
              <a:buFont typeface="Arial" panose="020B0604020202020204" pitchFamily="34" charset="0"/>
              <a:buChar char="•"/>
            </a:pPr>
            <a:r>
              <a:rPr lang="en-US" baseline="0" dirty="0"/>
              <a:t>Talk about </a:t>
            </a:r>
            <a:r>
              <a:rPr lang="en-US" baseline="0" dirty="0" err="1"/>
              <a:t>Terrafrom</a:t>
            </a:r>
            <a:endParaRPr lang="en-US" baseline="0" dirty="0"/>
          </a:p>
          <a:p>
            <a:pPr marL="171450" indent="-171450">
              <a:buFont typeface="Arial" panose="020B0604020202020204" pitchFamily="34" charset="0"/>
              <a:buChar char="•"/>
            </a:pPr>
            <a:r>
              <a:rPr lang="en-US" baseline="0" dirty="0"/>
              <a:t>Show how code is structured</a:t>
            </a:r>
          </a:p>
          <a:p>
            <a:pPr marL="171450" indent="-171450">
              <a:buFont typeface="Arial" panose="020B0604020202020204" pitchFamily="34" charset="0"/>
              <a:buChar char="•"/>
            </a:pPr>
            <a:r>
              <a:rPr lang="en-US" baseline="0" dirty="0"/>
              <a:t>Demo</a:t>
            </a:r>
          </a:p>
          <a:p>
            <a:pPr marL="171450" indent="-171450">
              <a:buFont typeface="Arial" panose="020B0604020202020204" pitchFamily="34" charset="0"/>
              <a:buChar char="•"/>
            </a:pPr>
            <a:r>
              <a:rPr lang="en-US" baseline="0" dirty="0"/>
              <a:t>Links</a:t>
            </a:r>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2639739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err="1">
                <a:solidFill>
                  <a:schemeClr val="tx1"/>
                </a:solidFill>
                <a:effectLst/>
                <a:latin typeface="+mn-lt"/>
                <a:ea typeface="+mn-ea"/>
                <a:cs typeface="+mn-cs"/>
              </a:rPr>
              <a:t>HashiCorp</a:t>
            </a:r>
            <a:r>
              <a:rPr lang="en-CA" sz="1200" b="0" i="0" u="none" strike="noStrike" kern="1200" dirty="0">
                <a:solidFill>
                  <a:schemeClr val="tx1"/>
                </a:solidFill>
                <a:effectLst/>
                <a:latin typeface="+mn-lt"/>
                <a:ea typeface="+mn-ea"/>
                <a:cs typeface="+mn-cs"/>
              </a:rPr>
              <a:t> was founded by Mitchell Hashimoto and </a:t>
            </a:r>
            <a:r>
              <a:rPr lang="en-CA" sz="1200" b="0" i="0" u="none" strike="noStrike" kern="1200" dirty="0" err="1">
                <a:solidFill>
                  <a:schemeClr val="tx1"/>
                </a:solidFill>
                <a:effectLst/>
                <a:latin typeface="+mn-lt"/>
                <a:ea typeface="+mn-ea"/>
                <a:cs typeface="+mn-cs"/>
              </a:rPr>
              <a:t>Armon</a:t>
            </a:r>
            <a:r>
              <a:rPr lang="en-CA" sz="1200" b="0" i="0" u="none" strike="noStrike" kern="1200" dirty="0">
                <a:solidFill>
                  <a:schemeClr val="tx1"/>
                </a:solidFill>
                <a:effectLst/>
                <a:latin typeface="+mn-lt"/>
                <a:ea typeface="+mn-ea"/>
                <a:cs typeface="+mn-cs"/>
              </a:rPr>
              <a:t> </a:t>
            </a:r>
            <a:r>
              <a:rPr lang="en-CA" sz="1200" b="0" i="0" u="none" strike="noStrike" kern="1200" dirty="0" err="1">
                <a:solidFill>
                  <a:schemeClr val="tx1"/>
                </a:solidFill>
                <a:effectLst/>
                <a:latin typeface="+mn-lt"/>
                <a:ea typeface="+mn-ea"/>
                <a:cs typeface="+mn-cs"/>
              </a:rPr>
              <a:t>Dadgar</a:t>
            </a:r>
            <a:r>
              <a:rPr lang="en-CA" sz="1200" b="0" i="0" u="none" strike="noStrike" kern="1200" dirty="0">
                <a:solidFill>
                  <a:schemeClr val="tx1"/>
                </a:solidFill>
                <a:effectLst/>
                <a:latin typeface="+mn-lt"/>
                <a:ea typeface="+mn-ea"/>
                <a:cs typeface="+mn-cs"/>
              </a:rPr>
              <a:t> in 2012 with the goal of revolutionizing datacenter management: application development, delivery, and maintenance. The datacenter of today is very different than the datacenter of yesterday, and we think the datacenter of tomorrow is just around the corner. We're writing software to take you all the way from yesterday to today, and then safely to tomorrow and beyond. Physical, virtual, containers. Private cloud, public cloud, hybrid cloud. IaaS, PaaS, SaaS. Windows, Linux, Mac. These are just some of the choices faced when architecting a datacenter of today. And the choice is not one or the other; instead, it is often a combination of many of these.</a:t>
            </a:r>
          </a:p>
          <a:p>
            <a:r>
              <a:rPr lang="en-CA" sz="1200" b="0" i="0" u="none" strike="noStrike" kern="1200" dirty="0" err="1">
                <a:solidFill>
                  <a:schemeClr val="tx1"/>
                </a:solidFill>
                <a:effectLst/>
                <a:latin typeface="+mn-lt"/>
                <a:ea typeface="+mn-ea"/>
                <a:cs typeface="+mn-cs"/>
              </a:rPr>
              <a:t>HashiCorp</a:t>
            </a:r>
            <a:r>
              <a:rPr lang="en-CA" sz="1200" b="0" i="0" u="none" strike="noStrike" kern="1200" dirty="0">
                <a:solidFill>
                  <a:schemeClr val="tx1"/>
                </a:solidFill>
                <a:effectLst/>
                <a:latin typeface="+mn-lt"/>
                <a:ea typeface="+mn-ea"/>
                <a:cs typeface="+mn-cs"/>
              </a:rPr>
              <a:t> builds tools to ease these decisions by presenting solutions that span the gaps. Our tools manage both physical machines and virtual machines, Windows, and Linux, SaaS and IaaS, etc. And we're committed to supporting next-generation technologies, as well. </a:t>
            </a:r>
            <a:r>
              <a:rPr lang="en-CA" sz="1200" b="0" i="0" u="none" strike="noStrike" kern="1200" dirty="0" err="1">
                <a:solidFill>
                  <a:schemeClr val="tx1"/>
                </a:solidFill>
                <a:effectLst/>
                <a:latin typeface="+mn-lt"/>
                <a:ea typeface="+mn-ea"/>
                <a:cs typeface="+mn-cs"/>
              </a:rPr>
              <a:t>HashiCorp</a:t>
            </a:r>
            <a:r>
              <a:rPr lang="en-CA" sz="1200" b="0" i="0" u="none" strike="noStrike" kern="1200" dirty="0">
                <a:solidFill>
                  <a:schemeClr val="tx1"/>
                </a:solidFill>
                <a:effectLst/>
                <a:latin typeface="+mn-lt"/>
                <a:ea typeface="+mn-ea"/>
                <a:cs typeface="+mn-cs"/>
              </a:rPr>
              <a:t> was founded and continues to be run by the primary authors of all our core technologies powering thousands of companies worldwide. We speak at conferences and write books related to application and infrastructure management. All our foundational technologies are open source and developed openly, and have been since 2010.</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4245336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198056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This section will discuss the steps involved</a:t>
            </a:r>
            <a:r>
              <a:rPr lang="en-US" baseline="0" dirty="0"/>
              <a:t> in and key options for provisioning VMs in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744180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To illustrate typical straightforward processes for provisioning</a:t>
            </a:r>
            <a:r>
              <a:rPr lang="en-US" baseline="0" dirty="0"/>
              <a:t> VMs</a:t>
            </a:r>
            <a:endParaRPr lang="en-US" dirty="0"/>
          </a:p>
          <a:p>
            <a:r>
              <a:rPr lang="en-US" b="1" dirty="0"/>
              <a:t>Notes:</a:t>
            </a:r>
          </a:p>
          <a:p>
            <a:r>
              <a:rPr lang="en-US" dirty="0"/>
              <a:t>The process of provisioning a VM usually follows 3 basic steps:</a:t>
            </a:r>
          </a:p>
          <a:p>
            <a:pPr marL="228600" indent="-228600">
              <a:buAutoNum type="arabicParenR"/>
            </a:pPr>
            <a:r>
              <a:rPr lang="en-US" baseline="0" dirty="0"/>
              <a:t>Choose the VM Image, either from a pre-existing gallery of images, by preparing and uploading your own image, or via an ARM template (which references either a pre-existing image or one you uploaded)</a:t>
            </a:r>
          </a:p>
          <a:p>
            <a:pPr marL="228600" indent="-228600">
              <a:buAutoNum type="arabicParenR"/>
            </a:pPr>
            <a:r>
              <a:rPr lang="en-US" dirty="0"/>
              <a:t>Choose the size and performance characteristics for your VM, depending on its intended purpose (general, compute-heavy, memory-intensive,</a:t>
            </a:r>
            <a:r>
              <a:rPr lang="en-US" baseline="0" dirty="0"/>
              <a:t> requiring GPU processing, or HPC.)</a:t>
            </a:r>
          </a:p>
          <a:p>
            <a:pPr marL="228600" indent="-228600">
              <a:buAutoNum type="arabicParenR"/>
            </a:pPr>
            <a:r>
              <a:rPr lang="en-US" baseline="0" dirty="0"/>
              <a:t>Boot the VM instance – generate a new VM disk instance in storage, then boot the machine.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954372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To illustrate a sampling</a:t>
            </a:r>
            <a:r>
              <a:rPr lang="en-US" baseline="0" dirty="0"/>
              <a:t> of the array of different kinds of VM images available in the VM Gallery.</a:t>
            </a:r>
            <a:endParaRPr lang="en-US" dirty="0"/>
          </a:p>
          <a:p>
            <a:r>
              <a:rPr lang="en-US" b="1" dirty="0"/>
              <a:t>Notes:</a:t>
            </a:r>
          </a:p>
          <a:p>
            <a:r>
              <a:rPr lang="en-US" dirty="0"/>
              <a:t>One of the ways a VM can be provisioned is by selecting a predefined image from the VM Gallery, which offers a wide variety of vendor/partner-provided</a:t>
            </a:r>
            <a:r>
              <a:rPr lang="en-US" baseline="0" dirty="0"/>
              <a:t> pre-configured VM images that you can choose from.</a:t>
            </a:r>
          </a:p>
          <a:p>
            <a:r>
              <a:rPr lang="en-US" baseline="0" dirty="0"/>
              <a:t>Examples include </a:t>
            </a:r>
          </a:p>
          <a:p>
            <a:pPr marL="171450" indent="-171450">
              <a:buFont typeface="Arial" panose="020B0604020202020204" pitchFamily="34" charset="0"/>
              <a:buChar char="•"/>
            </a:pPr>
            <a:r>
              <a:rPr lang="en-US" baseline="0" dirty="0"/>
              <a:t>Windows Server versions/editions or Linux Servers</a:t>
            </a:r>
          </a:p>
          <a:p>
            <a:pPr marL="171450" indent="-171450">
              <a:buFont typeface="Arial" panose="020B0604020202020204" pitchFamily="34" charset="0"/>
              <a:buChar char="•"/>
            </a:pPr>
            <a:r>
              <a:rPr lang="en-US" baseline="0" dirty="0"/>
              <a:t>SQL Server database or Oracle database</a:t>
            </a:r>
          </a:p>
          <a:p>
            <a:pPr marL="171450" indent="-171450">
              <a:buFont typeface="Arial" panose="020B0604020202020204" pitchFamily="34" charset="0"/>
              <a:buChar char="•"/>
            </a:pPr>
            <a:r>
              <a:rPr lang="en-US" baseline="0" dirty="0"/>
              <a:t>MSDN subscribers also get access to Windows images pre-populated with Visual Studio and Windows Client OS versions for use in </a:t>
            </a:r>
            <a:r>
              <a:rPr lang="en-US" baseline="0" dirty="0" err="1"/>
              <a:t>DevTest</a:t>
            </a:r>
            <a:r>
              <a:rPr lang="en-US" baseline="0" dirty="0"/>
              <a:t> scenarios</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79855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a:t>Objective:</a:t>
            </a:r>
            <a:r>
              <a:rPr lang="en-GB" baseline="0" dirty="0"/>
              <a:t>  To help foster the perception change about the “old” and “new” Microsoft, illustrating “open and inclusive”.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Just because Azure comes from Microsoft doesn't mean it's Windows-centric. Azure loves Linux, and much of the ongoing development taking place in Azure today is designed to make it the best cloud platform in the world for hosting Linux and popular open-source tools that run on it.</a:t>
            </a:r>
          </a:p>
          <a:p>
            <a:r>
              <a:rPr lang="en-US" dirty="0"/>
              <a:t>In fact &gt; 30% (and growing) of VM’s in Azure today run Linux</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86123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baseline="0" dirty="0"/>
              <a:t> </a:t>
            </a:r>
            <a:r>
              <a:rPr lang="en-US" dirty="0"/>
              <a:t>To </a:t>
            </a:r>
            <a:r>
              <a:rPr lang="en-US" baseline="0" dirty="0"/>
              <a:t>show another option for deploying VM’s – via uploading a custom image.</a:t>
            </a:r>
            <a:endParaRPr lang="en-US" dirty="0"/>
          </a:p>
          <a:p>
            <a:r>
              <a:rPr lang="en-US" b="1" dirty="0"/>
              <a:t>Notes:</a:t>
            </a:r>
          </a:p>
          <a:p>
            <a:r>
              <a:rPr lang="en-US" dirty="0"/>
              <a:t>One unique thing about Azure</a:t>
            </a:r>
            <a:r>
              <a:rPr lang="en-US" baseline="0" dirty="0"/>
              <a:t> is its Hybrid nature – VM exchange isn’t strictly </a:t>
            </a:r>
            <a:r>
              <a:rPr lang="en-US" baseline="0" dirty="0" err="1"/>
              <a:t>uni</a:t>
            </a:r>
            <a:r>
              <a:rPr lang="en-US" baseline="0" dirty="0"/>
              <a:t>-directional, VHD’s can be moved from Azure to on-prem.</a:t>
            </a:r>
          </a:p>
          <a:p>
            <a:r>
              <a:rPr lang="en-US" baseline="0" dirty="0"/>
              <a:t>A “generalized” image is one which is intended to be used to create multiple new VM’s - it has all personal information &amp; state removed via </a:t>
            </a:r>
            <a:r>
              <a:rPr lang="en-US" baseline="0" dirty="0" err="1"/>
              <a:t>SysPrep</a:t>
            </a:r>
            <a:r>
              <a:rPr lang="en-US" baseline="0" dirty="0"/>
              <a:t> (Windows) or </a:t>
            </a:r>
            <a:r>
              <a:rPr lang="en-US" baseline="0" dirty="0" err="1"/>
              <a:t>waagent</a:t>
            </a:r>
            <a:r>
              <a:rPr lang="en-US" baseline="0" dirty="0"/>
              <a:t> (Linux)</a:t>
            </a:r>
          </a:p>
          <a:p>
            <a:r>
              <a:rPr lang="en-US" baseline="0" dirty="0"/>
              <a:t>A “specialized” image is one which is intended to be used “as is” in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42303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baseline="0" dirty="0"/>
              <a:t> </a:t>
            </a:r>
            <a:r>
              <a:rPr lang="en-US" dirty="0"/>
              <a:t>To </a:t>
            </a:r>
            <a:r>
              <a:rPr lang="en-US" baseline="0" dirty="0"/>
              <a:t>show another option for deploying VM’s – via ARM templates.</a:t>
            </a:r>
            <a:endParaRPr lang="en-US" dirty="0"/>
          </a:p>
          <a:p>
            <a:r>
              <a:rPr lang="en-US" b="1" dirty="0"/>
              <a:t>Notes:</a:t>
            </a:r>
          </a:p>
          <a:p>
            <a:pPr marL="171450" indent="-171450">
              <a:buFont typeface="Arial" panose="020B0604020202020204" pitchFamily="34" charset="0"/>
              <a:buChar char="•"/>
            </a:pPr>
            <a:r>
              <a:rPr lang="en-US" dirty="0"/>
              <a:t>Another deployment option is to use ARM Templates</a:t>
            </a:r>
          </a:p>
          <a:p>
            <a:pPr marL="171450" indent="-171450">
              <a:buFont typeface="Arial" panose="020B0604020202020204" pitchFamily="34" charset="0"/>
              <a:buChar char="•"/>
            </a:pPr>
            <a:r>
              <a:rPr lang="en-US" dirty="0"/>
              <a:t>ARM Templates are declarative</a:t>
            </a:r>
            <a:r>
              <a:rPr lang="en-US" baseline="0" dirty="0"/>
              <a:t> files that define the resources to deploy and the inter-relationships between deployed resources</a:t>
            </a:r>
            <a:endParaRPr lang="en-US" dirty="0"/>
          </a:p>
          <a:p>
            <a:pPr marL="171450" indent="-171450">
              <a:buFont typeface="Arial" panose="020B0604020202020204" pitchFamily="34" charset="0"/>
              <a:buChar char="•"/>
            </a:pPr>
            <a:r>
              <a:rPr lang="en-US" dirty="0"/>
              <a:t>Specify input parameters and variables, use expressions</a:t>
            </a:r>
          </a:p>
          <a:p>
            <a:pPr marL="171450" indent="-171450">
              <a:buFont typeface="Arial" panose="020B0604020202020204" pitchFamily="34" charset="0"/>
              <a:buChar char="•"/>
            </a:pPr>
            <a:r>
              <a:rPr lang="en-US" dirty="0"/>
              <a:t>Use Azure </a:t>
            </a:r>
            <a:r>
              <a:rPr lang="en-US" dirty="0" err="1"/>
              <a:t>Quickstart</a:t>
            </a:r>
            <a:r>
              <a:rPr lang="en-US" dirty="0"/>
              <a:t> templates, with source in GitHub</a:t>
            </a:r>
          </a:p>
          <a:p>
            <a:pPr marL="171450" indent="-171450">
              <a:buFont typeface="Arial" panose="020B0604020202020204" pitchFamily="34" charset="0"/>
              <a:buChar char="•"/>
            </a:pPr>
            <a:r>
              <a:rPr lang="en-US" dirty="0"/>
              <a:t>Edit in Azure online editor, use Visual Studio tooling, use Visual Studio Code</a:t>
            </a:r>
          </a:p>
          <a:p>
            <a:pPr marL="171450" indent="-171450">
              <a:buFont typeface="Arial" panose="020B0604020202020204" pitchFamily="34" charset="0"/>
              <a:buChar char="•"/>
            </a:pPr>
            <a:r>
              <a:rPr lang="en-US" dirty="0"/>
              <a:t>They can be checked into source</a:t>
            </a:r>
            <a:r>
              <a:rPr lang="en-US" baseline="0" dirty="0"/>
              <a:t> control in order to simplify deployment management</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138688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Objective:  </a:t>
            </a:r>
            <a:r>
              <a:rPr lang="en-US" baseline="0" dirty="0"/>
              <a:t>To show an illustration of the VM-resource section of an ARM template involved in provisioning a VM and its related resources</a:t>
            </a:r>
          </a:p>
          <a:p>
            <a:r>
              <a:rPr lang="en-US" b="1" baseline="0" dirty="0"/>
              <a:t>Notes: </a:t>
            </a:r>
          </a:p>
          <a:p>
            <a:r>
              <a:rPr lang="en-US" baseline="0" dirty="0"/>
              <a:t>This is a section of a simple (no parameters, variables) ARM template used to provision an Ubuntu VM.</a:t>
            </a:r>
          </a:p>
          <a:p>
            <a:r>
              <a:rPr lang="en-US" baseline="0" dirty="0"/>
              <a:t>Key notes include:</a:t>
            </a:r>
          </a:p>
          <a:p>
            <a:pPr marL="171450" indent="-171450">
              <a:buFont typeface="Arial" panose="020B0604020202020204" pitchFamily="34" charset="0"/>
              <a:buChar char="•"/>
            </a:pPr>
            <a:r>
              <a:rPr lang="en-US" baseline="0" dirty="0"/>
              <a:t>Key attributes of name, type, </a:t>
            </a:r>
            <a:r>
              <a:rPr lang="en-US" baseline="0" dirty="0" err="1"/>
              <a:t>apiVersion</a:t>
            </a:r>
            <a:r>
              <a:rPr lang="en-US" baseline="0" dirty="0"/>
              <a:t>, location, and properties</a:t>
            </a:r>
          </a:p>
          <a:p>
            <a:pPr marL="171450" indent="-171450">
              <a:buFont typeface="Arial" panose="020B0604020202020204" pitchFamily="34" charset="0"/>
              <a:buChar char="•"/>
            </a:pPr>
            <a:r>
              <a:rPr lang="en-US" baseline="0" dirty="0"/>
              <a:t>The OS profile describing the computer name, admin user, and password</a:t>
            </a:r>
          </a:p>
          <a:p>
            <a:pPr marL="171450" indent="-171450">
              <a:buFont typeface="Arial" panose="020B0604020202020204" pitchFamily="34" charset="0"/>
              <a:buChar char="•"/>
            </a:pPr>
            <a:r>
              <a:rPr lang="en-US" baseline="0" dirty="0"/>
              <a:t>The image to use and where the VHD for the VM should be stored</a:t>
            </a:r>
          </a:p>
          <a:p>
            <a:pPr marL="171450" indent="-171450">
              <a:buFont typeface="Arial" panose="020B0604020202020204" pitchFamily="34" charset="0"/>
              <a:buChar char="•"/>
            </a:pPr>
            <a:r>
              <a:rPr lang="en-US" baseline="0" dirty="0"/>
              <a:t>A NIC resource attached to the VM</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674947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4/12/2018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notesSlide" Target="../notesSlides/notesSlide1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6" Type="http://schemas.openxmlformats.org/officeDocument/2006/relationships/notesSlide" Target="../notesSlides/notesSlide18.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slideLayout" Target="../slideLayouts/slideLayout2.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21.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2" Type="http://schemas.openxmlformats.org/officeDocument/2006/relationships/tags" Target="../tags/tag30.xml"/><Relationship Id="rId16" Type="http://schemas.openxmlformats.org/officeDocument/2006/relationships/notesSlide" Target="../notesSlides/notesSlide19.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slideLayout" Target="../slideLayouts/slideLayout2.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5.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microsoft.com/office/2007/relationships/hdphoto" Target="../media/hdphoto2.wdp"/><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1742" y="508589"/>
            <a:ext cx="8108515" cy="2387600"/>
          </a:xfrm>
        </p:spPr>
        <p:txBody>
          <a:bodyPr/>
          <a:lstStyle/>
          <a:p>
            <a:pPr algn="ctr"/>
            <a:r>
              <a:rPr lang="en-US" dirty="0"/>
              <a:t>Azure Virtual Machines &amp; Terraform</a:t>
            </a:r>
          </a:p>
        </p:txBody>
      </p:sp>
      <p:pic>
        <p:nvPicPr>
          <p:cNvPr id="7" name="Picture 6">
            <a:extLst>
              <a:ext uri="{FF2B5EF4-FFF2-40B4-BE49-F238E27FC236}">
                <a16:creationId xmlns:a16="http://schemas.microsoft.com/office/drawing/2014/main" id="{B5086EF7-17CA-4AEA-A3A6-6EEE29575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375" y="4538150"/>
            <a:ext cx="2381250" cy="2114550"/>
          </a:xfrm>
          <a:prstGeom prst="rect">
            <a:avLst/>
          </a:prstGeom>
        </p:spPr>
      </p:pic>
    </p:spTree>
    <p:extLst>
      <p:ext uri="{BB962C8B-B14F-4D97-AF65-F5344CB8AC3E}">
        <p14:creationId xmlns:p14="http://schemas.microsoft.com/office/powerpoint/2010/main" val="422701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Deployment with ARM Templates</a:t>
            </a:r>
          </a:p>
        </p:txBody>
      </p:sp>
      <p:sp>
        <p:nvSpPr>
          <p:cNvPr id="3" name="Content Placeholder 2"/>
          <p:cNvSpPr>
            <a:spLocks noGrp="1"/>
          </p:cNvSpPr>
          <p:nvPr>
            <p:ph sz="half" idx="1"/>
          </p:nvPr>
        </p:nvSpPr>
        <p:spPr/>
        <p:txBody>
          <a:bodyPr/>
          <a:lstStyle/>
          <a:p>
            <a:r>
              <a:rPr lang="en-US" dirty="0"/>
              <a:t>Declarative deployment</a:t>
            </a:r>
          </a:p>
          <a:p>
            <a:r>
              <a:rPr lang="en-US" dirty="0"/>
              <a:t>Maintain resources with the same lifecycle within a resource group</a:t>
            </a:r>
          </a:p>
          <a:p>
            <a:r>
              <a:rPr lang="en-US" dirty="0"/>
              <a:t>Configure parameters for input/output</a:t>
            </a:r>
          </a:p>
          <a:p>
            <a:r>
              <a:rPr lang="en-US" dirty="0"/>
              <a:t>Specify resources &amp; dependencies</a:t>
            </a:r>
          </a:p>
          <a:p>
            <a:r>
              <a:rPr lang="en-US" dirty="0"/>
              <a:t>Leverage </a:t>
            </a:r>
            <a:r>
              <a:rPr lang="en-US" dirty="0" err="1"/>
              <a:t>Quickstart</a:t>
            </a:r>
            <a:r>
              <a:rPr lang="en-US" dirty="0"/>
              <a:t> Templates or export existing resources</a:t>
            </a:r>
          </a:p>
        </p:txBody>
      </p:sp>
      <p:pic>
        <p:nvPicPr>
          <p:cNvPr id="7" name="Content Placeholder 6"/>
          <p:cNvPicPr>
            <a:picLocks noGrp="1" noChangeAspect="1"/>
          </p:cNvPicPr>
          <p:nvPr>
            <p:ph idx="13"/>
          </p:nvPr>
        </p:nvPicPr>
        <p:blipFill rotWithShape="1">
          <a:blip r:embed="rId3"/>
          <a:srcRect r="24325" b="20305"/>
          <a:stretch/>
        </p:blipFill>
        <p:spPr>
          <a:xfrm>
            <a:off x="4462732" y="1167442"/>
            <a:ext cx="7462046" cy="5492149"/>
          </a:xfrm>
          <a:prstGeom prst="rect">
            <a:avLst/>
          </a:prstGeom>
        </p:spPr>
      </p:pic>
    </p:spTree>
    <p:extLst>
      <p:ext uri="{BB962C8B-B14F-4D97-AF65-F5344CB8AC3E}">
        <p14:creationId xmlns:p14="http://schemas.microsoft.com/office/powerpoint/2010/main" val="390277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838200" y="0"/>
            <a:ext cx="10515600" cy="69249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"name"</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MyUbuntuVM</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"type"</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Microsoft.Compute</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virtualMachines</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apiVersion</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"2015-06-15"</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"location"</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eastus</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"properties"</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hardwareProfile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vmSize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"Standard_D2_v2“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osProfile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computerName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AzureLabVM</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adminUsername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azureuser</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adminPassword</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"Azure4Research“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storageProfile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imageReference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"publisher"</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"Canonical"</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"offer"</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UbuntuServer</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sku</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"16.04-LTS"</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"version"</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"latest“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osDisk</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"name"</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osdisk</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vhd</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uri</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"https://vmlabstorage.blob.core.windows.net/</a:t>
            </a:r>
            <a:r>
              <a:rPr kumimoji="0" lang="en-US" altLang="en-US" sz="1200" b="0" i="0" u="none" strike="noStrike" cap="none" normalizeH="0" baseline="0" dirty="0" err="1">
                <a:ln>
                  <a:noFill/>
                </a:ln>
                <a:solidFill>
                  <a:srgbClr val="A31515"/>
                </a:solidFill>
                <a:effectLst/>
                <a:latin typeface="Fira Code" panose="020B0509050000020004" pitchFamily="49" charset="0"/>
              </a:rPr>
              <a:t>vhds</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myosdisk.vhd</a:t>
            </a:r>
            <a:r>
              <a:rPr kumimoji="0" lang="en-US" altLang="en-US" sz="1200" b="0" i="0" u="none" strike="noStrike" cap="none" normalizeH="0" baseline="0" dirty="0">
                <a:ln>
                  <a:noFill/>
                </a:ln>
                <a:solidFill>
                  <a:srgbClr val="A31515"/>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"caching"</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ReadWrite</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createOption</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FromImage</a:t>
            </a:r>
            <a:r>
              <a:rPr kumimoji="0" lang="en-US" altLang="en-US" sz="1200" b="0" i="0" u="none" strike="noStrike" cap="none" normalizeH="0" baseline="0" dirty="0">
                <a:ln>
                  <a:noFill/>
                </a:ln>
                <a:solidFill>
                  <a:srgbClr val="A31515"/>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networkProfile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networkInterfaces</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"id"</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resourceId</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Microsoft.Network</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networkInterfaces</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myVMNic</a:t>
            </a:r>
            <a:r>
              <a:rPr kumimoji="0" lang="en-US" altLang="en-US" sz="1200" b="0" i="0" u="none" strike="noStrike" cap="none" normalizeH="0" baseline="0" dirty="0">
                <a:ln>
                  <a:noFill/>
                </a:ln>
                <a:solidFill>
                  <a:srgbClr val="A31515"/>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a:t>
            </a:r>
          </a:p>
        </p:txBody>
      </p:sp>
    </p:spTree>
    <p:extLst>
      <p:ext uri="{BB962C8B-B14F-4D97-AF65-F5344CB8AC3E}">
        <p14:creationId xmlns:p14="http://schemas.microsoft.com/office/powerpoint/2010/main" val="1474724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ARM Template Format</a:t>
            </a:r>
          </a:p>
        </p:txBody>
      </p:sp>
      <p:sp>
        <p:nvSpPr>
          <p:cNvPr id="4" name="Rectangle 2"/>
          <p:cNvSpPr>
            <a:spLocks noGrp="1" noChangeArrowheads="1"/>
          </p:cNvSpPr>
          <p:nvPr>
            <p:ph idx="1"/>
          </p:nvPr>
        </p:nvSpPr>
        <p:spPr bwMode="auto">
          <a:xfrm>
            <a:off x="286512" y="1943100"/>
            <a:ext cx="11618976"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"$schema"</a:t>
            </a:r>
            <a:r>
              <a:rPr kumimoji="0" lang="en-US" altLang="en-US" b="0" i="0" u="none" strike="noStrike" cap="none" normalizeH="0" baseline="0" dirty="0">
                <a:ln>
                  <a:noFill/>
                </a:ln>
                <a:solidFill>
                  <a:srgbClr val="000000"/>
                </a:solidFill>
                <a:effectLst/>
                <a:latin typeface="Fira Code" panose="020B0509050000020004" pitchFamily="49" charset="0"/>
              </a:rPr>
              <a:t>: </a:t>
            </a:r>
            <a:r>
              <a:rPr kumimoji="0" lang="en-US" altLang="en-US" b="0" i="0" u="none" strike="noStrike" cap="none" normalizeH="0" baseline="0" dirty="0">
                <a:ln>
                  <a:noFill/>
                </a:ln>
                <a:solidFill>
                  <a:srgbClr val="A31515"/>
                </a:solidFill>
                <a:effectLst/>
                <a:latin typeface="Fira Code" panose="020B0509050000020004" pitchFamily="49" charset="0"/>
              </a:rPr>
              <a:t>"https://schema.management.azure.com/schemas/2015-01-01/</a:t>
            </a:r>
            <a:r>
              <a:rPr kumimoji="0" lang="en-US" altLang="en-US" b="0" i="0" u="none" strike="noStrike" cap="none" normalizeH="0" baseline="0" dirty="0" err="1">
                <a:ln>
                  <a:noFill/>
                </a:ln>
                <a:solidFill>
                  <a:srgbClr val="A31515"/>
                </a:solidFill>
                <a:effectLst/>
                <a:latin typeface="Fira Code" panose="020B0509050000020004" pitchFamily="49" charset="0"/>
              </a:rPr>
              <a:t>deploymentTemplate.json</a:t>
            </a:r>
            <a:r>
              <a:rPr kumimoji="0" lang="en-US" altLang="en-US" b="0" i="0" u="none" strike="noStrike" cap="none" normalizeH="0" baseline="0" dirty="0">
                <a:ln>
                  <a:noFill/>
                </a:ln>
                <a:solidFill>
                  <a:srgbClr val="A31515"/>
                </a:solidFill>
                <a:effectLst/>
                <a:latin typeface="Fira Code" panose="020B0509050000020004" pitchFamily="49" charset="0"/>
              </a:rPr>
              <a:t>#"</a:t>
            </a: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a:t>
            </a:r>
            <a:r>
              <a:rPr kumimoji="0" lang="en-US" altLang="en-US" b="0" i="0" u="none" strike="noStrike" cap="none" normalizeH="0" baseline="0" dirty="0" err="1">
                <a:ln>
                  <a:noFill/>
                </a:ln>
                <a:solidFill>
                  <a:srgbClr val="2E75B6"/>
                </a:solidFill>
                <a:effectLst/>
                <a:latin typeface="Fira Code" panose="020B0509050000020004" pitchFamily="49" charset="0"/>
              </a:rPr>
              <a:t>contentVersion</a:t>
            </a:r>
            <a:r>
              <a:rPr kumimoji="0" lang="en-US" altLang="en-US" b="0" i="0" u="none" strike="noStrike" cap="none" normalizeH="0" baseline="0" dirty="0">
                <a:ln>
                  <a:noFill/>
                </a:ln>
                <a:solidFill>
                  <a:srgbClr val="2E75B6"/>
                </a:solidFill>
                <a:effectLst/>
                <a:latin typeface="Fira Code" panose="020B0509050000020004" pitchFamily="49" charset="0"/>
              </a:rPr>
              <a:t>"</a:t>
            </a:r>
            <a:r>
              <a:rPr kumimoji="0" lang="en-US" altLang="en-US" b="0" i="0" u="none" strike="noStrike" cap="none" normalizeH="0" baseline="0" dirty="0">
                <a:ln>
                  <a:noFill/>
                </a:ln>
                <a:solidFill>
                  <a:srgbClr val="000000"/>
                </a:solidFill>
                <a:effectLst/>
                <a:latin typeface="Fira Code" panose="020B0509050000020004" pitchFamily="49" charset="0"/>
              </a:rPr>
              <a:t>: </a:t>
            </a:r>
            <a:r>
              <a:rPr kumimoji="0" lang="en-US" altLang="en-US" b="0" i="0" u="none" strike="noStrike" cap="none" normalizeH="0" baseline="0" dirty="0">
                <a:ln>
                  <a:noFill/>
                </a:ln>
                <a:solidFill>
                  <a:srgbClr val="A31515"/>
                </a:solidFill>
                <a:effectLst/>
                <a:latin typeface="Fira Code" panose="020B0509050000020004" pitchFamily="49" charset="0"/>
              </a:rPr>
              <a:t>"1.0.0.0"</a:t>
            </a: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"parameters"</a:t>
            </a:r>
            <a:r>
              <a:rPr kumimoji="0" lang="en-US" altLang="en-US"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"variables"</a:t>
            </a:r>
            <a:r>
              <a:rPr kumimoji="0" lang="en-US" altLang="en-US"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"resources"</a:t>
            </a:r>
            <a:r>
              <a:rPr kumimoji="0" lang="en-US" altLang="en-US"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"outputs"</a:t>
            </a:r>
            <a:r>
              <a:rPr kumimoji="0" lang="en-US" altLang="en-US"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Fira Code" panose="020B0509050000020004" pitchFamily="49" charset="0"/>
              </a:rPr>
              <a:t>}</a:t>
            </a:r>
          </a:p>
        </p:txBody>
      </p:sp>
    </p:spTree>
    <p:extLst>
      <p:ext uri="{BB962C8B-B14F-4D97-AF65-F5344CB8AC3E}">
        <p14:creationId xmlns:p14="http://schemas.microsoft.com/office/powerpoint/2010/main" val="1313729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Extensions</a:t>
            </a:r>
          </a:p>
        </p:txBody>
      </p:sp>
      <p:sp>
        <p:nvSpPr>
          <p:cNvPr id="3" name="Content Placeholder 2"/>
          <p:cNvSpPr>
            <a:spLocks noGrp="1"/>
          </p:cNvSpPr>
          <p:nvPr>
            <p:ph idx="1"/>
          </p:nvPr>
        </p:nvSpPr>
        <p:spPr>
          <a:xfrm>
            <a:off x="838200" y="1825625"/>
            <a:ext cx="10515600" cy="2800510"/>
          </a:xfrm>
        </p:spPr>
        <p:txBody>
          <a:bodyPr/>
          <a:lstStyle/>
          <a:p>
            <a:r>
              <a:rPr lang="en-US" dirty="0"/>
              <a:t>Small applications that perform post-deployment configuration and automation tasks</a:t>
            </a:r>
          </a:p>
          <a:p>
            <a:r>
              <a:rPr lang="en-US" dirty="0"/>
              <a:t>Extensions are published by Microsoft &amp; trusted 3rd party publishers</a:t>
            </a:r>
          </a:p>
          <a:p>
            <a:r>
              <a:rPr lang="en-US" dirty="0"/>
              <a:t>Can be added, updated, disabled, or removed at any time</a:t>
            </a:r>
          </a:p>
          <a:p>
            <a:r>
              <a:rPr lang="en-US" dirty="0"/>
              <a:t>Managed via Azure Portal, PowerShell, and Management APIs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3150" y="4651310"/>
            <a:ext cx="1143519" cy="90223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9697" y="5545599"/>
            <a:ext cx="2410559" cy="112535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5717" y="5518887"/>
            <a:ext cx="1418503" cy="1173811"/>
          </a:xfrm>
          <a:prstGeom prst="rect">
            <a:avLst/>
          </a:prstGeom>
        </p:spPr>
      </p:pic>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r="4849"/>
          <a:stretch/>
        </p:blipFill>
        <p:spPr>
          <a:xfrm>
            <a:off x="6372905" y="4568254"/>
            <a:ext cx="2640040" cy="102053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629" y="5677664"/>
            <a:ext cx="1017771" cy="1017771"/>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13981" y="4715012"/>
            <a:ext cx="873775" cy="873775"/>
          </a:xfrm>
          <a:prstGeom prst="rect">
            <a:avLst/>
          </a:prstGeom>
        </p:spPr>
      </p:pic>
    </p:spTree>
    <p:extLst>
      <p:ext uri="{BB962C8B-B14F-4D97-AF65-F5344CB8AC3E}">
        <p14:creationId xmlns:p14="http://schemas.microsoft.com/office/powerpoint/2010/main" val="1563761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Scalability &amp; Reliability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68866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Choosing a VM Size</a:t>
            </a:r>
          </a:p>
        </p:txBody>
      </p:sp>
      <p:cxnSp>
        <p:nvCxnSpPr>
          <p:cNvPr id="6" name="Straight Connector 5"/>
          <p:cNvCxnSpPr/>
          <p:nvPr/>
        </p:nvCxnSpPr>
        <p:spPr>
          <a:xfrm>
            <a:off x="2399808" y="1484434"/>
            <a:ext cx="492" cy="536425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7325" y="1736309"/>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General</a:t>
            </a:r>
            <a:br>
              <a:rPr lang="en-US" sz="2800" spc="-200" dirty="0">
                <a:solidFill>
                  <a:srgbClr val="00B0F0"/>
                </a:solidFill>
                <a:latin typeface="Segoe UI Light" panose="020B0502040204020203" pitchFamily="34" charset="0"/>
                <a:cs typeface="Segoe UI Light" panose="020B0502040204020203" pitchFamily="34" charset="0"/>
              </a:rPr>
            </a:br>
            <a:r>
              <a:rPr lang="en-US" sz="2800" spc="-200" dirty="0">
                <a:solidFill>
                  <a:srgbClr val="00B0F0"/>
                </a:solidFill>
                <a:latin typeface="Segoe UI Light" panose="020B0502040204020203" pitchFamily="34" charset="0"/>
                <a:cs typeface="Segoe UI Light" panose="020B0502040204020203" pitchFamily="34" charset="0"/>
              </a:rPr>
              <a:t>Purpose</a:t>
            </a:r>
            <a:endParaRPr lang="en-US" sz="3600" spc="-294" dirty="0">
              <a:solidFill>
                <a:srgbClr val="00B0F0"/>
              </a:solidFill>
              <a:latin typeface="Segoe UI Light" panose="020B0502040204020203" pitchFamily="34" charset="0"/>
              <a:cs typeface="Segoe UI Light" panose="020B0502040204020203" pitchFamily="34" charset="0"/>
            </a:endParaRPr>
          </a:p>
        </p:txBody>
      </p:sp>
      <p:sp>
        <p:nvSpPr>
          <p:cNvPr id="8" name="Rectangle 7"/>
          <p:cNvSpPr/>
          <p:nvPr/>
        </p:nvSpPr>
        <p:spPr>
          <a:xfrm>
            <a:off x="2395903" y="1726675"/>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Compute Optimized</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9" name="Straight Connector 8"/>
          <p:cNvCxnSpPr/>
          <p:nvPr/>
        </p:nvCxnSpPr>
        <p:spPr>
          <a:xfrm flipH="1">
            <a:off x="4838700" y="1484434"/>
            <a:ext cx="7376" cy="5354935"/>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21367" y="1760179"/>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Memory Optimized</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11" name="Straight Connector 10"/>
          <p:cNvCxnSpPr/>
          <p:nvPr/>
        </p:nvCxnSpPr>
        <p:spPr>
          <a:xfrm>
            <a:off x="7245483" y="1562100"/>
            <a:ext cx="3729" cy="536425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282725" y="1880259"/>
            <a:ext cx="2414016" cy="501676"/>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GPU</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15" name="Straight Connector 14"/>
          <p:cNvCxnSpPr/>
          <p:nvPr/>
        </p:nvCxnSpPr>
        <p:spPr>
          <a:xfrm>
            <a:off x="9683428" y="1562100"/>
            <a:ext cx="3729" cy="536425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706324" y="1587873"/>
            <a:ext cx="2414016" cy="1320361"/>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High Performance Compute</a:t>
            </a:r>
            <a:endParaRPr lang="en-US" sz="3600" spc="-294" dirty="0">
              <a:solidFill>
                <a:srgbClr val="00B0F0"/>
              </a:solidFill>
              <a:latin typeface="Segoe UI Light" panose="020B0502040204020203" pitchFamily="34" charset="0"/>
              <a:cs typeface="Segoe UI Light" panose="020B0502040204020203" pitchFamily="34" charset="0"/>
            </a:endParaRPr>
          </a:p>
        </p:txBody>
      </p:sp>
      <p:sp>
        <p:nvSpPr>
          <p:cNvPr id="17" name="Rectangle 16"/>
          <p:cNvSpPr/>
          <p:nvPr/>
        </p:nvSpPr>
        <p:spPr>
          <a:xfrm>
            <a:off x="73327" y="2943016"/>
            <a:ext cx="228600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A0 – A5 Basic</a:t>
            </a:r>
          </a:p>
        </p:txBody>
      </p:sp>
      <p:sp>
        <p:nvSpPr>
          <p:cNvPr id="23" name="Rectangle 22"/>
          <p:cNvSpPr/>
          <p:nvPr/>
        </p:nvSpPr>
        <p:spPr>
          <a:xfrm>
            <a:off x="73327" y="5141719"/>
            <a:ext cx="2286000" cy="64008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D1v2 – D5v2</a:t>
            </a:r>
          </a:p>
        </p:txBody>
      </p:sp>
      <p:sp>
        <p:nvSpPr>
          <p:cNvPr id="32" name="Rectangle 31"/>
          <p:cNvSpPr/>
          <p:nvPr/>
        </p:nvSpPr>
        <p:spPr>
          <a:xfrm>
            <a:off x="63743" y="4408818"/>
            <a:ext cx="2286000" cy="6400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 – D4</a:t>
            </a:r>
          </a:p>
        </p:txBody>
      </p:sp>
      <p:sp>
        <p:nvSpPr>
          <p:cNvPr id="33" name="Rectangle 32"/>
          <p:cNvSpPr/>
          <p:nvPr/>
        </p:nvSpPr>
        <p:spPr>
          <a:xfrm>
            <a:off x="66607" y="3675917"/>
            <a:ext cx="228600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A0 – A7 Standard</a:t>
            </a:r>
          </a:p>
        </p:txBody>
      </p:sp>
      <p:sp>
        <p:nvSpPr>
          <p:cNvPr id="34" name="Rectangle 33"/>
          <p:cNvSpPr/>
          <p:nvPr/>
        </p:nvSpPr>
        <p:spPr>
          <a:xfrm>
            <a:off x="2491959" y="2943016"/>
            <a:ext cx="2286000" cy="64008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F1, F2, F4, F8, F16</a:t>
            </a:r>
          </a:p>
        </p:txBody>
      </p:sp>
      <p:sp>
        <p:nvSpPr>
          <p:cNvPr id="35" name="Rectangle 34"/>
          <p:cNvSpPr/>
          <p:nvPr/>
        </p:nvSpPr>
        <p:spPr>
          <a:xfrm>
            <a:off x="4905600" y="3675917"/>
            <a:ext cx="2286000" cy="64008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D11v2 – D15v2</a:t>
            </a:r>
          </a:p>
        </p:txBody>
      </p:sp>
      <p:sp>
        <p:nvSpPr>
          <p:cNvPr id="36" name="Rectangle 35"/>
          <p:cNvSpPr/>
          <p:nvPr/>
        </p:nvSpPr>
        <p:spPr>
          <a:xfrm>
            <a:off x="4918510" y="2947758"/>
            <a:ext cx="2286000" cy="6400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D11 – D14</a:t>
            </a:r>
          </a:p>
        </p:txBody>
      </p:sp>
      <p:sp>
        <p:nvSpPr>
          <p:cNvPr id="37" name="Rectangle 36"/>
          <p:cNvSpPr/>
          <p:nvPr/>
        </p:nvSpPr>
        <p:spPr>
          <a:xfrm>
            <a:off x="4912282" y="4404076"/>
            <a:ext cx="2286000" cy="6400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G1 – G5</a:t>
            </a:r>
          </a:p>
        </p:txBody>
      </p:sp>
      <p:sp>
        <p:nvSpPr>
          <p:cNvPr id="38" name="Rectangle 37"/>
          <p:cNvSpPr/>
          <p:nvPr/>
        </p:nvSpPr>
        <p:spPr>
          <a:xfrm>
            <a:off x="7350227" y="2943016"/>
            <a:ext cx="2286000" cy="6400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NV6, NV12, NV24</a:t>
            </a:r>
          </a:p>
        </p:txBody>
      </p:sp>
      <p:sp>
        <p:nvSpPr>
          <p:cNvPr id="39" name="Rectangle 38"/>
          <p:cNvSpPr/>
          <p:nvPr/>
        </p:nvSpPr>
        <p:spPr>
          <a:xfrm>
            <a:off x="7362192" y="3675917"/>
            <a:ext cx="2286000" cy="6400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NC6, NC12, NC24, NC24r</a:t>
            </a:r>
          </a:p>
        </p:txBody>
      </p:sp>
      <p:sp>
        <p:nvSpPr>
          <p:cNvPr id="40" name="Rectangle 39"/>
          <p:cNvSpPr/>
          <p:nvPr/>
        </p:nvSpPr>
        <p:spPr>
          <a:xfrm>
            <a:off x="9778278" y="3672612"/>
            <a:ext cx="2286000" cy="6400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H8, H8m, H16, H16m, H16r, H16mr</a:t>
            </a:r>
          </a:p>
        </p:txBody>
      </p:sp>
      <p:sp>
        <p:nvSpPr>
          <p:cNvPr id="41" name="Rectangle 40"/>
          <p:cNvSpPr/>
          <p:nvPr/>
        </p:nvSpPr>
        <p:spPr>
          <a:xfrm>
            <a:off x="9784443" y="2933700"/>
            <a:ext cx="228600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A8 – A11</a:t>
            </a:r>
          </a:p>
        </p:txBody>
      </p:sp>
    </p:spTree>
    <p:extLst>
      <p:ext uri="{BB962C8B-B14F-4D97-AF65-F5344CB8AC3E}">
        <p14:creationId xmlns:p14="http://schemas.microsoft.com/office/powerpoint/2010/main" val="3604832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Disks vs Images</a:t>
            </a:r>
          </a:p>
        </p:txBody>
      </p:sp>
      <p:grpSp>
        <p:nvGrpSpPr>
          <p:cNvPr id="5" name="Group 4"/>
          <p:cNvGrpSpPr/>
          <p:nvPr/>
        </p:nvGrpSpPr>
        <p:grpSpPr>
          <a:xfrm>
            <a:off x="1597777" y="1825625"/>
            <a:ext cx="8996445" cy="4627818"/>
            <a:chOff x="1597778" y="584357"/>
            <a:chExt cx="8996445" cy="4627818"/>
          </a:xfrm>
        </p:grpSpPr>
        <p:sp>
          <p:nvSpPr>
            <p:cNvPr id="6" name="Rectangle 5"/>
            <p:cNvSpPr/>
            <p:nvPr/>
          </p:nvSpPr>
          <p:spPr bwMode="auto">
            <a:xfrm>
              <a:off x="3761505" y="584357"/>
              <a:ext cx="6832717" cy="21388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7" name="Group 6"/>
            <p:cNvGrpSpPr/>
            <p:nvPr/>
          </p:nvGrpSpPr>
          <p:grpSpPr>
            <a:xfrm>
              <a:off x="1597778" y="584357"/>
              <a:ext cx="2081170" cy="2138899"/>
              <a:chOff x="829782" y="750015"/>
              <a:chExt cx="1758428" cy="1807205"/>
            </a:xfrm>
          </p:grpSpPr>
          <p:sp>
            <p:nvSpPr>
              <p:cNvPr id="17" name="Rectangle 1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28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2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1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9"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0"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1"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8" name="Group 7"/>
            <p:cNvGrpSpPr/>
            <p:nvPr/>
          </p:nvGrpSpPr>
          <p:grpSpPr>
            <a:xfrm>
              <a:off x="1597779" y="3073276"/>
              <a:ext cx="2088743" cy="2126266"/>
              <a:chOff x="3055099" y="760689"/>
              <a:chExt cx="1764827" cy="1796531"/>
            </a:xfrm>
          </p:grpSpPr>
          <p:sp>
            <p:nvSpPr>
              <p:cNvPr id="12" name="Rectangle 11"/>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28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13"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4"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5"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6"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9" name="TextBox 8"/>
            <p:cNvSpPr txBox="1"/>
            <p:nvPr/>
          </p:nvSpPr>
          <p:spPr>
            <a:xfrm>
              <a:off x="3888372" y="976268"/>
              <a:ext cx="6594260" cy="1355080"/>
            </a:xfrm>
            <a:prstGeom prst="rect">
              <a:avLst/>
            </a:prstGeom>
            <a:noFill/>
          </p:spPr>
          <p:txBody>
            <a:bodyPr wrap="square" lIns="0" tIns="0" rIns="0" bIns="0" rtlCol="0">
              <a:spAutoFit/>
            </a:bodyPr>
            <a:lstStyle/>
            <a:p>
              <a:pPr>
                <a:lnSpc>
                  <a:spcPct val="90000"/>
                </a:lnSpc>
                <a:spcBef>
                  <a:spcPct val="20000"/>
                </a:spcBef>
                <a:buSzPct val="80000"/>
              </a:pPr>
              <a:r>
                <a:rPr lang="en-US" sz="2800" dirty="0">
                  <a:solidFill>
                    <a:sysClr val="windowText" lastClr="000000"/>
                  </a:solidFill>
                </a:rPr>
                <a:t>Base OS image for new Virtual Machines</a:t>
              </a:r>
            </a:p>
            <a:p>
              <a:pPr>
                <a:lnSpc>
                  <a:spcPct val="90000"/>
                </a:lnSpc>
                <a:spcBef>
                  <a:spcPct val="20000"/>
                </a:spcBef>
                <a:buSzPct val="80000"/>
              </a:pPr>
              <a:r>
                <a:rPr lang="en-US" sz="2800" dirty="0">
                  <a:solidFill>
                    <a:sysClr val="windowText" lastClr="000000"/>
                  </a:solidFill>
                </a:rPr>
                <a:t>Sys-Prepped/Generalized/Read Only </a:t>
              </a:r>
            </a:p>
            <a:p>
              <a:pPr>
                <a:lnSpc>
                  <a:spcPct val="90000"/>
                </a:lnSpc>
                <a:spcBef>
                  <a:spcPct val="20000"/>
                </a:spcBef>
                <a:buSzPct val="80000"/>
              </a:pPr>
              <a:r>
                <a:rPr lang="en-US" sz="2800" dirty="0">
                  <a:solidFill>
                    <a:sysClr val="windowText" lastClr="000000"/>
                  </a:solidFill>
                </a:rPr>
                <a:t>Created by uploading or by capture</a:t>
              </a:r>
            </a:p>
          </p:txBody>
        </p:sp>
        <p:sp>
          <p:nvSpPr>
            <p:cNvPr id="10" name="Rectangle 9"/>
            <p:cNvSpPr/>
            <p:nvPr/>
          </p:nvSpPr>
          <p:spPr bwMode="auto">
            <a:xfrm>
              <a:off x="3776792" y="3073276"/>
              <a:ext cx="6817431" cy="21388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11" name="TextBox 10"/>
            <p:cNvSpPr txBox="1"/>
            <p:nvPr/>
          </p:nvSpPr>
          <p:spPr>
            <a:xfrm>
              <a:off x="3999957" y="3458871"/>
              <a:ext cx="6025631" cy="1249573"/>
            </a:xfrm>
            <a:prstGeom prst="rect">
              <a:avLst/>
            </a:prstGeom>
            <a:noFill/>
          </p:spPr>
          <p:txBody>
            <a:bodyPr wrap="square" lIns="0" tIns="0" rIns="0" bIns="0" rtlCol="0" anchor="ctr">
              <a:spAutoFit/>
            </a:bodyPr>
            <a:lstStyle/>
            <a:p>
              <a:pPr>
                <a:lnSpc>
                  <a:spcPct val="90000"/>
                </a:lnSpc>
                <a:spcBef>
                  <a:spcPct val="20000"/>
                </a:spcBef>
                <a:buSzPct val="80000"/>
              </a:pPr>
              <a:r>
                <a:rPr lang="en-US" sz="2800" dirty="0">
                  <a:solidFill>
                    <a:sysClr val="windowText" lastClr="000000"/>
                  </a:solidFill>
                </a:rPr>
                <a:t>Writable Disks for Virtual Machines</a:t>
              </a:r>
            </a:p>
            <a:p>
              <a:pPr>
                <a:lnSpc>
                  <a:spcPct val="90000"/>
                </a:lnSpc>
                <a:spcBef>
                  <a:spcPct val="20000"/>
                </a:spcBef>
                <a:buSzPct val="80000"/>
              </a:pPr>
              <a:r>
                <a:rPr lang="en-US" sz="2800" dirty="0">
                  <a:solidFill>
                    <a:sysClr val="windowText" lastClr="000000"/>
                  </a:solidFill>
                </a:rPr>
                <a:t>Created during VM creation or during upload of existing VHDs.  </a:t>
              </a:r>
            </a:p>
          </p:txBody>
        </p:sp>
      </p:grpSp>
    </p:spTree>
    <p:extLst>
      <p:ext uri="{BB962C8B-B14F-4D97-AF65-F5344CB8AC3E}">
        <p14:creationId xmlns:p14="http://schemas.microsoft.com/office/powerpoint/2010/main" val="3440352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Disks</a:t>
            </a:r>
          </a:p>
        </p:txBody>
      </p:sp>
      <p:sp>
        <p:nvSpPr>
          <p:cNvPr id="4" name="Rectangle 3"/>
          <p:cNvSpPr/>
          <p:nvPr/>
        </p:nvSpPr>
        <p:spPr>
          <a:xfrm>
            <a:off x="0" y="1943100"/>
            <a:ext cx="4059936" cy="1529711"/>
          </a:xfrm>
          <a:prstGeom prst="rect">
            <a:avLst/>
          </a:prstGeom>
          <a:solidFill>
            <a:srgbClr val="00B0F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Standard Storage</a:t>
            </a:r>
          </a:p>
        </p:txBody>
      </p:sp>
      <p:sp>
        <p:nvSpPr>
          <p:cNvPr id="5" name="Rectangle 4"/>
          <p:cNvSpPr/>
          <p:nvPr/>
        </p:nvSpPr>
        <p:spPr>
          <a:xfrm>
            <a:off x="0" y="3472810"/>
            <a:ext cx="4059936" cy="3156589"/>
          </a:xfrm>
          <a:prstGeom prst="rect">
            <a:avLst/>
          </a:prstGeom>
          <a:solidFill>
            <a:srgbClr val="00B0F0"/>
          </a:solidFill>
          <a:ln w="9525" cap="flat" cmpd="sng" algn="ctr">
            <a:noFill/>
            <a:prstDash val="solid"/>
          </a:ln>
          <a:effectLst/>
        </p:spPr>
        <p:txBody>
          <a:bodyPr rtlCol="0" anchor="t"/>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Cloud-scale reliable storage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Maximum 500 IOPS</a:t>
            </a:r>
            <a:r>
              <a:rPr lang="en-US" kern="0" dirty="0">
                <a:solidFill>
                  <a:prstClr val="white"/>
                </a:solidFill>
              </a:rPr>
              <a:t>, </a:t>
            </a:r>
            <a:r>
              <a:rPr kumimoji="0" lang="en-US" i="0" u="none" strike="noStrike" kern="0" cap="none" spc="0" normalizeH="0" noProof="0" dirty="0">
                <a:ln>
                  <a:noFill/>
                </a:ln>
                <a:solidFill>
                  <a:prstClr val="white"/>
                </a:solidFill>
                <a:effectLst/>
                <a:uLnTx/>
                <a:uFillTx/>
              </a:rPr>
              <a:t>60 MB per second throughput per disk</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Available in all VM Sizes</a:t>
            </a:r>
          </a:p>
        </p:txBody>
      </p:sp>
      <p:sp>
        <p:nvSpPr>
          <p:cNvPr id="6" name="Rectangle 5"/>
          <p:cNvSpPr/>
          <p:nvPr/>
        </p:nvSpPr>
        <p:spPr>
          <a:xfrm>
            <a:off x="4059936" y="1943100"/>
            <a:ext cx="4069080" cy="15297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Premium Storage</a:t>
            </a:r>
          </a:p>
        </p:txBody>
      </p:sp>
      <p:sp>
        <p:nvSpPr>
          <p:cNvPr id="7" name="Rectangle 6"/>
          <p:cNvSpPr/>
          <p:nvPr/>
        </p:nvSpPr>
        <p:spPr>
          <a:xfrm>
            <a:off x="4059936" y="3472809"/>
            <a:ext cx="4059936" cy="3156591"/>
          </a:xfrm>
          <a:prstGeom prst="rect">
            <a:avLst/>
          </a:prstGeom>
          <a:solidFill>
            <a:srgbClr val="0070C0"/>
          </a:solidFill>
          <a:ln w="9525" cap="flat" cmpd="sng" algn="ctr">
            <a:noFill/>
            <a:prstDash val="solid"/>
          </a:ln>
          <a:effectLst/>
        </p:spPr>
        <p:txBody>
          <a:bodyPr rtlCol="0" anchor="t"/>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High-performance, low-latency disk support, </a:t>
            </a:r>
            <a:r>
              <a:rPr kumimoji="0" lang="en-US" i="0" u="none" strike="noStrike" kern="0" cap="none" spc="0" normalizeH="0" baseline="0" noProof="0" dirty="0" err="1">
                <a:ln>
                  <a:noFill/>
                </a:ln>
                <a:solidFill>
                  <a:prstClr val="white"/>
                </a:solidFill>
                <a:effectLst/>
                <a:uLnTx/>
                <a:uFillTx/>
              </a:rPr>
              <a:t>i</a:t>
            </a:r>
            <a:r>
              <a:rPr lang="en-US" kern="0" dirty="0">
                <a:solidFill>
                  <a:prstClr val="white"/>
                </a:solidFill>
              </a:rPr>
              <a:t>deal for I/O intensive workloads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Maximum</a:t>
            </a:r>
            <a:r>
              <a:rPr kumimoji="0" lang="en-US" i="0" u="none" strike="noStrike" kern="0" cap="none" spc="0" normalizeH="0" noProof="0" dirty="0">
                <a:ln>
                  <a:noFill/>
                </a:ln>
                <a:solidFill>
                  <a:prstClr val="white"/>
                </a:solidFill>
                <a:effectLst/>
                <a:uLnTx/>
                <a:uFillTx/>
              </a:rPr>
              <a:t> 5000 IOPS, 200 MB per second throughput per disk</a:t>
            </a:r>
            <a:endParaRPr kumimoji="0" lang="en-US" i="0" u="none" strike="noStrike" kern="0" cap="none" spc="0" normalizeH="0" baseline="0" noProof="0" dirty="0">
              <a:ln>
                <a:noFill/>
              </a:ln>
              <a:solidFill>
                <a:prstClr val="white"/>
              </a:soli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Only supported in “S” series VMS (DS, DSv2, GS, FS)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Locally redundant storage only</a:t>
            </a:r>
            <a:endParaRPr kumimoji="0" lang="en-US" i="0" u="none" strike="noStrike" kern="0" cap="none" spc="0" normalizeH="0" baseline="0" noProof="0" dirty="0">
              <a:ln>
                <a:noFill/>
              </a:ln>
              <a:solidFill>
                <a:prstClr val="white"/>
              </a:solidFill>
              <a:effectLst/>
              <a:uLnTx/>
              <a:uFillTx/>
            </a:endParaRPr>
          </a:p>
        </p:txBody>
      </p:sp>
      <p:sp>
        <p:nvSpPr>
          <p:cNvPr id="9" name="Rectangle 8"/>
          <p:cNvSpPr/>
          <p:nvPr/>
        </p:nvSpPr>
        <p:spPr>
          <a:xfrm>
            <a:off x="8119871" y="3472807"/>
            <a:ext cx="4059936" cy="315659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dirty="0">
                <a:solidFill>
                  <a:schemeClr val="lt1"/>
                </a:solidFill>
              </a:rPr>
              <a:t>Mount Azure Storage as network share volumes</a:t>
            </a:r>
          </a:p>
          <a:p>
            <a:pPr marL="171450" indent="-171450">
              <a:buFont typeface="Arial" panose="020B0604020202020204" pitchFamily="34" charset="0"/>
              <a:buChar char="•"/>
            </a:pPr>
            <a:r>
              <a:rPr lang="en-US" dirty="0"/>
              <a:t>Can be accessed via SMB 3.0 or REST APIs</a:t>
            </a:r>
          </a:p>
          <a:p>
            <a:pPr marL="171450" indent="-171450">
              <a:buFont typeface="Arial" panose="020B0604020202020204" pitchFamily="34" charset="0"/>
              <a:buChar char="•"/>
            </a:pPr>
            <a:r>
              <a:rPr lang="en-US" dirty="0"/>
              <a:t>Up to 1000 IOPS, up to 60 MB/second throughput per share</a:t>
            </a:r>
          </a:p>
          <a:p>
            <a:pPr marL="171450" indent="-171450">
              <a:buFont typeface="Arial" panose="020B0604020202020204" pitchFamily="34" charset="0"/>
              <a:buChar char="•"/>
            </a:pPr>
            <a:r>
              <a:rPr lang="en-US" dirty="0"/>
              <a:t>Max share size = 5TB, Max file size = 1 TB.</a:t>
            </a:r>
          </a:p>
          <a:p>
            <a:pPr marL="171450" indent="-171450">
              <a:buFont typeface="Arial" panose="020B0604020202020204" pitchFamily="34" charset="0"/>
              <a:buChar char="•"/>
            </a:pPr>
            <a:endParaRPr lang="en-US" dirty="0">
              <a:solidFill>
                <a:schemeClr val="lt1"/>
              </a:solidFill>
            </a:endParaRPr>
          </a:p>
        </p:txBody>
      </p:sp>
      <p:sp>
        <p:nvSpPr>
          <p:cNvPr id="10" name="Rectangle 9"/>
          <p:cNvSpPr/>
          <p:nvPr/>
        </p:nvSpPr>
        <p:spPr>
          <a:xfrm>
            <a:off x="8124444" y="1943094"/>
            <a:ext cx="4069080" cy="1529711"/>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Azure File Storage</a:t>
            </a:r>
          </a:p>
        </p:txBody>
      </p:sp>
    </p:spTree>
    <p:extLst>
      <p:ext uri="{BB962C8B-B14F-4D97-AF65-F5344CB8AC3E}">
        <p14:creationId xmlns:p14="http://schemas.microsoft.com/office/powerpoint/2010/main" val="2565083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Fault and Update Domains</a:t>
            </a:r>
          </a:p>
        </p:txBody>
      </p:sp>
      <p:sp>
        <p:nvSpPr>
          <p:cNvPr id="3" name="Content Placeholder 2"/>
          <p:cNvSpPr>
            <a:spLocks noGrp="1"/>
          </p:cNvSpPr>
          <p:nvPr>
            <p:ph idx="1"/>
          </p:nvPr>
        </p:nvSpPr>
        <p:spPr/>
        <p:txBody>
          <a:bodyPr/>
          <a:lstStyle/>
          <a:p>
            <a:r>
              <a:rPr lang="en-US" dirty="0"/>
              <a:t>Fault domains are groupings of VMs that share the same physical hardware (server rack, power connection, network switch.)</a:t>
            </a:r>
          </a:p>
          <a:p>
            <a:r>
              <a:rPr lang="en-US" dirty="0"/>
              <a:t>Update domains are groupings of VMs that can be rebooted at the same time. </a:t>
            </a:r>
          </a:p>
          <a:p>
            <a:r>
              <a:rPr lang="en-US" dirty="0"/>
              <a:t>Deploying your VMs into an Availability Set distributes them across Fault &amp; Update Domains in order to help ensure uptime for your system. </a:t>
            </a:r>
          </a:p>
        </p:txBody>
      </p:sp>
    </p:spTree>
    <p:extLst>
      <p:ext uri="{BB962C8B-B14F-4D97-AF65-F5344CB8AC3E}">
        <p14:creationId xmlns:p14="http://schemas.microsoft.com/office/powerpoint/2010/main" val="2666555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1"/>
            </p:custDataLst>
          </p:nvPr>
        </p:nvSpPr>
        <p:spPr bwMode="auto">
          <a:xfrm>
            <a:off x="848932" y="1907633"/>
            <a:ext cx="2377439" cy="472176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2" name="Title 1"/>
          <p:cNvSpPr>
            <a:spLocks noGrp="1"/>
          </p:cNvSpPr>
          <p:nvPr>
            <p:ph type="title"/>
          </p:nvPr>
        </p:nvSpPr>
        <p:spPr/>
        <p:txBody>
          <a:bodyPr/>
          <a:lstStyle/>
          <a:p>
            <a:r>
              <a:rPr lang="en-US" dirty="0"/>
              <a:t>Availability Sets</a:t>
            </a:r>
          </a:p>
        </p:txBody>
      </p:sp>
      <p:sp>
        <p:nvSpPr>
          <p:cNvPr id="4" name="Rectangle 3"/>
          <p:cNvSpPr/>
          <p:nvPr>
            <p:custDataLst>
              <p:tags r:id="rId2"/>
            </p:custDataLst>
          </p:nvPr>
        </p:nvSpPr>
        <p:spPr bwMode="auto">
          <a:xfrm>
            <a:off x="9024769" y="1905000"/>
            <a:ext cx="2377439" cy="4724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3"/>
            </p:custDataLst>
          </p:nvPr>
        </p:nvSpPr>
        <p:spPr bwMode="auto">
          <a:xfrm>
            <a:off x="4907280" y="1940405"/>
            <a:ext cx="2377439" cy="471116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6" name="Rectangle 5"/>
          <p:cNvSpPr/>
          <p:nvPr>
            <p:custDataLst>
              <p:tags r:id="rId4"/>
            </p:custDataLst>
          </p:nvPr>
        </p:nvSpPr>
        <p:spPr bwMode="auto">
          <a:xfrm>
            <a:off x="848932" y="2324034"/>
            <a:ext cx="10553276" cy="3691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Servers</a:t>
            </a:r>
          </a:p>
        </p:txBody>
      </p:sp>
      <p:grpSp>
        <p:nvGrpSpPr>
          <p:cNvPr id="34" name="Group 33"/>
          <p:cNvGrpSpPr/>
          <p:nvPr/>
        </p:nvGrpSpPr>
        <p:grpSpPr>
          <a:xfrm>
            <a:off x="1276906" y="2813853"/>
            <a:ext cx="1463040" cy="640080"/>
            <a:chOff x="1280673" y="2938339"/>
            <a:chExt cx="1463040" cy="640080"/>
          </a:xfrm>
        </p:grpSpPr>
        <p:sp>
          <p:nvSpPr>
            <p:cNvPr id="7" name="Rectangle 6"/>
            <p:cNvSpPr/>
            <p:nvPr>
              <p:custDataLst>
                <p:tags r:id="rId14"/>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a:t>
              </a:r>
            </a:p>
          </p:txBody>
        </p:sp>
        <p:sp>
          <p:nvSpPr>
            <p:cNvPr id="33" name="TextBox 3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0</a:t>
              </a:r>
            </a:p>
          </p:txBody>
        </p:sp>
      </p:grpSp>
      <p:grpSp>
        <p:nvGrpSpPr>
          <p:cNvPr id="35" name="Group 34"/>
          <p:cNvGrpSpPr/>
          <p:nvPr/>
        </p:nvGrpSpPr>
        <p:grpSpPr>
          <a:xfrm>
            <a:off x="5364479" y="2802897"/>
            <a:ext cx="1463040" cy="640080"/>
            <a:chOff x="1280673" y="2938339"/>
            <a:chExt cx="1463040" cy="640080"/>
          </a:xfrm>
        </p:grpSpPr>
        <p:sp>
          <p:nvSpPr>
            <p:cNvPr id="36" name="Rectangle 35"/>
            <p:cNvSpPr/>
            <p:nvPr>
              <p:custDataLst>
                <p:tags r:id="rId13"/>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2</a:t>
              </a:r>
            </a:p>
          </p:txBody>
        </p:sp>
        <p:sp>
          <p:nvSpPr>
            <p:cNvPr id="37" name="TextBox 36"/>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1</a:t>
              </a:r>
            </a:p>
          </p:txBody>
        </p:sp>
      </p:grpSp>
      <p:grpSp>
        <p:nvGrpSpPr>
          <p:cNvPr id="38" name="Group 37"/>
          <p:cNvGrpSpPr/>
          <p:nvPr/>
        </p:nvGrpSpPr>
        <p:grpSpPr>
          <a:xfrm>
            <a:off x="9481968" y="2802897"/>
            <a:ext cx="1463040" cy="640080"/>
            <a:chOff x="1280673" y="2938339"/>
            <a:chExt cx="1463040" cy="640080"/>
          </a:xfrm>
        </p:grpSpPr>
        <p:sp>
          <p:nvSpPr>
            <p:cNvPr id="39" name="Rectangle 38"/>
            <p:cNvSpPr/>
            <p:nvPr>
              <p:custDataLst>
                <p:tags r:id="rId12"/>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3</a:t>
              </a:r>
            </a:p>
          </p:txBody>
        </p:sp>
        <p:sp>
          <p:nvSpPr>
            <p:cNvPr id="40" name="TextBox 3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2</a:t>
              </a:r>
            </a:p>
          </p:txBody>
        </p:sp>
      </p:grpSp>
      <p:grpSp>
        <p:nvGrpSpPr>
          <p:cNvPr id="41" name="Group 40"/>
          <p:cNvGrpSpPr/>
          <p:nvPr/>
        </p:nvGrpSpPr>
        <p:grpSpPr>
          <a:xfrm>
            <a:off x="1276906" y="3607775"/>
            <a:ext cx="1463040" cy="640080"/>
            <a:chOff x="1280673" y="2938339"/>
            <a:chExt cx="1463040" cy="640080"/>
          </a:xfrm>
        </p:grpSpPr>
        <p:sp>
          <p:nvSpPr>
            <p:cNvPr id="42" name="Rectangle 41"/>
            <p:cNvSpPr/>
            <p:nvPr>
              <p:custDataLst>
                <p:tags r:id="rId11"/>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4</a:t>
              </a:r>
            </a:p>
          </p:txBody>
        </p:sp>
        <p:sp>
          <p:nvSpPr>
            <p:cNvPr id="43" name="TextBox 4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3</a:t>
              </a:r>
            </a:p>
          </p:txBody>
        </p:sp>
      </p:grpSp>
      <p:grpSp>
        <p:nvGrpSpPr>
          <p:cNvPr id="44" name="Group 43"/>
          <p:cNvGrpSpPr/>
          <p:nvPr/>
        </p:nvGrpSpPr>
        <p:grpSpPr>
          <a:xfrm>
            <a:off x="5364479" y="3607775"/>
            <a:ext cx="1463040" cy="640080"/>
            <a:chOff x="1280673" y="2938339"/>
            <a:chExt cx="1463040" cy="640080"/>
          </a:xfrm>
        </p:grpSpPr>
        <p:sp>
          <p:nvSpPr>
            <p:cNvPr id="45" name="Rectangle 44"/>
            <p:cNvSpPr/>
            <p:nvPr>
              <p:custDataLst>
                <p:tags r:id="rId10"/>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5</a:t>
              </a:r>
            </a:p>
          </p:txBody>
        </p:sp>
        <p:sp>
          <p:nvSpPr>
            <p:cNvPr id="46" name="TextBox 4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4</a:t>
              </a:r>
            </a:p>
          </p:txBody>
        </p:sp>
      </p:grpSp>
      <p:grpSp>
        <p:nvGrpSpPr>
          <p:cNvPr id="47" name="Group 46"/>
          <p:cNvGrpSpPr/>
          <p:nvPr/>
        </p:nvGrpSpPr>
        <p:grpSpPr>
          <a:xfrm>
            <a:off x="9481968" y="3607775"/>
            <a:ext cx="1463040" cy="640080"/>
            <a:chOff x="1280673" y="2938339"/>
            <a:chExt cx="1463040" cy="640080"/>
          </a:xfrm>
        </p:grpSpPr>
        <p:sp>
          <p:nvSpPr>
            <p:cNvPr id="48" name="Rectangle 47"/>
            <p:cNvSpPr/>
            <p:nvPr>
              <p:custDataLst>
                <p:tags r:id="rId9"/>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6</a:t>
              </a:r>
            </a:p>
          </p:txBody>
        </p:sp>
        <p:sp>
          <p:nvSpPr>
            <p:cNvPr id="49" name="TextBox 48"/>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0</a:t>
              </a:r>
            </a:p>
          </p:txBody>
        </p:sp>
      </p:grpSp>
      <p:grpSp>
        <p:nvGrpSpPr>
          <p:cNvPr id="50" name="Group 49"/>
          <p:cNvGrpSpPr/>
          <p:nvPr/>
        </p:nvGrpSpPr>
        <p:grpSpPr>
          <a:xfrm>
            <a:off x="1276906" y="4389767"/>
            <a:ext cx="1463040" cy="640080"/>
            <a:chOff x="1280673" y="2938339"/>
            <a:chExt cx="1463040" cy="640080"/>
          </a:xfrm>
        </p:grpSpPr>
        <p:sp>
          <p:nvSpPr>
            <p:cNvPr id="51" name="Rectangle 50"/>
            <p:cNvSpPr/>
            <p:nvPr>
              <p:custDataLst>
                <p:tags r:id="rId8"/>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7</a:t>
              </a:r>
            </a:p>
          </p:txBody>
        </p:sp>
        <p:sp>
          <p:nvSpPr>
            <p:cNvPr id="52" name="TextBox 51"/>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1</a:t>
              </a:r>
            </a:p>
          </p:txBody>
        </p:sp>
      </p:grpSp>
      <p:grpSp>
        <p:nvGrpSpPr>
          <p:cNvPr id="28" name="Group 27"/>
          <p:cNvGrpSpPr/>
          <p:nvPr/>
        </p:nvGrpSpPr>
        <p:grpSpPr>
          <a:xfrm>
            <a:off x="5364479" y="4389767"/>
            <a:ext cx="1463040" cy="640080"/>
            <a:chOff x="1280673" y="2938339"/>
            <a:chExt cx="1463040" cy="640080"/>
          </a:xfrm>
        </p:grpSpPr>
        <p:sp>
          <p:nvSpPr>
            <p:cNvPr id="29" name="Rectangle 28"/>
            <p:cNvSpPr/>
            <p:nvPr>
              <p:custDataLst>
                <p:tags r:id="rId7"/>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8</a:t>
              </a:r>
            </a:p>
          </p:txBody>
        </p:sp>
        <p:sp>
          <p:nvSpPr>
            <p:cNvPr id="30" name="TextBox 2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2</a:t>
              </a:r>
            </a:p>
          </p:txBody>
        </p:sp>
      </p:grpSp>
      <p:grpSp>
        <p:nvGrpSpPr>
          <p:cNvPr id="31" name="Group 30"/>
          <p:cNvGrpSpPr/>
          <p:nvPr/>
        </p:nvGrpSpPr>
        <p:grpSpPr>
          <a:xfrm>
            <a:off x="9481968" y="4389767"/>
            <a:ext cx="1463040" cy="640080"/>
            <a:chOff x="1280673" y="2938339"/>
            <a:chExt cx="1463040" cy="640080"/>
          </a:xfrm>
        </p:grpSpPr>
        <p:sp>
          <p:nvSpPr>
            <p:cNvPr id="32" name="Rectangle 31"/>
            <p:cNvSpPr/>
            <p:nvPr>
              <p:custDataLst>
                <p:tags r:id="rId6"/>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9</a:t>
              </a:r>
            </a:p>
          </p:txBody>
        </p:sp>
        <p:sp>
          <p:nvSpPr>
            <p:cNvPr id="53" name="TextBox 5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3</a:t>
              </a:r>
            </a:p>
          </p:txBody>
        </p:sp>
      </p:grpSp>
      <p:grpSp>
        <p:nvGrpSpPr>
          <p:cNvPr id="54" name="Group 53"/>
          <p:cNvGrpSpPr/>
          <p:nvPr/>
        </p:nvGrpSpPr>
        <p:grpSpPr>
          <a:xfrm>
            <a:off x="1276906" y="5182407"/>
            <a:ext cx="1463040" cy="640080"/>
            <a:chOff x="1280673" y="2938339"/>
            <a:chExt cx="1463040" cy="640080"/>
          </a:xfrm>
        </p:grpSpPr>
        <p:sp>
          <p:nvSpPr>
            <p:cNvPr id="55" name="Rectangle 54"/>
            <p:cNvSpPr/>
            <p:nvPr>
              <p:custDataLst>
                <p:tags r:id="rId5"/>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10</a:t>
              </a:r>
            </a:p>
          </p:txBody>
        </p:sp>
        <p:sp>
          <p:nvSpPr>
            <p:cNvPr id="56" name="TextBox 5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4</a:t>
              </a:r>
            </a:p>
          </p:txBody>
        </p:sp>
      </p:grpSp>
    </p:spTree>
    <p:extLst>
      <p:ext uri="{BB962C8B-B14F-4D97-AF65-F5344CB8AC3E}">
        <p14:creationId xmlns:p14="http://schemas.microsoft.com/office/powerpoint/2010/main" val="200201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additive="base">
                                        <p:cTn id="18" dur="500" fill="hold"/>
                                        <p:tgtEl>
                                          <p:spTgt spid="35"/>
                                        </p:tgtEl>
                                        <p:attrNameLst>
                                          <p:attrName>ppt_x</p:attrName>
                                        </p:attrNameLst>
                                      </p:cBhvr>
                                      <p:tavLst>
                                        <p:tav tm="0">
                                          <p:val>
                                            <p:strVal val="#ppt_x"/>
                                          </p:val>
                                        </p:tav>
                                        <p:tav tm="100000">
                                          <p:val>
                                            <p:strVal val="#ppt_x"/>
                                          </p:val>
                                        </p:tav>
                                      </p:tavLst>
                                    </p:anim>
                                    <p:anim calcmode="lin" valueType="num">
                                      <p:cBhvr additive="base">
                                        <p:cTn id="1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fill="hold"/>
                                        <p:tgtEl>
                                          <p:spTgt spid="38"/>
                                        </p:tgtEl>
                                        <p:attrNameLst>
                                          <p:attrName>ppt_x</p:attrName>
                                        </p:attrNameLst>
                                      </p:cBhvr>
                                      <p:tavLst>
                                        <p:tav tm="0">
                                          <p:val>
                                            <p:strVal val="#ppt_x"/>
                                          </p:val>
                                        </p:tav>
                                        <p:tav tm="100000">
                                          <p:val>
                                            <p:strVal val="#ppt_x"/>
                                          </p:val>
                                        </p:tav>
                                      </p:tavLst>
                                    </p:anim>
                                    <p:anim calcmode="lin" valueType="num">
                                      <p:cBhvr additive="base">
                                        <p:cTn id="2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additive="base">
                                        <p:cTn id="30" dur="500" fill="hold"/>
                                        <p:tgtEl>
                                          <p:spTgt spid="41"/>
                                        </p:tgtEl>
                                        <p:attrNameLst>
                                          <p:attrName>ppt_x</p:attrName>
                                        </p:attrNameLst>
                                      </p:cBhvr>
                                      <p:tavLst>
                                        <p:tav tm="0">
                                          <p:val>
                                            <p:strVal val="#ppt_x"/>
                                          </p:val>
                                        </p:tav>
                                        <p:tav tm="100000">
                                          <p:val>
                                            <p:strVal val="#ppt_x"/>
                                          </p:val>
                                        </p:tav>
                                      </p:tavLst>
                                    </p:anim>
                                    <p:anim calcmode="lin" valueType="num">
                                      <p:cBhvr additive="base">
                                        <p:cTn id="31" dur="500" fill="hold"/>
                                        <p:tgtEl>
                                          <p:spTgt spid="41"/>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ppt_x"/>
                                          </p:val>
                                        </p:tav>
                                        <p:tav tm="100000">
                                          <p:val>
                                            <p:strVal val="#ppt_x"/>
                                          </p:val>
                                        </p:tav>
                                      </p:tavLst>
                                    </p:anim>
                                    <p:anim calcmode="lin" valueType="num">
                                      <p:cBhvr additive="base">
                                        <p:cTn id="36" dur="500" fill="hold"/>
                                        <p:tgtEl>
                                          <p:spTgt spid="44"/>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4" fill="hold" nodeType="after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additive="base">
                                        <p:cTn id="40" dur="500" fill="hold"/>
                                        <p:tgtEl>
                                          <p:spTgt spid="47"/>
                                        </p:tgtEl>
                                        <p:attrNameLst>
                                          <p:attrName>ppt_x</p:attrName>
                                        </p:attrNameLst>
                                      </p:cBhvr>
                                      <p:tavLst>
                                        <p:tav tm="0">
                                          <p:val>
                                            <p:strVal val="#ppt_x"/>
                                          </p:val>
                                        </p:tav>
                                        <p:tav tm="100000">
                                          <p:val>
                                            <p:strVal val="#ppt_x"/>
                                          </p:val>
                                        </p:tav>
                                      </p:tavLst>
                                    </p:anim>
                                    <p:anim calcmode="lin" valueType="num">
                                      <p:cBhvr additive="base">
                                        <p:cTn id="41" dur="500" fill="hold"/>
                                        <p:tgtEl>
                                          <p:spTgt spid="47"/>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2" presetClass="entr" presetSubtype="4"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ppt_x"/>
                                          </p:val>
                                        </p:tav>
                                        <p:tav tm="100000">
                                          <p:val>
                                            <p:strVal val="#ppt_x"/>
                                          </p:val>
                                        </p:tav>
                                      </p:tavLst>
                                    </p:anim>
                                    <p:anim calcmode="lin" valueType="num">
                                      <p:cBhvr additive="base">
                                        <p:cTn id="46" dur="500" fill="hold"/>
                                        <p:tgtEl>
                                          <p:spTgt spid="50"/>
                                        </p:tgtEl>
                                        <p:attrNameLst>
                                          <p:attrName>ppt_y</p:attrName>
                                        </p:attrNameLst>
                                      </p:cBhvr>
                                      <p:tavLst>
                                        <p:tav tm="0">
                                          <p:val>
                                            <p:strVal val="1+#ppt_h/2"/>
                                          </p:val>
                                        </p:tav>
                                        <p:tav tm="100000">
                                          <p:val>
                                            <p:strVal val="#ppt_y"/>
                                          </p:val>
                                        </p:tav>
                                      </p:tavLst>
                                    </p:anim>
                                  </p:childTnLst>
                                </p:cTn>
                              </p:par>
                            </p:childTnLst>
                          </p:cTn>
                        </p:par>
                        <p:par>
                          <p:cTn id="47" fill="hold">
                            <p:stCondLst>
                              <p:cond delay="2000"/>
                            </p:stCondLst>
                            <p:childTnLst>
                              <p:par>
                                <p:cTn id="48" presetID="2" presetClass="entr" presetSubtype="4" fill="hold" nodeType="after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500" fill="hold"/>
                                        <p:tgtEl>
                                          <p:spTgt spid="28"/>
                                        </p:tgtEl>
                                        <p:attrNameLst>
                                          <p:attrName>ppt_x</p:attrName>
                                        </p:attrNameLst>
                                      </p:cBhvr>
                                      <p:tavLst>
                                        <p:tav tm="0">
                                          <p:val>
                                            <p:strVal val="#ppt_x"/>
                                          </p:val>
                                        </p:tav>
                                        <p:tav tm="100000">
                                          <p:val>
                                            <p:strVal val="#ppt_x"/>
                                          </p:val>
                                        </p:tav>
                                      </p:tavLst>
                                    </p:anim>
                                    <p:anim calcmode="lin" valueType="num">
                                      <p:cBhvr additive="base">
                                        <p:cTn id="51" dur="500" fill="hold"/>
                                        <p:tgtEl>
                                          <p:spTgt spid="28"/>
                                        </p:tgtEl>
                                        <p:attrNameLst>
                                          <p:attrName>ppt_y</p:attrName>
                                        </p:attrNameLst>
                                      </p:cBhvr>
                                      <p:tavLst>
                                        <p:tav tm="0">
                                          <p:val>
                                            <p:strVal val="1+#ppt_h/2"/>
                                          </p:val>
                                        </p:tav>
                                        <p:tav tm="100000">
                                          <p:val>
                                            <p:strVal val="#ppt_y"/>
                                          </p:val>
                                        </p:tav>
                                      </p:tavLst>
                                    </p:anim>
                                  </p:childTnLst>
                                </p:cTn>
                              </p:par>
                            </p:childTnLst>
                          </p:cTn>
                        </p:par>
                        <p:par>
                          <p:cTn id="52" fill="hold">
                            <p:stCondLst>
                              <p:cond delay="2500"/>
                            </p:stCondLst>
                            <p:childTnLst>
                              <p:par>
                                <p:cTn id="53" presetID="2" presetClass="entr" presetSubtype="4"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par>
                          <p:cTn id="57" fill="hold">
                            <p:stCondLst>
                              <p:cond delay="3000"/>
                            </p:stCondLst>
                            <p:childTnLst>
                              <p:par>
                                <p:cTn id="58" presetID="2" presetClass="entr" presetSubtype="4" fill="hold" nodeType="afterEffect">
                                  <p:stCondLst>
                                    <p:cond delay="0"/>
                                  </p:stCondLst>
                                  <p:childTnLst>
                                    <p:set>
                                      <p:cBhvr>
                                        <p:cTn id="59" dur="1" fill="hold">
                                          <p:stCondLst>
                                            <p:cond delay="0"/>
                                          </p:stCondLst>
                                        </p:cTn>
                                        <p:tgtEl>
                                          <p:spTgt spid="54"/>
                                        </p:tgtEl>
                                        <p:attrNameLst>
                                          <p:attrName>style.visibility</p:attrName>
                                        </p:attrNameLst>
                                      </p:cBhvr>
                                      <p:to>
                                        <p:strVal val="visible"/>
                                      </p:to>
                                    </p:set>
                                    <p:anim calcmode="lin" valueType="num">
                                      <p:cBhvr additive="base">
                                        <p:cTn id="60" dur="500" fill="hold"/>
                                        <p:tgtEl>
                                          <p:spTgt spid="54"/>
                                        </p:tgtEl>
                                        <p:attrNameLst>
                                          <p:attrName>ppt_x</p:attrName>
                                        </p:attrNameLst>
                                      </p:cBhvr>
                                      <p:tavLst>
                                        <p:tav tm="0">
                                          <p:val>
                                            <p:strVal val="#ppt_x"/>
                                          </p:val>
                                        </p:tav>
                                        <p:tav tm="100000">
                                          <p:val>
                                            <p:strVal val="#ppt_x"/>
                                          </p:val>
                                        </p:tav>
                                      </p:tavLst>
                                    </p:anim>
                                    <p:anim calcmode="lin" valueType="num">
                                      <p:cBhvr additive="base">
                                        <p:cTn id="61"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71A9B2-F15F-4E06-9F4C-15BAA99A6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1920" y="1853666"/>
            <a:ext cx="2204437" cy="2608729"/>
          </a:xfrm>
          <a:prstGeom prst="rect">
            <a:avLst/>
          </a:prstGeom>
        </p:spPr>
      </p:pic>
      <p:sp>
        <p:nvSpPr>
          <p:cNvPr id="7" name="TextBox 6">
            <a:extLst>
              <a:ext uri="{FF2B5EF4-FFF2-40B4-BE49-F238E27FC236}">
                <a16:creationId xmlns:a16="http://schemas.microsoft.com/office/drawing/2014/main" id="{0FFB0472-4649-4B76-BDF7-66397FE187DD}"/>
              </a:ext>
            </a:extLst>
          </p:cNvPr>
          <p:cNvSpPr txBox="1"/>
          <p:nvPr/>
        </p:nvSpPr>
        <p:spPr>
          <a:xfrm>
            <a:off x="4181326" y="1232831"/>
            <a:ext cx="7511003" cy="3970318"/>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solidFill>
                  <a:schemeClr val="bg1"/>
                </a:solidFill>
                <a:sym typeface="Wingdings" panose="05000000000000000000" pitchFamily="2" charset="2"/>
              </a:rPr>
              <a:t>Juan José Gazzola</a:t>
            </a:r>
          </a:p>
          <a:p>
            <a:pPr marL="571500" indent="-571500">
              <a:lnSpc>
                <a:spcPct val="90000"/>
              </a:lnSpc>
              <a:spcAft>
                <a:spcPts val="600"/>
              </a:spcAft>
              <a:buFont typeface="Arial" panose="020B0604020202020204" pitchFamily="34" charset="0"/>
              <a:buChar char="•"/>
            </a:pPr>
            <a:r>
              <a:rPr lang="en-US" sz="2400" dirty="0">
                <a:solidFill>
                  <a:schemeClr val="bg1"/>
                </a:solidFill>
                <a:sym typeface="Wingdings" panose="05000000000000000000" pitchFamily="2" charset="2"/>
              </a:rPr>
              <a:t>Microsoft Certificated </a:t>
            </a:r>
            <a:r>
              <a:rPr lang="en-US" sz="2400" dirty="0" err="1">
                <a:solidFill>
                  <a:schemeClr val="bg1"/>
                </a:solidFill>
                <a:sym typeface="Wingdings" panose="05000000000000000000" pitchFamily="2" charset="2"/>
              </a:rPr>
              <a:t>Profesional</a:t>
            </a:r>
            <a:endParaRPr lang="en-US" sz="2400" dirty="0">
              <a:solidFill>
                <a:schemeClr val="bg1"/>
              </a:solidFill>
              <a:sym typeface="Wingdings" panose="05000000000000000000" pitchFamily="2" charset="2"/>
            </a:endParaRPr>
          </a:p>
          <a:p>
            <a:pPr marL="571500" indent="-571500">
              <a:lnSpc>
                <a:spcPct val="90000"/>
              </a:lnSpc>
              <a:spcAft>
                <a:spcPts val="600"/>
              </a:spcAft>
              <a:buFont typeface="Arial" panose="020B0604020202020204" pitchFamily="34" charset="0"/>
              <a:buChar char="•"/>
            </a:pPr>
            <a:r>
              <a:rPr lang="en-US" sz="2400" dirty="0">
                <a:solidFill>
                  <a:schemeClr val="bg1"/>
                </a:solidFill>
                <a:sym typeface="Wingdings" panose="05000000000000000000" pitchFamily="2" charset="2"/>
              </a:rPr>
              <a:t>Soy consultor de </a:t>
            </a:r>
            <a:r>
              <a:rPr lang="en-US" sz="2400" dirty="0" err="1">
                <a:solidFill>
                  <a:schemeClr val="bg1"/>
                </a:solidFill>
                <a:sym typeface="Wingdings" panose="05000000000000000000" pitchFamily="2" charset="2"/>
              </a:rPr>
              <a:t>sistemas</a:t>
            </a:r>
            <a:r>
              <a:rPr lang="en-US" sz="2400" dirty="0">
                <a:solidFill>
                  <a:schemeClr val="bg1"/>
                </a:solidFill>
                <a:sym typeface="Wingdings" panose="05000000000000000000" pitchFamily="2" charset="2"/>
              </a:rPr>
              <a:t> con </a:t>
            </a:r>
            <a:r>
              <a:rPr lang="en-US" sz="2400" dirty="0" err="1">
                <a:solidFill>
                  <a:schemeClr val="bg1"/>
                </a:solidFill>
                <a:sym typeface="Wingdings" panose="05000000000000000000" pitchFamily="2" charset="2"/>
              </a:rPr>
              <a:t>más</a:t>
            </a:r>
            <a:r>
              <a:rPr lang="en-US" sz="2400" dirty="0">
                <a:solidFill>
                  <a:schemeClr val="bg1"/>
                </a:solidFill>
                <a:sym typeface="Wingdings" panose="05000000000000000000" pitchFamily="2" charset="2"/>
              </a:rPr>
              <a:t> de 10 </a:t>
            </a:r>
            <a:r>
              <a:rPr lang="en-US" sz="2400" dirty="0" err="1">
                <a:solidFill>
                  <a:schemeClr val="bg1"/>
                </a:solidFill>
                <a:sym typeface="Wingdings" panose="05000000000000000000" pitchFamily="2" charset="2"/>
              </a:rPr>
              <a:t>años</a:t>
            </a:r>
            <a:r>
              <a:rPr lang="en-US" sz="2400" dirty="0">
                <a:solidFill>
                  <a:schemeClr val="bg1"/>
                </a:solidFill>
                <a:sym typeface="Wingdings" panose="05000000000000000000" pitchFamily="2" charset="2"/>
              </a:rPr>
              <a:t> de </a:t>
            </a:r>
            <a:r>
              <a:rPr lang="en-US" sz="2400" dirty="0" err="1">
                <a:solidFill>
                  <a:schemeClr val="bg1"/>
                </a:solidFill>
                <a:sym typeface="Wingdings" panose="05000000000000000000" pitchFamily="2" charset="2"/>
              </a:rPr>
              <a:t>experiencia</a:t>
            </a:r>
            <a:r>
              <a:rPr lang="en-US" sz="2400" dirty="0">
                <a:solidFill>
                  <a:schemeClr val="bg1"/>
                </a:solidFill>
                <a:sym typeface="Wingdings" panose="05000000000000000000" pitchFamily="2" charset="2"/>
              </a:rPr>
              <a:t>.</a:t>
            </a:r>
          </a:p>
          <a:p>
            <a:pPr marL="571500" indent="-571500">
              <a:lnSpc>
                <a:spcPct val="90000"/>
              </a:lnSpc>
              <a:spcAft>
                <a:spcPts val="600"/>
              </a:spcAft>
              <a:buFont typeface="Arial" panose="020B0604020202020204" pitchFamily="34" charset="0"/>
              <a:buChar char="•"/>
            </a:pPr>
            <a:r>
              <a:rPr lang="en-US" sz="2400" dirty="0">
                <a:solidFill>
                  <a:schemeClr val="bg1"/>
                </a:solidFill>
                <a:sym typeface="Wingdings" panose="05000000000000000000" pitchFamily="2" charset="2"/>
              </a:rPr>
              <a:t>He </a:t>
            </a:r>
            <a:r>
              <a:rPr lang="en-US" sz="2400" dirty="0" err="1">
                <a:solidFill>
                  <a:schemeClr val="bg1"/>
                </a:solidFill>
                <a:sym typeface="Wingdings" panose="05000000000000000000" pitchFamily="2" charset="2"/>
              </a:rPr>
              <a:t>desempeñado</a:t>
            </a:r>
            <a:r>
              <a:rPr lang="en-US" sz="2400" dirty="0">
                <a:solidFill>
                  <a:schemeClr val="bg1"/>
                </a:solidFill>
                <a:sym typeface="Wingdings" panose="05000000000000000000" pitchFamily="2" charset="2"/>
              </a:rPr>
              <a:t> </a:t>
            </a:r>
            <a:r>
              <a:rPr lang="en-US" sz="2400" dirty="0" err="1">
                <a:solidFill>
                  <a:schemeClr val="bg1"/>
                </a:solidFill>
                <a:sym typeface="Wingdings" panose="05000000000000000000" pitchFamily="2" charset="2"/>
              </a:rPr>
              <a:t>tareas</a:t>
            </a:r>
            <a:r>
              <a:rPr lang="en-US" sz="2400" dirty="0">
                <a:solidFill>
                  <a:schemeClr val="bg1"/>
                </a:solidFill>
                <a:sym typeface="Wingdings" panose="05000000000000000000" pitchFamily="2" charset="2"/>
              </a:rPr>
              <a:t> de </a:t>
            </a:r>
            <a:r>
              <a:rPr lang="en-US" sz="2400" dirty="0" err="1">
                <a:solidFill>
                  <a:schemeClr val="bg1"/>
                </a:solidFill>
                <a:sym typeface="Wingdings" panose="05000000000000000000" pitchFamily="2" charset="2"/>
              </a:rPr>
              <a:t>administrador</a:t>
            </a:r>
            <a:r>
              <a:rPr lang="en-US" sz="2400" dirty="0">
                <a:solidFill>
                  <a:schemeClr val="bg1"/>
                </a:solidFill>
                <a:sym typeface="Wingdings" panose="05000000000000000000" pitchFamily="2" charset="2"/>
              </a:rPr>
              <a:t>, </a:t>
            </a:r>
            <a:r>
              <a:rPr lang="en-US" sz="2400" dirty="0" err="1">
                <a:solidFill>
                  <a:schemeClr val="bg1"/>
                </a:solidFill>
                <a:sym typeface="Wingdings" panose="05000000000000000000" pitchFamily="2" charset="2"/>
              </a:rPr>
              <a:t>desarrolador</a:t>
            </a:r>
            <a:r>
              <a:rPr lang="en-US" sz="2400" dirty="0">
                <a:solidFill>
                  <a:schemeClr val="bg1"/>
                </a:solidFill>
                <a:sym typeface="Wingdings" panose="05000000000000000000" pitchFamily="2" charset="2"/>
              </a:rPr>
              <a:t> y project </a:t>
            </a:r>
            <a:r>
              <a:rPr lang="en-US" sz="2400" dirty="0" err="1">
                <a:solidFill>
                  <a:schemeClr val="bg1"/>
                </a:solidFill>
                <a:sym typeface="Wingdings" panose="05000000000000000000" pitchFamily="2" charset="2"/>
              </a:rPr>
              <a:t>mananger</a:t>
            </a:r>
            <a:r>
              <a:rPr lang="en-US" sz="2400" dirty="0">
                <a:solidFill>
                  <a:schemeClr val="bg1"/>
                </a:solidFill>
                <a:sym typeface="Wingdings" panose="05000000000000000000" pitchFamily="2" charset="2"/>
              </a:rPr>
              <a:t>.</a:t>
            </a:r>
          </a:p>
          <a:p>
            <a:pPr marL="571500" indent="-571500">
              <a:lnSpc>
                <a:spcPct val="90000"/>
              </a:lnSpc>
              <a:spcAft>
                <a:spcPts val="600"/>
              </a:spcAft>
              <a:buFont typeface="Arial" panose="020B0604020202020204" pitchFamily="34" charset="0"/>
              <a:buChar char="•"/>
            </a:pPr>
            <a:r>
              <a:rPr lang="en-US" sz="2400" dirty="0" err="1">
                <a:solidFill>
                  <a:schemeClr val="bg1"/>
                </a:solidFill>
                <a:sym typeface="Wingdings" panose="05000000000000000000" pitchFamily="2" charset="2"/>
              </a:rPr>
              <a:t>Participo</a:t>
            </a:r>
            <a:r>
              <a:rPr lang="en-US" sz="2400" dirty="0">
                <a:solidFill>
                  <a:schemeClr val="bg1"/>
                </a:solidFill>
                <a:sym typeface="Wingdings" panose="05000000000000000000" pitchFamily="2" charset="2"/>
              </a:rPr>
              <a:t> de </a:t>
            </a:r>
            <a:r>
              <a:rPr lang="en-US" sz="2400" dirty="0" err="1">
                <a:solidFill>
                  <a:schemeClr val="bg1"/>
                </a:solidFill>
                <a:sym typeface="Wingdings" panose="05000000000000000000" pitchFamily="2" charset="2"/>
              </a:rPr>
              <a:t>los</a:t>
            </a:r>
            <a:r>
              <a:rPr lang="en-US" sz="2400" dirty="0">
                <a:solidFill>
                  <a:schemeClr val="bg1"/>
                </a:solidFill>
                <a:sym typeface="Wingdings" panose="05000000000000000000" pitchFamily="2" charset="2"/>
              </a:rPr>
              <a:t> </a:t>
            </a:r>
            <a:r>
              <a:rPr lang="en-US" sz="2400" dirty="0" err="1">
                <a:solidFill>
                  <a:schemeClr val="bg1"/>
                </a:solidFill>
                <a:sym typeface="Wingdings" panose="05000000000000000000" pitchFamily="2" charset="2"/>
              </a:rPr>
              <a:t>foros</a:t>
            </a:r>
            <a:r>
              <a:rPr lang="en-US" sz="2400" dirty="0">
                <a:solidFill>
                  <a:schemeClr val="bg1"/>
                </a:solidFill>
                <a:sym typeface="Wingdings" panose="05000000000000000000" pitchFamily="2" charset="2"/>
              </a:rPr>
              <a:t> de Microsoft </a:t>
            </a:r>
            <a:r>
              <a:rPr lang="en-US" sz="2400" dirty="0" err="1">
                <a:solidFill>
                  <a:schemeClr val="bg1"/>
                </a:solidFill>
                <a:sym typeface="Wingdings" panose="05000000000000000000" pitchFamily="2" charset="2"/>
              </a:rPr>
              <a:t>Technet</a:t>
            </a:r>
            <a:endParaRPr lang="en-US" sz="2400" dirty="0">
              <a:solidFill>
                <a:schemeClr val="bg1"/>
              </a:solidFill>
              <a:sym typeface="Wingdings" panose="05000000000000000000" pitchFamily="2" charset="2"/>
            </a:endParaRPr>
          </a:p>
          <a:p>
            <a:pPr marL="571500" indent="-571500">
              <a:lnSpc>
                <a:spcPct val="90000"/>
              </a:lnSpc>
              <a:spcAft>
                <a:spcPts val="600"/>
              </a:spcAft>
              <a:buFont typeface="Arial" panose="020B0604020202020204" pitchFamily="34" charset="0"/>
              <a:buChar char="•"/>
            </a:pPr>
            <a:endParaRPr lang="en-US" sz="2400" dirty="0">
              <a:solidFill>
                <a:schemeClr val="bg1"/>
              </a:solidFill>
              <a:sym typeface="Wingdings" panose="05000000000000000000" pitchFamily="2" charset="2"/>
            </a:endParaRPr>
          </a:p>
          <a:p>
            <a:pPr>
              <a:lnSpc>
                <a:spcPct val="90000"/>
              </a:lnSpc>
              <a:spcAft>
                <a:spcPts val="600"/>
              </a:spcAft>
            </a:pPr>
            <a:endParaRPr lang="en-CA" sz="2400" dirty="0" err="1">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0D3CBA92-1DAF-4E06-B9F0-3F64E15D2A0F}"/>
              </a:ext>
            </a:extLst>
          </p:cNvPr>
          <p:cNvSpPr txBox="1"/>
          <p:nvPr/>
        </p:nvSpPr>
        <p:spPr>
          <a:xfrm>
            <a:off x="1196493" y="4515325"/>
            <a:ext cx="2695290" cy="627864"/>
          </a:xfrm>
          <a:prstGeom prst="rect">
            <a:avLst/>
          </a:prstGeom>
          <a:noFill/>
        </p:spPr>
        <p:txBody>
          <a:bodyPr wrap="none" lIns="182880" tIns="146304" rIns="182880" bIns="146304" rtlCol="0">
            <a:spAutoFit/>
          </a:bodyPr>
          <a:lstStyle/>
          <a:p>
            <a:pPr>
              <a:lnSpc>
                <a:spcPct val="90000"/>
              </a:lnSpc>
              <a:spcAft>
                <a:spcPts val="600"/>
              </a:spcAft>
            </a:pPr>
            <a:r>
              <a:rPr lang="es-AR" sz="2400" dirty="0">
                <a:solidFill>
                  <a:schemeClr val="bg1"/>
                </a:solidFill>
              </a:rPr>
              <a:t>@</a:t>
            </a:r>
            <a:r>
              <a:rPr lang="es-AR" sz="2400" dirty="0" err="1">
                <a:solidFill>
                  <a:schemeClr val="bg1"/>
                </a:solidFill>
              </a:rPr>
              <a:t>Juanjo_gazzola</a:t>
            </a:r>
            <a:endParaRPr lang="en-CA" sz="2400" dirty="0" err="1">
              <a:solidFill>
                <a:schemeClr val="bg1"/>
              </a:solidFill>
            </a:endParaRPr>
          </a:p>
        </p:txBody>
      </p:sp>
    </p:spTree>
    <p:extLst>
      <p:ext uri="{BB962C8B-B14F-4D97-AF65-F5344CB8AC3E}">
        <p14:creationId xmlns:p14="http://schemas.microsoft.com/office/powerpoint/2010/main" val="2521109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1"/>
            </p:custDataLst>
          </p:nvPr>
        </p:nvSpPr>
        <p:spPr bwMode="auto">
          <a:xfrm>
            <a:off x="848932" y="1907633"/>
            <a:ext cx="2377439" cy="472176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2" name="Title 1"/>
          <p:cNvSpPr>
            <a:spLocks noGrp="1"/>
          </p:cNvSpPr>
          <p:nvPr>
            <p:ph type="title"/>
          </p:nvPr>
        </p:nvSpPr>
        <p:spPr/>
        <p:txBody>
          <a:bodyPr/>
          <a:lstStyle/>
          <a:p>
            <a:r>
              <a:rPr lang="en-US" dirty="0"/>
              <a:t>Availability Sets – Rack Failure</a:t>
            </a:r>
          </a:p>
        </p:txBody>
      </p:sp>
      <p:sp>
        <p:nvSpPr>
          <p:cNvPr id="4" name="Rectangle 3"/>
          <p:cNvSpPr/>
          <p:nvPr>
            <p:custDataLst>
              <p:tags r:id="rId2"/>
            </p:custDataLst>
          </p:nvPr>
        </p:nvSpPr>
        <p:spPr bwMode="auto">
          <a:xfrm>
            <a:off x="9024769" y="1905000"/>
            <a:ext cx="2377439" cy="4724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3"/>
            </p:custDataLst>
          </p:nvPr>
        </p:nvSpPr>
        <p:spPr bwMode="auto">
          <a:xfrm>
            <a:off x="4907280" y="1940405"/>
            <a:ext cx="2377439" cy="471116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6" name="Rectangle 5"/>
          <p:cNvSpPr/>
          <p:nvPr>
            <p:custDataLst>
              <p:tags r:id="rId4"/>
            </p:custDataLst>
          </p:nvPr>
        </p:nvSpPr>
        <p:spPr bwMode="auto">
          <a:xfrm>
            <a:off x="848932" y="2324034"/>
            <a:ext cx="10553276" cy="3691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Servers</a:t>
            </a:r>
          </a:p>
        </p:txBody>
      </p:sp>
      <p:grpSp>
        <p:nvGrpSpPr>
          <p:cNvPr id="34" name="Group 33"/>
          <p:cNvGrpSpPr/>
          <p:nvPr/>
        </p:nvGrpSpPr>
        <p:grpSpPr>
          <a:xfrm>
            <a:off x="1276906" y="2813853"/>
            <a:ext cx="1463040" cy="640080"/>
            <a:chOff x="1280673" y="2938339"/>
            <a:chExt cx="1463040" cy="640080"/>
          </a:xfrm>
        </p:grpSpPr>
        <p:sp>
          <p:nvSpPr>
            <p:cNvPr id="7" name="Rectangle 6"/>
            <p:cNvSpPr/>
            <p:nvPr>
              <p:custDataLst>
                <p:tags r:id="rId14"/>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a:t>
              </a:r>
            </a:p>
          </p:txBody>
        </p:sp>
        <p:sp>
          <p:nvSpPr>
            <p:cNvPr id="33" name="TextBox 3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0</a:t>
              </a:r>
            </a:p>
          </p:txBody>
        </p:sp>
      </p:grpSp>
      <p:grpSp>
        <p:nvGrpSpPr>
          <p:cNvPr id="35" name="Group 34"/>
          <p:cNvGrpSpPr/>
          <p:nvPr/>
        </p:nvGrpSpPr>
        <p:grpSpPr>
          <a:xfrm>
            <a:off x="5364479" y="2802897"/>
            <a:ext cx="1463040" cy="640080"/>
            <a:chOff x="1280673" y="2938339"/>
            <a:chExt cx="1463040" cy="640080"/>
          </a:xfrm>
        </p:grpSpPr>
        <p:sp>
          <p:nvSpPr>
            <p:cNvPr id="36" name="Rectangle 35"/>
            <p:cNvSpPr/>
            <p:nvPr>
              <p:custDataLst>
                <p:tags r:id="rId13"/>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2</a:t>
              </a:r>
            </a:p>
          </p:txBody>
        </p:sp>
        <p:sp>
          <p:nvSpPr>
            <p:cNvPr id="37" name="TextBox 36"/>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1</a:t>
              </a:r>
            </a:p>
          </p:txBody>
        </p:sp>
      </p:grpSp>
      <p:grpSp>
        <p:nvGrpSpPr>
          <p:cNvPr id="38" name="Group 37"/>
          <p:cNvGrpSpPr/>
          <p:nvPr/>
        </p:nvGrpSpPr>
        <p:grpSpPr>
          <a:xfrm>
            <a:off x="9481968" y="2802897"/>
            <a:ext cx="1463040" cy="640080"/>
            <a:chOff x="1280673" y="2938339"/>
            <a:chExt cx="1463040" cy="640080"/>
          </a:xfrm>
        </p:grpSpPr>
        <p:sp>
          <p:nvSpPr>
            <p:cNvPr id="39" name="Rectangle 38"/>
            <p:cNvSpPr/>
            <p:nvPr>
              <p:custDataLst>
                <p:tags r:id="rId12"/>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3</a:t>
              </a:r>
            </a:p>
          </p:txBody>
        </p:sp>
        <p:sp>
          <p:nvSpPr>
            <p:cNvPr id="40" name="TextBox 3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2</a:t>
              </a:r>
            </a:p>
          </p:txBody>
        </p:sp>
      </p:grpSp>
      <p:grpSp>
        <p:nvGrpSpPr>
          <p:cNvPr id="41" name="Group 40"/>
          <p:cNvGrpSpPr/>
          <p:nvPr/>
        </p:nvGrpSpPr>
        <p:grpSpPr>
          <a:xfrm>
            <a:off x="1276906" y="3607775"/>
            <a:ext cx="1463040" cy="640080"/>
            <a:chOff x="1280673" y="2938339"/>
            <a:chExt cx="1463040" cy="640080"/>
          </a:xfrm>
        </p:grpSpPr>
        <p:sp>
          <p:nvSpPr>
            <p:cNvPr id="42" name="Rectangle 41"/>
            <p:cNvSpPr/>
            <p:nvPr>
              <p:custDataLst>
                <p:tags r:id="rId11"/>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4</a:t>
              </a:r>
            </a:p>
          </p:txBody>
        </p:sp>
        <p:sp>
          <p:nvSpPr>
            <p:cNvPr id="43" name="TextBox 4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3</a:t>
              </a:r>
            </a:p>
          </p:txBody>
        </p:sp>
      </p:grpSp>
      <p:grpSp>
        <p:nvGrpSpPr>
          <p:cNvPr id="44" name="Group 43"/>
          <p:cNvGrpSpPr/>
          <p:nvPr/>
        </p:nvGrpSpPr>
        <p:grpSpPr>
          <a:xfrm>
            <a:off x="5364479" y="3607775"/>
            <a:ext cx="1463040" cy="640080"/>
            <a:chOff x="1280673" y="2938339"/>
            <a:chExt cx="1463040" cy="640080"/>
          </a:xfrm>
        </p:grpSpPr>
        <p:sp>
          <p:nvSpPr>
            <p:cNvPr id="45" name="Rectangle 44"/>
            <p:cNvSpPr/>
            <p:nvPr>
              <p:custDataLst>
                <p:tags r:id="rId10"/>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5</a:t>
              </a:r>
            </a:p>
          </p:txBody>
        </p:sp>
        <p:sp>
          <p:nvSpPr>
            <p:cNvPr id="46" name="TextBox 4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4</a:t>
              </a:r>
            </a:p>
          </p:txBody>
        </p:sp>
      </p:grpSp>
      <p:grpSp>
        <p:nvGrpSpPr>
          <p:cNvPr id="47" name="Group 46"/>
          <p:cNvGrpSpPr/>
          <p:nvPr/>
        </p:nvGrpSpPr>
        <p:grpSpPr>
          <a:xfrm>
            <a:off x="9481968" y="3607775"/>
            <a:ext cx="1463040" cy="640080"/>
            <a:chOff x="1280673" y="2938339"/>
            <a:chExt cx="1463040" cy="640080"/>
          </a:xfrm>
        </p:grpSpPr>
        <p:sp>
          <p:nvSpPr>
            <p:cNvPr id="48" name="Rectangle 47"/>
            <p:cNvSpPr/>
            <p:nvPr>
              <p:custDataLst>
                <p:tags r:id="rId9"/>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6</a:t>
              </a:r>
            </a:p>
          </p:txBody>
        </p:sp>
        <p:sp>
          <p:nvSpPr>
            <p:cNvPr id="49" name="TextBox 48"/>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0</a:t>
              </a:r>
            </a:p>
          </p:txBody>
        </p:sp>
      </p:grpSp>
      <p:grpSp>
        <p:nvGrpSpPr>
          <p:cNvPr id="50" name="Group 49"/>
          <p:cNvGrpSpPr/>
          <p:nvPr/>
        </p:nvGrpSpPr>
        <p:grpSpPr>
          <a:xfrm>
            <a:off x="1276906" y="4389767"/>
            <a:ext cx="1463040" cy="640080"/>
            <a:chOff x="1280673" y="2938339"/>
            <a:chExt cx="1463040" cy="640080"/>
          </a:xfrm>
        </p:grpSpPr>
        <p:sp>
          <p:nvSpPr>
            <p:cNvPr id="51" name="Rectangle 50"/>
            <p:cNvSpPr/>
            <p:nvPr>
              <p:custDataLst>
                <p:tags r:id="rId8"/>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7</a:t>
              </a:r>
            </a:p>
          </p:txBody>
        </p:sp>
        <p:sp>
          <p:nvSpPr>
            <p:cNvPr id="52" name="TextBox 51"/>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1</a:t>
              </a:r>
            </a:p>
          </p:txBody>
        </p:sp>
      </p:grpSp>
      <p:grpSp>
        <p:nvGrpSpPr>
          <p:cNvPr id="28" name="Group 27"/>
          <p:cNvGrpSpPr/>
          <p:nvPr/>
        </p:nvGrpSpPr>
        <p:grpSpPr>
          <a:xfrm>
            <a:off x="5364479" y="4389767"/>
            <a:ext cx="1463040" cy="640080"/>
            <a:chOff x="1280673" y="2938339"/>
            <a:chExt cx="1463040" cy="640080"/>
          </a:xfrm>
        </p:grpSpPr>
        <p:sp>
          <p:nvSpPr>
            <p:cNvPr id="29" name="Rectangle 28"/>
            <p:cNvSpPr/>
            <p:nvPr>
              <p:custDataLst>
                <p:tags r:id="rId7"/>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8</a:t>
              </a:r>
            </a:p>
          </p:txBody>
        </p:sp>
        <p:sp>
          <p:nvSpPr>
            <p:cNvPr id="30" name="TextBox 2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2</a:t>
              </a:r>
            </a:p>
          </p:txBody>
        </p:sp>
      </p:grpSp>
      <p:grpSp>
        <p:nvGrpSpPr>
          <p:cNvPr id="31" name="Group 30"/>
          <p:cNvGrpSpPr/>
          <p:nvPr/>
        </p:nvGrpSpPr>
        <p:grpSpPr>
          <a:xfrm>
            <a:off x="9481968" y="4389767"/>
            <a:ext cx="1463040" cy="640080"/>
            <a:chOff x="1280673" y="2938339"/>
            <a:chExt cx="1463040" cy="640080"/>
          </a:xfrm>
        </p:grpSpPr>
        <p:sp>
          <p:nvSpPr>
            <p:cNvPr id="32" name="Rectangle 31"/>
            <p:cNvSpPr/>
            <p:nvPr>
              <p:custDataLst>
                <p:tags r:id="rId6"/>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9</a:t>
              </a:r>
            </a:p>
          </p:txBody>
        </p:sp>
        <p:sp>
          <p:nvSpPr>
            <p:cNvPr id="53" name="TextBox 5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3</a:t>
              </a:r>
            </a:p>
          </p:txBody>
        </p:sp>
      </p:grpSp>
      <p:grpSp>
        <p:nvGrpSpPr>
          <p:cNvPr id="54" name="Group 53"/>
          <p:cNvGrpSpPr/>
          <p:nvPr/>
        </p:nvGrpSpPr>
        <p:grpSpPr>
          <a:xfrm>
            <a:off x="1276906" y="5182407"/>
            <a:ext cx="1463040" cy="640080"/>
            <a:chOff x="1280673" y="2938339"/>
            <a:chExt cx="1463040" cy="640080"/>
          </a:xfrm>
        </p:grpSpPr>
        <p:sp>
          <p:nvSpPr>
            <p:cNvPr id="55" name="Rectangle 54"/>
            <p:cNvSpPr/>
            <p:nvPr>
              <p:custDataLst>
                <p:tags r:id="rId5"/>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10</a:t>
              </a:r>
            </a:p>
          </p:txBody>
        </p:sp>
        <p:sp>
          <p:nvSpPr>
            <p:cNvPr id="56" name="TextBox 5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4</a:t>
              </a:r>
            </a:p>
          </p:txBody>
        </p:sp>
      </p:grpSp>
    </p:spTree>
    <p:extLst>
      <p:ext uri="{BB962C8B-B14F-4D97-AF65-F5344CB8AC3E}">
        <p14:creationId xmlns:p14="http://schemas.microsoft.com/office/powerpoint/2010/main" val="121795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4"/>
                                        </p:tgtEl>
                                        <p:attrNameLst>
                                          <p:attrName>fillcolor</p:attrName>
                                        </p:attrNameLst>
                                      </p:cBhvr>
                                      <p:to>
                                        <a:srgbClr val="FF3300"/>
                                      </p:to>
                                    </p:animClr>
                                    <p:set>
                                      <p:cBhvr>
                                        <p:cTn id="7" dur="2000" fill="hold"/>
                                        <p:tgtEl>
                                          <p:spTgt spid="24"/>
                                        </p:tgtEl>
                                        <p:attrNameLst>
                                          <p:attrName>fill.type</p:attrName>
                                        </p:attrNameLst>
                                      </p:cBhvr>
                                      <p:to>
                                        <p:strVal val="solid"/>
                                      </p:to>
                                    </p:set>
                                    <p:set>
                                      <p:cBhvr>
                                        <p:cTn id="8" dur="2000" fill="hold"/>
                                        <p:tgtEl>
                                          <p:spTgt spid="24"/>
                                        </p:tgtEl>
                                        <p:attrNameLst>
                                          <p:attrName>fill.on</p:attrName>
                                        </p:attrNameLst>
                                      </p:cBhvr>
                                      <p:to>
                                        <p:strVal val="true"/>
                                      </p:to>
                                    </p:set>
                                  </p:childTnLst>
                                </p:cTn>
                              </p:par>
                            </p:childTnLst>
                          </p:cTn>
                        </p:par>
                        <p:par>
                          <p:cTn id="9" fill="hold">
                            <p:stCondLst>
                              <p:cond delay="2000"/>
                            </p:stCondLst>
                            <p:childTnLst>
                              <p:par>
                                <p:cTn id="10" presetID="1" presetClass="exit" presetSubtype="0" fill="hold" nodeType="afterEffect">
                                  <p:stCondLst>
                                    <p:cond delay="0"/>
                                  </p:stCondLst>
                                  <p:childTnLst>
                                    <p:set>
                                      <p:cBhvr>
                                        <p:cTn id="11" dur="1" fill="hold">
                                          <p:stCondLst>
                                            <p:cond delay="0"/>
                                          </p:stCondLst>
                                        </p:cTn>
                                        <p:tgtEl>
                                          <p:spTgt spid="34"/>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41"/>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50"/>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1"/>
            </p:custDataLst>
          </p:nvPr>
        </p:nvSpPr>
        <p:spPr bwMode="auto">
          <a:xfrm>
            <a:off x="848932" y="1907633"/>
            <a:ext cx="2377439" cy="472176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2" name="Title 1"/>
          <p:cNvSpPr>
            <a:spLocks noGrp="1"/>
          </p:cNvSpPr>
          <p:nvPr>
            <p:ph type="title"/>
          </p:nvPr>
        </p:nvSpPr>
        <p:spPr/>
        <p:txBody>
          <a:bodyPr/>
          <a:lstStyle/>
          <a:p>
            <a:r>
              <a:rPr lang="en-US" dirty="0"/>
              <a:t>Availability Sets - Maintenance</a:t>
            </a:r>
          </a:p>
        </p:txBody>
      </p:sp>
      <p:sp>
        <p:nvSpPr>
          <p:cNvPr id="4" name="Rectangle 3"/>
          <p:cNvSpPr/>
          <p:nvPr>
            <p:custDataLst>
              <p:tags r:id="rId2"/>
            </p:custDataLst>
          </p:nvPr>
        </p:nvSpPr>
        <p:spPr bwMode="auto">
          <a:xfrm>
            <a:off x="9024769" y="1905000"/>
            <a:ext cx="2377439" cy="4724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3"/>
            </p:custDataLst>
          </p:nvPr>
        </p:nvSpPr>
        <p:spPr bwMode="auto">
          <a:xfrm>
            <a:off x="4907280" y="1940405"/>
            <a:ext cx="2377439" cy="471116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6" name="Rectangle 5"/>
          <p:cNvSpPr/>
          <p:nvPr>
            <p:custDataLst>
              <p:tags r:id="rId4"/>
            </p:custDataLst>
          </p:nvPr>
        </p:nvSpPr>
        <p:spPr bwMode="auto">
          <a:xfrm>
            <a:off x="848932" y="2324034"/>
            <a:ext cx="10553276" cy="3691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Servers</a:t>
            </a:r>
          </a:p>
        </p:txBody>
      </p:sp>
      <p:grpSp>
        <p:nvGrpSpPr>
          <p:cNvPr id="34" name="Group 33"/>
          <p:cNvGrpSpPr/>
          <p:nvPr/>
        </p:nvGrpSpPr>
        <p:grpSpPr>
          <a:xfrm>
            <a:off x="1276906" y="2813853"/>
            <a:ext cx="1463040" cy="640080"/>
            <a:chOff x="1280673" y="2938339"/>
            <a:chExt cx="1463040" cy="640080"/>
          </a:xfrm>
        </p:grpSpPr>
        <p:sp>
          <p:nvSpPr>
            <p:cNvPr id="7" name="Rectangle 6"/>
            <p:cNvSpPr/>
            <p:nvPr>
              <p:custDataLst>
                <p:tags r:id="rId14"/>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a:t>
              </a:r>
            </a:p>
          </p:txBody>
        </p:sp>
        <p:sp>
          <p:nvSpPr>
            <p:cNvPr id="33" name="TextBox 3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0</a:t>
              </a:r>
            </a:p>
          </p:txBody>
        </p:sp>
      </p:grpSp>
      <p:grpSp>
        <p:nvGrpSpPr>
          <p:cNvPr id="35" name="Group 34"/>
          <p:cNvGrpSpPr/>
          <p:nvPr/>
        </p:nvGrpSpPr>
        <p:grpSpPr>
          <a:xfrm>
            <a:off x="5364479" y="2802897"/>
            <a:ext cx="1463040" cy="640080"/>
            <a:chOff x="1280673" y="2938339"/>
            <a:chExt cx="1463040" cy="640080"/>
          </a:xfrm>
        </p:grpSpPr>
        <p:sp>
          <p:nvSpPr>
            <p:cNvPr id="36" name="Rectangle 35"/>
            <p:cNvSpPr/>
            <p:nvPr>
              <p:custDataLst>
                <p:tags r:id="rId13"/>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2</a:t>
              </a:r>
            </a:p>
          </p:txBody>
        </p:sp>
        <p:sp>
          <p:nvSpPr>
            <p:cNvPr id="37" name="TextBox 36"/>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1</a:t>
              </a:r>
            </a:p>
          </p:txBody>
        </p:sp>
      </p:grpSp>
      <p:grpSp>
        <p:nvGrpSpPr>
          <p:cNvPr id="38" name="Group 37"/>
          <p:cNvGrpSpPr/>
          <p:nvPr/>
        </p:nvGrpSpPr>
        <p:grpSpPr>
          <a:xfrm>
            <a:off x="9481968" y="2802897"/>
            <a:ext cx="1463040" cy="640080"/>
            <a:chOff x="1280673" y="2938339"/>
            <a:chExt cx="1463040" cy="640080"/>
          </a:xfrm>
        </p:grpSpPr>
        <p:sp>
          <p:nvSpPr>
            <p:cNvPr id="39" name="Rectangle 38"/>
            <p:cNvSpPr/>
            <p:nvPr>
              <p:custDataLst>
                <p:tags r:id="rId12"/>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3</a:t>
              </a:r>
            </a:p>
          </p:txBody>
        </p:sp>
        <p:sp>
          <p:nvSpPr>
            <p:cNvPr id="40" name="TextBox 3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2</a:t>
              </a:r>
            </a:p>
          </p:txBody>
        </p:sp>
      </p:grpSp>
      <p:grpSp>
        <p:nvGrpSpPr>
          <p:cNvPr id="41" name="Group 40"/>
          <p:cNvGrpSpPr/>
          <p:nvPr/>
        </p:nvGrpSpPr>
        <p:grpSpPr>
          <a:xfrm>
            <a:off x="1276906" y="3607775"/>
            <a:ext cx="1463040" cy="640080"/>
            <a:chOff x="1280673" y="2938339"/>
            <a:chExt cx="1463040" cy="640080"/>
          </a:xfrm>
        </p:grpSpPr>
        <p:sp>
          <p:nvSpPr>
            <p:cNvPr id="42" name="Rectangle 41"/>
            <p:cNvSpPr/>
            <p:nvPr>
              <p:custDataLst>
                <p:tags r:id="rId11"/>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4</a:t>
              </a:r>
            </a:p>
          </p:txBody>
        </p:sp>
        <p:sp>
          <p:nvSpPr>
            <p:cNvPr id="43" name="TextBox 4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3</a:t>
              </a:r>
            </a:p>
          </p:txBody>
        </p:sp>
      </p:grpSp>
      <p:grpSp>
        <p:nvGrpSpPr>
          <p:cNvPr id="44" name="Group 43"/>
          <p:cNvGrpSpPr/>
          <p:nvPr/>
        </p:nvGrpSpPr>
        <p:grpSpPr>
          <a:xfrm>
            <a:off x="5364479" y="3607775"/>
            <a:ext cx="1463040" cy="640080"/>
            <a:chOff x="1280673" y="2938339"/>
            <a:chExt cx="1463040" cy="640080"/>
          </a:xfrm>
        </p:grpSpPr>
        <p:sp>
          <p:nvSpPr>
            <p:cNvPr id="45" name="Rectangle 44"/>
            <p:cNvSpPr/>
            <p:nvPr>
              <p:custDataLst>
                <p:tags r:id="rId10"/>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5</a:t>
              </a:r>
            </a:p>
          </p:txBody>
        </p:sp>
        <p:sp>
          <p:nvSpPr>
            <p:cNvPr id="46" name="TextBox 4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4</a:t>
              </a:r>
            </a:p>
          </p:txBody>
        </p:sp>
      </p:grpSp>
      <p:grpSp>
        <p:nvGrpSpPr>
          <p:cNvPr id="47" name="Group 46"/>
          <p:cNvGrpSpPr/>
          <p:nvPr/>
        </p:nvGrpSpPr>
        <p:grpSpPr>
          <a:xfrm>
            <a:off x="9481968" y="3607775"/>
            <a:ext cx="1463040" cy="640080"/>
            <a:chOff x="1280673" y="2938339"/>
            <a:chExt cx="1463040" cy="640080"/>
          </a:xfrm>
        </p:grpSpPr>
        <p:sp>
          <p:nvSpPr>
            <p:cNvPr id="48" name="Rectangle 47"/>
            <p:cNvSpPr/>
            <p:nvPr>
              <p:custDataLst>
                <p:tags r:id="rId9"/>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6</a:t>
              </a:r>
            </a:p>
          </p:txBody>
        </p:sp>
        <p:sp>
          <p:nvSpPr>
            <p:cNvPr id="49" name="TextBox 48"/>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0</a:t>
              </a:r>
            </a:p>
          </p:txBody>
        </p:sp>
      </p:grpSp>
      <p:grpSp>
        <p:nvGrpSpPr>
          <p:cNvPr id="50" name="Group 49"/>
          <p:cNvGrpSpPr/>
          <p:nvPr/>
        </p:nvGrpSpPr>
        <p:grpSpPr>
          <a:xfrm>
            <a:off x="1276906" y="4389767"/>
            <a:ext cx="1463040" cy="640080"/>
            <a:chOff x="1280673" y="2938339"/>
            <a:chExt cx="1463040" cy="640080"/>
          </a:xfrm>
        </p:grpSpPr>
        <p:sp>
          <p:nvSpPr>
            <p:cNvPr id="51" name="Rectangle 50"/>
            <p:cNvSpPr/>
            <p:nvPr>
              <p:custDataLst>
                <p:tags r:id="rId8"/>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7</a:t>
              </a:r>
            </a:p>
          </p:txBody>
        </p:sp>
        <p:sp>
          <p:nvSpPr>
            <p:cNvPr id="52" name="TextBox 51"/>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1</a:t>
              </a:r>
            </a:p>
          </p:txBody>
        </p:sp>
      </p:grpSp>
      <p:grpSp>
        <p:nvGrpSpPr>
          <p:cNvPr id="28" name="Group 27"/>
          <p:cNvGrpSpPr/>
          <p:nvPr/>
        </p:nvGrpSpPr>
        <p:grpSpPr>
          <a:xfrm>
            <a:off x="5364479" y="4389767"/>
            <a:ext cx="1463040" cy="640080"/>
            <a:chOff x="1280673" y="2938339"/>
            <a:chExt cx="1463040" cy="640080"/>
          </a:xfrm>
        </p:grpSpPr>
        <p:sp>
          <p:nvSpPr>
            <p:cNvPr id="29" name="Rectangle 28"/>
            <p:cNvSpPr/>
            <p:nvPr>
              <p:custDataLst>
                <p:tags r:id="rId7"/>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8</a:t>
              </a:r>
            </a:p>
          </p:txBody>
        </p:sp>
        <p:sp>
          <p:nvSpPr>
            <p:cNvPr id="30" name="TextBox 2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2</a:t>
              </a:r>
            </a:p>
          </p:txBody>
        </p:sp>
      </p:grpSp>
      <p:grpSp>
        <p:nvGrpSpPr>
          <p:cNvPr id="31" name="Group 30"/>
          <p:cNvGrpSpPr/>
          <p:nvPr/>
        </p:nvGrpSpPr>
        <p:grpSpPr>
          <a:xfrm>
            <a:off x="9481968" y="4389767"/>
            <a:ext cx="1463040" cy="640080"/>
            <a:chOff x="1280673" y="2938339"/>
            <a:chExt cx="1463040" cy="640080"/>
          </a:xfrm>
        </p:grpSpPr>
        <p:sp>
          <p:nvSpPr>
            <p:cNvPr id="32" name="Rectangle 31"/>
            <p:cNvSpPr/>
            <p:nvPr>
              <p:custDataLst>
                <p:tags r:id="rId6"/>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9</a:t>
              </a:r>
            </a:p>
          </p:txBody>
        </p:sp>
        <p:sp>
          <p:nvSpPr>
            <p:cNvPr id="53" name="TextBox 5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3</a:t>
              </a:r>
            </a:p>
          </p:txBody>
        </p:sp>
      </p:grpSp>
      <p:grpSp>
        <p:nvGrpSpPr>
          <p:cNvPr id="54" name="Group 53"/>
          <p:cNvGrpSpPr/>
          <p:nvPr/>
        </p:nvGrpSpPr>
        <p:grpSpPr>
          <a:xfrm>
            <a:off x="1276906" y="5182407"/>
            <a:ext cx="1463040" cy="640080"/>
            <a:chOff x="1280673" y="2938339"/>
            <a:chExt cx="1463040" cy="640080"/>
          </a:xfrm>
        </p:grpSpPr>
        <p:sp>
          <p:nvSpPr>
            <p:cNvPr id="55" name="Rectangle 54"/>
            <p:cNvSpPr/>
            <p:nvPr>
              <p:custDataLst>
                <p:tags r:id="rId5"/>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10</a:t>
              </a:r>
            </a:p>
          </p:txBody>
        </p:sp>
        <p:sp>
          <p:nvSpPr>
            <p:cNvPr id="56" name="TextBox 5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4</a:t>
              </a:r>
            </a:p>
          </p:txBody>
        </p:sp>
      </p:grpSp>
    </p:spTree>
    <p:extLst>
      <p:ext uri="{BB962C8B-B14F-4D97-AF65-F5344CB8AC3E}">
        <p14:creationId xmlns:p14="http://schemas.microsoft.com/office/powerpoint/2010/main" val="62013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2000" tmFilter="0, 0; .2, .5; .8, .5; 1, 0"/>
                                        <p:tgtEl>
                                          <p:spTgt spid="47"/>
                                        </p:tgtEl>
                                      </p:cBhvr>
                                    </p:animEffect>
                                    <p:animScale>
                                      <p:cBhvr>
                                        <p:cTn id="7" dur="1000" autoRev="1" fill="hold"/>
                                        <p:tgtEl>
                                          <p:spTgt spid="47"/>
                                        </p:tgtEl>
                                      </p:cBhvr>
                                      <p:by x="105000" y="105000"/>
                                    </p:animScale>
                                  </p:childTnLst>
                                </p:cTn>
                              </p:par>
                              <p:par>
                                <p:cTn id="8" presetID="26" presetClass="emph" presetSubtype="0" fill="hold" nodeType="withEffect">
                                  <p:stCondLst>
                                    <p:cond delay="0"/>
                                  </p:stCondLst>
                                  <p:childTnLst>
                                    <p:animEffect transition="out" filter="fade">
                                      <p:cBhvr>
                                        <p:cTn id="9" dur="2000" tmFilter="0, 0; .2, .5; .8, .5; 1, 0"/>
                                        <p:tgtEl>
                                          <p:spTgt spid="34"/>
                                        </p:tgtEl>
                                      </p:cBhvr>
                                    </p:animEffect>
                                    <p:animScale>
                                      <p:cBhvr>
                                        <p:cTn id="10" dur="1000" autoRev="1" fill="hold"/>
                                        <p:tgtEl>
                                          <p:spTgt spid="34"/>
                                        </p:tgtEl>
                                      </p:cBhvr>
                                      <p:by x="105000" y="105000"/>
                                    </p:animScale>
                                  </p:childTnLst>
                                </p:cTn>
                              </p:par>
                            </p:childTnLst>
                          </p:cTn>
                        </p:par>
                        <p:par>
                          <p:cTn id="11" fill="hold">
                            <p:stCondLst>
                              <p:cond delay="2000"/>
                            </p:stCondLst>
                            <p:childTnLst>
                              <p:par>
                                <p:cTn id="12" presetID="26" presetClass="emph" presetSubtype="0" fill="hold" nodeType="afterEffect">
                                  <p:stCondLst>
                                    <p:cond delay="0"/>
                                  </p:stCondLst>
                                  <p:childTnLst>
                                    <p:animEffect transition="out" filter="fade">
                                      <p:cBhvr>
                                        <p:cTn id="13" dur="2000" tmFilter="0, 0; .2, .5; .8, .5; 1, 0"/>
                                        <p:tgtEl>
                                          <p:spTgt spid="35"/>
                                        </p:tgtEl>
                                      </p:cBhvr>
                                    </p:animEffect>
                                    <p:animScale>
                                      <p:cBhvr>
                                        <p:cTn id="14" dur="1000" autoRev="1" fill="hold"/>
                                        <p:tgtEl>
                                          <p:spTgt spid="35"/>
                                        </p:tgtEl>
                                      </p:cBhvr>
                                      <p:by x="105000" y="105000"/>
                                    </p:animScale>
                                  </p:childTnLst>
                                </p:cTn>
                              </p:par>
                              <p:par>
                                <p:cTn id="15" presetID="26" presetClass="emph" presetSubtype="0" fill="hold" nodeType="withEffect">
                                  <p:stCondLst>
                                    <p:cond delay="0"/>
                                  </p:stCondLst>
                                  <p:childTnLst>
                                    <p:animEffect transition="out" filter="fade">
                                      <p:cBhvr>
                                        <p:cTn id="16" dur="2000" tmFilter="0, 0; .2, .5; .8, .5; 1, 0"/>
                                        <p:tgtEl>
                                          <p:spTgt spid="50"/>
                                        </p:tgtEl>
                                      </p:cBhvr>
                                    </p:animEffect>
                                    <p:animScale>
                                      <p:cBhvr>
                                        <p:cTn id="17" dur="1000" autoRev="1" fill="hold"/>
                                        <p:tgtEl>
                                          <p:spTgt spid="50"/>
                                        </p:tgtEl>
                                      </p:cBhvr>
                                      <p:by x="105000" y="105000"/>
                                    </p:animScale>
                                  </p:childTnLst>
                                </p:cTn>
                              </p:par>
                            </p:childTnLst>
                          </p:cTn>
                        </p:par>
                        <p:par>
                          <p:cTn id="18" fill="hold">
                            <p:stCondLst>
                              <p:cond delay="4000"/>
                            </p:stCondLst>
                            <p:childTnLst>
                              <p:par>
                                <p:cTn id="19" presetID="26" presetClass="emph" presetSubtype="0" fill="hold" nodeType="afterEffect">
                                  <p:stCondLst>
                                    <p:cond delay="0"/>
                                  </p:stCondLst>
                                  <p:childTnLst>
                                    <p:animEffect transition="out" filter="fade">
                                      <p:cBhvr>
                                        <p:cTn id="20" dur="2000" tmFilter="0, 0; .2, .5; .8, .5; 1, 0"/>
                                        <p:tgtEl>
                                          <p:spTgt spid="38"/>
                                        </p:tgtEl>
                                      </p:cBhvr>
                                    </p:animEffect>
                                    <p:animScale>
                                      <p:cBhvr>
                                        <p:cTn id="21" dur="1000" autoRev="1" fill="hold"/>
                                        <p:tgtEl>
                                          <p:spTgt spid="38"/>
                                        </p:tgtEl>
                                      </p:cBhvr>
                                      <p:by x="105000" y="105000"/>
                                    </p:animScale>
                                  </p:childTnLst>
                                </p:cTn>
                              </p:par>
                              <p:par>
                                <p:cTn id="22" presetID="26" presetClass="emph" presetSubtype="0" fill="hold" nodeType="withEffect">
                                  <p:stCondLst>
                                    <p:cond delay="0"/>
                                  </p:stCondLst>
                                  <p:childTnLst>
                                    <p:animEffect transition="out" filter="fade">
                                      <p:cBhvr>
                                        <p:cTn id="23" dur="2000" tmFilter="0, 0; .2, .5; .8, .5; 1, 0"/>
                                        <p:tgtEl>
                                          <p:spTgt spid="28"/>
                                        </p:tgtEl>
                                      </p:cBhvr>
                                    </p:animEffect>
                                    <p:animScale>
                                      <p:cBhvr>
                                        <p:cTn id="24" dur="1000" autoRev="1" fill="hold"/>
                                        <p:tgtEl>
                                          <p:spTgt spid="28"/>
                                        </p:tgtEl>
                                      </p:cBhvr>
                                      <p:by x="105000" y="105000"/>
                                    </p:animScale>
                                  </p:childTnLst>
                                </p:cTn>
                              </p:par>
                            </p:childTnLst>
                          </p:cTn>
                        </p:par>
                        <p:par>
                          <p:cTn id="25" fill="hold">
                            <p:stCondLst>
                              <p:cond delay="6000"/>
                            </p:stCondLst>
                            <p:childTnLst>
                              <p:par>
                                <p:cTn id="26" presetID="26" presetClass="emph" presetSubtype="0" fill="hold" nodeType="afterEffect">
                                  <p:stCondLst>
                                    <p:cond delay="0"/>
                                  </p:stCondLst>
                                  <p:childTnLst>
                                    <p:animEffect transition="out" filter="fade">
                                      <p:cBhvr>
                                        <p:cTn id="27" dur="2000" tmFilter="0, 0; .2, .5; .8, .5; 1, 0"/>
                                        <p:tgtEl>
                                          <p:spTgt spid="41"/>
                                        </p:tgtEl>
                                      </p:cBhvr>
                                    </p:animEffect>
                                    <p:animScale>
                                      <p:cBhvr>
                                        <p:cTn id="28" dur="1000" autoRev="1" fill="hold"/>
                                        <p:tgtEl>
                                          <p:spTgt spid="41"/>
                                        </p:tgtEl>
                                      </p:cBhvr>
                                      <p:by x="105000" y="105000"/>
                                    </p:animScale>
                                  </p:childTnLst>
                                </p:cTn>
                              </p:par>
                              <p:par>
                                <p:cTn id="29" presetID="26" presetClass="emph" presetSubtype="0" fill="hold" nodeType="withEffect">
                                  <p:stCondLst>
                                    <p:cond delay="0"/>
                                  </p:stCondLst>
                                  <p:childTnLst>
                                    <p:animEffect transition="out" filter="fade">
                                      <p:cBhvr>
                                        <p:cTn id="30" dur="2000" tmFilter="0, 0; .2, .5; .8, .5; 1, 0"/>
                                        <p:tgtEl>
                                          <p:spTgt spid="31"/>
                                        </p:tgtEl>
                                      </p:cBhvr>
                                    </p:animEffect>
                                    <p:animScale>
                                      <p:cBhvr>
                                        <p:cTn id="31" dur="1000" autoRev="1" fill="hold"/>
                                        <p:tgtEl>
                                          <p:spTgt spid="31"/>
                                        </p:tgtEl>
                                      </p:cBhvr>
                                      <p:by x="105000" y="105000"/>
                                    </p:animScale>
                                  </p:childTnLst>
                                </p:cTn>
                              </p:par>
                            </p:childTnLst>
                          </p:cTn>
                        </p:par>
                        <p:par>
                          <p:cTn id="32" fill="hold">
                            <p:stCondLst>
                              <p:cond delay="8000"/>
                            </p:stCondLst>
                            <p:childTnLst>
                              <p:par>
                                <p:cTn id="33" presetID="26" presetClass="emph" presetSubtype="0" fill="hold" nodeType="afterEffect">
                                  <p:stCondLst>
                                    <p:cond delay="0"/>
                                  </p:stCondLst>
                                  <p:childTnLst>
                                    <p:animEffect transition="out" filter="fade">
                                      <p:cBhvr>
                                        <p:cTn id="34" dur="2000" tmFilter="0, 0; .2, .5; .8, .5; 1, 0"/>
                                        <p:tgtEl>
                                          <p:spTgt spid="44"/>
                                        </p:tgtEl>
                                      </p:cBhvr>
                                    </p:animEffect>
                                    <p:animScale>
                                      <p:cBhvr>
                                        <p:cTn id="35" dur="1000" autoRev="1" fill="hold"/>
                                        <p:tgtEl>
                                          <p:spTgt spid="44"/>
                                        </p:tgtEl>
                                      </p:cBhvr>
                                      <p:by x="105000" y="105000"/>
                                    </p:animScale>
                                  </p:childTnLst>
                                </p:cTn>
                              </p:par>
                              <p:par>
                                <p:cTn id="36" presetID="26" presetClass="emph" presetSubtype="0" fill="hold" nodeType="withEffect">
                                  <p:stCondLst>
                                    <p:cond delay="0"/>
                                  </p:stCondLst>
                                  <p:childTnLst>
                                    <p:animEffect transition="out" filter="fade">
                                      <p:cBhvr>
                                        <p:cTn id="37" dur="2000" tmFilter="0, 0; .2, .5; .8, .5; 1, 0"/>
                                        <p:tgtEl>
                                          <p:spTgt spid="54"/>
                                        </p:tgtEl>
                                      </p:cBhvr>
                                    </p:animEffect>
                                    <p:animScale>
                                      <p:cBhvr>
                                        <p:cTn id="38" dur="1000" autoRev="1" fill="hold"/>
                                        <p:tgtEl>
                                          <p:spTgt spid="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Knowing Your 9’s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4428623"/>
              </p:ext>
            </p:extLst>
          </p:nvPr>
        </p:nvGraphicFramePr>
        <p:xfrm>
          <a:off x="838200" y="1825625"/>
          <a:ext cx="10515603" cy="3718560"/>
        </p:xfrm>
        <a:graphic>
          <a:graphicData uri="http://schemas.openxmlformats.org/drawingml/2006/table">
            <a:tbl>
              <a:tblPr firstRow="1" bandRow="1">
                <a:tableStyleId>{F5AB1C69-6EDB-4FF4-983F-18BD219EF322}</a:tableStyleId>
              </a:tblPr>
              <a:tblGrid>
                <a:gridCol w="1283208">
                  <a:extLst>
                    <a:ext uri="{9D8B030D-6E8A-4147-A177-3AD203B41FA5}">
                      <a16:colId xmlns:a16="http://schemas.microsoft.com/office/drawing/2014/main" val="3564033980"/>
                    </a:ext>
                  </a:extLst>
                </a:gridCol>
                <a:gridCol w="2145792">
                  <a:extLst>
                    <a:ext uri="{9D8B030D-6E8A-4147-A177-3AD203B41FA5}">
                      <a16:colId xmlns:a16="http://schemas.microsoft.com/office/drawing/2014/main" val="3060330438"/>
                    </a:ext>
                  </a:extLst>
                </a:gridCol>
                <a:gridCol w="1072896">
                  <a:extLst>
                    <a:ext uri="{9D8B030D-6E8A-4147-A177-3AD203B41FA5}">
                      <a16:colId xmlns:a16="http://schemas.microsoft.com/office/drawing/2014/main" val="3947038132"/>
                    </a:ext>
                  </a:extLst>
                </a:gridCol>
                <a:gridCol w="1194816">
                  <a:extLst>
                    <a:ext uri="{9D8B030D-6E8A-4147-A177-3AD203B41FA5}">
                      <a16:colId xmlns:a16="http://schemas.microsoft.com/office/drawing/2014/main" val="2217343523"/>
                    </a:ext>
                  </a:extLst>
                </a:gridCol>
                <a:gridCol w="1011936">
                  <a:extLst>
                    <a:ext uri="{9D8B030D-6E8A-4147-A177-3AD203B41FA5}">
                      <a16:colId xmlns:a16="http://schemas.microsoft.com/office/drawing/2014/main" val="374252259"/>
                    </a:ext>
                  </a:extLst>
                </a:gridCol>
                <a:gridCol w="2572512">
                  <a:extLst>
                    <a:ext uri="{9D8B030D-6E8A-4147-A177-3AD203B41FA5}">
                      <a16:colId xmlns:a16="http://schemas.microsoft.com/office/drawing/2014/main" val="417372413"/>
                    </a:ext>
                  </a:extLst>
                </a:gridCol>
                <a:gridCol w="1234443">
                  <a:extLst>
                    <a:ext uri="{9D8B030D-6E8A-4147-A177-3AD203B41FA5}">
                      <a16:colId xmlns:a16="http://schemas.microsoft.com/office/drawing/2014/main" val="3208941474"/>
                    </a:ext>
                  </a:extLst>
                </a:gridCol>
              </a:tblGrid>
              <a:tr h="457200">
                <a:tc rowSpan="2">
                  <a:txBody>
                    <a:bodyPr/>
                    <a:lstStyle/>
                    <a:p>
                      <a:pPr algn="ctr"/>
                      <a:r>
                        <a:rPr lang="en-US" sz="1600" dirty="0"/>
                        <a:t>Availability</a:t>
                      </a:r>
                      <a:br>
                        <a:rPr lang="en-US" sz="1600" dirty="0"/>
                      </a:br>
                      <a:r>
                        <a:rPr lang="en-US" sz="1600" dirty="0"/>
                        <a:t>(%)</a:t>
                      </a:r>
                    </a:p>
                  </a:txBody>
                  <a:tcPr/>
                </a:tc>
                <a:tc rowSpan="2">
                  <a:txBody>
                    <a:bodyPr/>
                    <a:lstStyle/>
                    <a:p>
                      <a:pPr algn="ctr"/>
                      <a:r>
                        <a:rPr lang="en-US" sz="1600" dirty="0"/>
                        <a:t>Description</a:t>
                      </a:r>
                    </a:p>
                  </a:txBody>
                  <a:tcPr/>
                </a:tc>
                <a:tc gridSpan="3">
                  <a:txBody>
                    <a:bodyPr/>
                    <a:lstStyle/>
                    <a:p>
                      <a:pPr marL="0" algn="ctr" defTabSz="914400" rtl="0" eaLnBrk="1" latinLnBrk="0" hangingPunct="1"/>
                      <a:r>
                        <a:rPr lang="en-US" sz="1600" kern="1200" dirty="0"/>
                        <a:t>Downtime (Minutes)</a:t>
                      </a:r>
                      <a:endParaRPr lang="en-US" sz="1600" b="1" kern="1200" dirty="0">
                        <a:solidFill>
                          <a:schemeClr val="lt1"/>
                        </a:solidFill>
                        <a:latin typeface="+mn-lt"/>
                        <a:ea typeface="+mn-ea"/>
                        <a:cs typeface="+mn-cs"/>
                      </a:endParaRPr>
                    </a:p>
                  </a:txBody>
                  <a:tcPr>
                    <a:lnB w="12700" cap="flat" cmpd="sng" algn="ctr">
                      <a:solidFill>
                        <a:schemeClr val="bg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rowSpan="2">
                  <a:txBody>
                    <a:bodyPr/>
                    <a:lstStyle/>
                    <a:p>
                      <a:pPr marL="0" algn="ctr" defTabSz="914400" rtl="0" eaLnBrk="1" latinLnBrk="0" hangingPunct="1"/>
                      <a:r>
                        <a:rPr lang="en-US" sz="1600" kern="1200" dirty="0"/>
                        <a:t>Practical Meaning</a:t>
                      </a:r>
                      <a:endParaRPr lang="en-US" sz="1600" b="1" kern="1200" dirty="0">
                        <a:solidFill>
                          <a:schemeClr val="lt1"/>
                        </a:solidFill>
                        <a:latin typeface="+mn-lt"/>
                        <a:ea typeface="+mn-ea"/>
                        <a:cs typeface="+mn-cs"/>
                      </a:endParaRPr>
                    </a:p>
                  </a:txBody>
                  <a:tcPr/>
                </a:tc>
                <a:tc rowSpan="2">
                  <a:txBody>
                    <a:bodyPr/>
                    <a:lstStyle/>
                    <a:p>
                      <a:pPr marL="0" algn="ctr" defTabSz="914400" rtl="0" eaLnBrk="1" latinLnBrk="0" hangingPunct="1"/>
                      <a:r>
                        <a:rPr lang="en-US" sz="1600" kern="1200" dirty="0"/>
                        <a:t>FAA Rating</a:t>
                      </a:r>
                      <a:endParaRPr lang="en-US" sz="1600" b="1" kern="1200" dirty="0">
                        <a:solidFill>
                          <a:schemeClr val="lt1"/>
                        </a:solidFill>
                        <a:latin typeface="+mn-lt"/>
                        <a:ea typeface="+mn-ea"/>
                        <a:cs typeface="+mn-cs"/>
                      </a:endParaRPr>
                    </a:p>
                  </a:txBody>
                  <a:tcPr/>
                </a:tc>
                <a:extLst>
                  <a:ext uri="{0D108BD9-81ED-4DB2-BD59-A6C34878D82A}">
                    <a16:rowId xmlns:a16="http://schemas.microsoft.com/office/drawing/2014/main" val="2291148063"/>
                  </a:ext>
                </a:extLst>
              </a:tr>
              <a:tr h="457200">
                <a:tc vMerge="1">
                  <a:txBody>
                    <a:bodyPr/>
                    <a:lstStyle/>
                    <a:p>
                      <a:endParaRPr lang="en-US"/>
                    </a:p>
                  </a:txBody>
                  <a:tcPr/>
                </a:tc>
                <a:tc vMerge="1">
                  <a:txBody>
                    <a:bodyPr/>
                    <a:lstStyle/>
                    <a:p>
                      <a:endParaRPr lang="en-US"/>
                    </a:p>
                  </a:txBody>
                  <a:tcPr/>
                </a:tc>
                <a:tc>
                  <a:txBody>
                    <a:bodyPr/>
                    <a:lstStyle/>
                    <a:p>
                      <a:pPr marL="0" algn="ctr" defTabSz="914400" rtl="0" eaLnBrk="1" latinLnBrk="0" hangingPunct="1"/>
                      <a:r>
                        <a:rPr lang="en-US" sz="1600" b="1" kern="1200" dirty="0">
                          <a:solidFill>
                            <a:schemeClr val="lt1"/>
                          </a:solidFill>
                          <a:latin typeface="+mn-lt"/>
                          <a:ea typeface="+mn-ea"/>
                          <a:cs typeface="+mn-cs"/>
                        </a:rPr>
                        <a:t>Annual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914400" rtl="0" eaLnBrk="1" latinLnBrk="0" hangingPunct="1"/>
                      <a:r>
                        <a:rPr lang="en-US" sz="1600" b="1" kern="1200" dirty="0">
                          <a:solidFill>
                            <a:schemeClr val="lt1"/>
                          </a:solidFill>
                          <a:latin typeface="+mn-lt"/>
                          <a:ea typeface="+mn-ea"/>
                          <a:cs typeface="+mn-cs"/>
                        </a:rPr>
                        <a:t>Quarterly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914400" rtl="0" eaLnBrk="1" latinLnBrk="0" hangingPunct="1"/>
                      <a:r>
                        <a:rPr lang="en-US" sz="1600" b="1" kern="1200" dirty="0">
                          <a:solidFill>
                            <a:schemeClr val="lt1"/>
                          </a:solidFill>
                          <a:latin typeface="+mn-lt"/>
                          <a:ea typeface="+mn-ea"/>
                          <a:cs typeface="+mn-cs"/>
                        </a:rPr>
                        <a:t>Monthly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714241341"/>
                  </a:ext>
                </a:extLst>
              </a:tr>
              <a:tr h="370840">
                <a:tc>
                  <a:txBody>
                    <a:bodyPr/>
                    <a:lstStyle/>
                    <a:p>
                      <a:r>
                        <a:rPr lang="en-US" sz="1600" dirty="0"/>
                        <a:t>90</a:t>
                      </a:r>
                    </a:p>
                  </a:txBody>
                  <a:tcPr/>
                </a:tc>
                <a:tc>
                  <a:txBody>
                    <a:bodyPr/>
                    <a:lstStyle/>
                    <a:p>
                      <a:r>
                        <a:rPr lang="en-US" sz="1600" dirty="0"/>
                        <a:t>Unmanaged</a:t>
                      </a:r>
                    </a:p>
                  </a:txBody>
                  <a:tcPr/>
                </a:tc>
                <a:tc>
                  <a:txBody>
                    <a:bodyPr/>
                    <a:lstStyle/>
                    <a:p>
                      <a:r>
                        <a:rPr lang="en-US" sz="1600" dirty="0"/>
                        <a:t>52,596.00</a:t>
                      </a:r>
                    </a:p>
                  </a:txBody>
                  <a:tcPr>
                    <a:lnT w="38100" cap="flat" cmpd="sng" algn="ctr">
                      <a:solidFill>
                        <a:schemeClr val="bg1"/>
                      </a:solidFill>
                      <a:prstDash val="solid"/>
                      <a:round/>
                      <a:headEnd type="none" w="med" len="med"/>
                      <a:tailEnd type="none" w="med" len="med"/>
                    </a:lnT>
                  </a:tcPr>
                </a:tc>
                <a:tc>
                  <a:txBody>
                    <a:bodyPr/>
                    <a:lstStyle/>
                    <a:p>
                      <a:r>
                        <a:rPr lang="en-US" sz="1600" dirty="0"/>
                        <a:t>13,149.00</a:t>
                      </a:r>
                    </a:p>
                  </a:txBody>
                  <a:tcPr>
                    <a:lnT w="38100" cap="flat" cmpd="sng" algn="ctr">
                      <a:solidFill>
                        <a:schemeClr val="bg1"/>
                      </a:solidFill>
                      <a:prstDash val="solid"/>
                      <a:round/>
                      <a:headEnd type="none" w="med" len="med"/>
                      <a:tailEnd type="none" w="med" len="med"/>
                    </a:lnT>
                  </a:tcPr>
                </a:tc>
                <a:tc>
                  <a:txBody>
                    <a:bodyPr/>
                    <a:lstStyle/>
                    <a:p>
                      <a:r>
                        <a:rPr lang="en-US" sz="1600" dirty="0"/>
                        <a:t>4,383.00</a:t>
                      </a:r>
                    </a:p>
                  </a:txBody>
                  <a:tcPr>
                    <a:lnT w="38100" cap="flat" cmpd="sng" algn="ctr">
                      <a:solidFill>
                        <a:schemeClr val="bg1"/>
                      </a:solidFill>
                      <a:prstDash val="solid"/>
                      <a:round/>
                      <a:headEnd type="none" w="med" len="med"/>
                      <a:tailEnd type="none" w="med" len="med"/>
                    </a:lnT>
                  </a:tcPr>
                </a:tc>
                <a:tc>
                  <a:txBody>
                    <a:bodyPr/>
                    <a:lstStyle/>
                    <a:p>
                      <a:r>
                        <a:rPr lang="en-US" sz="1600" dirty="0"/>
                        <a:t>Down 5 weeks per year</a:t>
                      </a:r>
                    </a:p>
                  </a:txBody>
                  <a:tcPr/>
                </a:tc>
                <a:tc>
                  <a:txBody>
                    <a:bodyPr/>
                    <a:lstStyle/>
                    <a:p>
                      <a:endParaRPr lang="en-US" sz="1600" dirty="0"/>
                    </a:p>
                  </a:txBody>
                  <a:tcPr/>
                </a:tc>
                <a:extLst>
                  <a:ext uri="{0D108BD9-81ED-4DB2-BD59-A6C34878D82A}">
                    <a16:rowId xmlns:a16="http://schemas.microsoft.com/office/drawing/2014/main" val="313922505"/>
                  </a:ext>
                </a:extLst>
              </a:tr>
              <a:tr h="370840">
                <a:tc>
                  <a:txBody>
                    <a:bodyPr/>
                    <a:lstStyle/>
                    <a:p>
                      <a:r>
                        <a:rPr lang="en-US" sz="1600" dirty="0"/>
                        <a:t>99</a:t>
                      </a:r>
                    </a:p>
                  </a:txBody>
                  <a:tcPr/>
                </a:tc>
                <a:tc>
                  <a:txBody>
                    <a:bodyPr/>
                    <a:lstStyle/>
                    <a:p>
                      <a:r>
                        <a:rPr lang="en-US" sz="1600" dirty="0"/>
                        <a:t>Managed</a:t>
                      </a:r>
                    </a:p>
                  </a:txBody>
                  <a:tcPr/>
                </a:tc>
                <a:tc>
                  <a:txBody>
                    <a:bodyPr/>
                    <a:lstStyle/>
                    <a:p>
                      <a:r>
                        <a:rPr lang="en-US" sz="1600" dirty="0"/>
                        <a:t>5,259.60</a:t>
                      </a:r>
                    </a:p>
                  </a:txBody>
                  <a:tcPr/>
                </a:tc>
                <a:tc>
                  <a:txBody>
                    <a:bodyPr/>
                    <a:lstStyle/>
                    <a:p>
                      <a:r>
                        <a:rPr lang="en-US" sz="1600" dirty="0"/>
                        <a:t>1,314,90</a:t>
                      </a:r>
                    </a:p>
                  </a:txBody>
                  <a:tcPr/>
                </a:tc>
                <a:tc>
                  <a:txBody>
                    <a:bodyPr/>
                    <a:lstStyle/>
                    <a:p>
                      <a:r>
                        <a:rPr lang="en-US" sz="1600" dirty="0"/>
                        <a:t>438.30</a:t>
                      </a:r>
                    </a:p>
                  </a:txBody>
                  <a:tcPr/>
                </a:tc>
                <a:tc>
                  <a:txBody>
                    <a:bodyPr/>
                    <a:lstStyle/>
                    <a:p>
                      <a:r>
                        <a:rPr lang="en-US" sz="1600" dirty="0"/>
                        <a:t>Down 4 days per year</a:t>
                      </a:r>
                    </a:p>
                  </a:txBody>
                  <a:tcPr/>
                </a:tc>
                <a:tc>
                  <a:txBody>
                    <a:bodyPr/>
                    <a:lstStyle/>
                    <a:p>
                      <a:r>
                        <a:rPr lang="en-US" sz="1600" dirty="0"/>
                        <a:t>ROUTINE</a:t>
                      </a:r>
                    </a:p>
                  </a:txBody>
                  <a:tcPr/>
                </a:tc>
                <a:extLst>
                  <a:ext uri="{0D108BD9-81ED-4DB2-BD59-A6C34878D82A}">
                    <a16:rowId xmlns:a16="http://schemas.microsoft.com/office/drawing/2014/main" val="1467642850"/>
                  </a:ext>
                </a:extLst>
              </a:tr>
              <a:tr h="370840">
                <a:tc>
                  <a:txBody>
                    <a:bodyPr/>
                    <a:lstStyle/>
                    <a:p>
                      <a:r>
                        <a:rPr lang="en-US" sz="1600" dirty="0"/>
                        <a:t>99.9</a:t>
                      </a:r>
                    </a:p>
                  </a:txBody>
                  <a:tcPr/>
                </a:tc>
                <a:tc>
                  <a:txBody>
                    <a:bodyPr/>
                    <a:lstStyle/>
                    <a:p>
                      <a:r>
                        <a:rPr lang="en-US" sz="1600" dirty="0"/>
                        <a:t>Well-Managed</a:t>
                      </a:r>
                    </a:p>
                  </a:txBody>
                  <a:tcPr/>
                </a:tc>
                <a:tc>
                  <a:txBody>
                    <a:bodyPr/>
                    <a:lstStyle/>
                    <a:p>
                      <a:r>
                        <a:rPr lang="en-US" sz="1600" dirty="0"/>
                        <a:t>525.96</a:t>
                      </a:r>
                    </a:p>
                  </a:txBody>
                  <a:tcPr/>
                </a:tc>
                <a:tc>
                  <a:txBody>
                    <a:bodyPr/>
                    <a:lstStyle/>
                    <a:p>
                      <a:r>
                        <a:rPr lang="en-US" sz="1600" dirty="0"/>
                        <a:t>131.49</a:t>
                      </a:r>
                    </a:p>
                  </a:txBody>
                  <a:tcPr/>
                </a:tc>
                <a:tc>
                  <a:txBody>
                    <a:bodyPr/>
                    <a:lstStyle/>
                    <a:p>
                      <a:r>
                        <a:rPr lang="en-US" sz="1600" dirty="0"/>
                        <a:t>43.83</a:t>
                      </a:r>
                    </a:p>
                  </a:txBody>
                  <a:tcPr/>
                </a:tc>
                <a:tc>
                  <a:txBody>
                    <a:bodyPr/>
                    <a:lstStyle/>
                    <a:p>
                      <a:r>
                        <a:rPr lang="en-US" sz="1600" dirty="0"/>
                        <a:t>Down 9 hours</a:t>
                      </a:r>
                      <a:r>
                        <a:rPr lang="en-US" sz="1600" baseline="0" dirty="0"/>
                        <a:t> per year</a:t>
                      </a:r>
                      <a:endParaRPr lang="en-US" sz="1600" dirty="0"/>
                    </a:p>
                  </a:txBody>
                  <a:tcPr/>
                </a:tc>
                <a:tc>
                  <a:txBody>
                    <a:bodyPr/>
                    <a:lstStyle/>
                    <a:p>
                      <a:r>
                        <a:rPr lang="en-US" sz="1600" dirty="0"/>
                        <a:t>ESSENTIAL</a:t>
                      </a:r>
                    </a:p>
                  </a:txBody>
                  <a:tcPr/>
                </a:tc>
                <a:extLst>
                  <a:ext uri="{0D108BD9-81ED-4DB2-BD59-A6C34878D82A}">
                    <a16:rowId xmlns:a16="http://schemas.microsoft.com/office/drawing/2014/main" val="4164103869"/>
                  </a:ext>
                </a:extLst>
              </a:tr>
              <a:tr h="370840">
                <a:tc>
                  <a:txBody>
                    <a:bodyPr/>
                    <a:lstStyle/>
                    <a:p>
                      <a:r>
                        <a:rPr lang="en-US" sz="1600" dirty="0"/>
                        <a:t>99.99</a:t>
                      </a:r>
                    </a:p>
                  </a:txBody>
                  <a:tcPr/>
                </a:tc>
                <a:tc>
                  <a:txBody>
                    <a:bodyPr/>
                    <a:lstStyle/>
                    <a:p>
                      <a:r>
                        <a:rPr lang="en-US" sz="1600" dirty="0"/>
                        <a:t>Fault-Tolerant</a:t>
                      </a:r>
                    </a:p>
                  </a:txBody>
                  <a:tcPr/>
                </a:tc>
                <a:tc>
                  <a:txBody>
                    <a:bodyPr/>
                    <a:lstStyle/>
                    <a:p>
                      <a:r>
                        <a:rPr lang="en-US" sz="1600" dirty="0"/>
                        <a:t>52.60</a:t>
                      </a:r>
                    </a:p>
                  </a:txBody>
                  <a:tcPr/>
                </a:tc>
                <a:tc>
                  <a:txBody>
                    <a:bodyPr/>
                    <a:lstStyle/>
                    <a:p>
                      <a:r>
                        <a:rPr lang="en-US" sz="1600" dirty="0"/>
                        <a:t>131.15</a:t>
                      </a:r>
                    </a:p>
                  </a:txBody>
                  <a:tcPr/>
                </a:tc>
                <a:tc>
                  <a:txBody>
                    <a:bodyPr/>
                    <a:lstStyle/>
                    <a:p>
                      <a:r>
                        <a:rPr lang="en-US" sz="1600" dirty="0"/>
                        <a:t>4.38</a:t>
                      </a:r>
                    </a:p>
                  </a:txBody>
                  <a:tcPr/>
                </a:tc>
                <a:tc>
                  <a:txBody>
                    <a:bodyPr/>
                    <a:lstStyle/>
                    <a:p>
                      <a:r>
                        <a:rPr lang="en-US" sz="1600" dirty="0"/>
                        <a:t>Down 1 hour per year</a:t>
                      </a:r>
                    </a:p>
                  </a:txBody>
                  <a:tcPr/>
                </a:tc>
                <a:tc>
                  <a:txBody>
                    <a:bodyPr/>
                    <a:lstStyle/>
                    <a:p>
                      <a:endParaRPr lang="en-US" sz="1600" dirty="0"/>
                    </a:p>
                  </a:txBody>
                  <a:tcPr/>
                </a:tc>
                <a:extLst>
                  <a:ext uri="{0D108BD9-81ED-4DB2-BD59-A6C34878D82A}">
                    <a16:rowId xmlns:a16="http://schemas.microsoft.com/office/drawing/2014/main" val="3432051853"/>
                  </a:ext>
                </a:extLst>
              </a:tr>
              <a:tr h="370840">
                <a:tc>
                  <a:txBody>
                    <a:bodyPr/>
                    <a:lstStyle/>
                    <a:p>
                      <a:r>
                        <a:rPr lang="en-US" sz="1600" dirty="0"/>
                        <a:t>99.999</a:t>
                      </a:r>
                    </a:p>
                  </a:txBody>
                  <a:tcPr/>
                </a:tc>
                <a:tc>
                  <a:txBody>
                    <a:bodyPr/>
                    <a:lstStyle/>
                    <a:p>
                      <a:r>
                        <a:rPr lang="en-US" sz="1600" dirty="0"/>
                        <a:t>High</a:t>
                      </a:r>
                      <a:r>
                        <a:rPr lang="en-US" sz="1600" baseline="0" dirty="0"/>
                        <a:t> </a:t>
                      </a:r>
                      <a:r>
                        <a:rPr lang="en-US" sz="1600" dirty="0"/>
                        <a:t>Availability</a:t>
                      </a:r>
                    </a:p>
                  </a:txBody>
                  <a:tcPr/>
                </a:tc>
                <a:tc>
                  <a:txBody>
                    <a:bodyPr/>
                    <a:lstStyle/>
                    <a:p>
                      <a:r>
                        <a:rPr lang="en-US" sz="1600" dirty="0"/>
                        <a:t>5.26</a:t>
                      </a:r>
                    </a:p>
                  </a:txBody>
                  <a:tcPr/>
                </a:tc>
                <a:tc>
                  <a:txBody>
                    <a:bodyPr/>
                    <a:lstStyle/>
                    <a:p>
                      <a:r>
                        <a:rPr lang="en-US" sz="1600" dirty="0"/>
                        <a:t>1.31</a:t>
                      </a:r>
                    </a:p>
                  </a:txBody>
                  <a:tcPr/>
                </a:tc>
                <a:tc>
                  <a:txBody>
                    <a:bodyPr/>
                    <a:lstStyle/>
                    <a:p>
                      <a:r>
                        <a:rPr lang="en-US" sz="1600" dirty="0"/>
                        <a:t>.44</a:t>
                      </a:r>
                    </a:p>
                  </a:txBody>
                  <a:tcPr/>
                </a:tc>
                <a:tc>
                  <a:txBody>
                    <a:bodyPr/>
                    <a:lstStyle/>
                    <a:p>
                      <a:r>
                        <a:rPr lang="en-US" sz="1600" dirty="0"/>
                        <a:t>Down</a:t>
                      </a:r>
                      <a:r>
                        <a:rPr lang="en-US" sz="1600" baseline="0" dirty="0"/>
                        <a:t> 5 minutes per year</a:t>
                      </a:r>
                      <a:endParaRPr lang="en-US" sz="1600" dirty="0"/>
                    </a:p>
                  </a:txBody>
                  <a:tcPr/>
                </a:tc>
                <a:tc>
                  <a:txBody>
                    <a:bodyPr/>
                    <a:lstStyle/>
                    <a:p>
                      <a:r>
                        <a:rPr lang="en-US" sz="1600" dirty="0"/>
                        <a:t>CRITICAL</a:t>
                      </a:r>
                    </a:p>
                  </a:txBody>
                  <a:tcPr/>
                </a:tc>
                <a:extLst>
                  <a:ext uri="{0D108BD9-81ED-4DB2-BD59-A6C34878D82A}">
                    <a16:rowId xmlns:a16="http://schemas.microsoft.com/office/drawing/2014/main" val="2411533771"/>
                  </a:ext>
                </a:extLst>
              </a:tr>
              <a:tr h="370840">
                <a:tc>
                  <a:txBody>
                    <a:bodyPr/>
                    <a:lstStyle/>
                    <a:p>
                      <a:r>
                        <a:rPr lang="en-US" sz="1600" dirty="0"/>
                        <a:t>99.9999</a:t>
                      </a:r>
                    </a:p>
                  </a:txBody>
                  <a:tcPr/>
                </a:tc>
                <a:tc>
                  <a:txBody>
                    <a:bodyPr/>
                    <a:lstStyle/>
                    <a:p>
                      <a:r>
                        <a:rPr lang="en-US" sz="1600" dirty="0"/>
                        <a:t>Very High Availability</a:t>
                      </a:r>
                    </a:p>
                  </a:txBody>
                  <a:tcPr/>
                </a:tc>
                <a:tc>
                  <a:txBody>
                    <a:bodyPr/>
                    <a:lstStyle/>
                    <a:p>
                      <a:r>
                        <a:rPr lang="en-US" sz="1600" dirty="0"/>
                        <a:t>0.53</a:t>
                      </a:r>
                    </a:p>
                  </a:txBody>
                  <a:tcPr/>
                </a:tc>
                <a:tc>
                  <a:txBody>
                    <a:bodyPr/>
                    <a:lstStyle/>
                    <a:p>
                      <a:r>
                        <a:rPr lang="en-US" sz="1600" dirty="0"/>
                        <a:t>0.13</a:t>
                      </a:r>
                    </a:p>
                  </a:txBody>
                  <a:tcPr/>
                </a:tc>
                <a:tc>
                  <a:txBody>
                    <a:bodyPr/>
                    <a:lstStyle/>
                    <a:p>
                      <a:r>
                        <a:rPr lang="en-US" sz="1600" dirty="0"/>
                        <a:t>0.04</a:t>
                      </a:r>
                    </a:p>
                  </a:txBody>
                  <a:tcPr/>
                </a:tc>
                <a:tc>
                  <a:txBody>
                    <a:bodyPr/>
                    <a:lstStyle/>
                    <a:p>
                      <a:r>
                        <a:rPr lang="en-US" sz="1600" dirty="0"/>
                        <a:t>Down 30 seconds per year</a:t>
                      </a:r>
                    </a:p>
                  </a:txBody>
                  <a:tcPr/>
                </a:tc>
                <a:tc>
                  <a:txBody>
                    <a:bodyPr/>
                    <a:lstStyle/>
                    <a:p>
                      <a:endParaRPr lang="en-US" sz="1600" dirty="0"/>
                    </a:p>
                  </a:txBody>
                  <a:tcPr/>
                </a:tc>
                <a:extLst>
                  <a:ext uri="{0D108BD9-81ED-4DB2-BD59-A6C34878D82A}">
                    <a16:rowId xmlns:a16="http://schemas.microsoft.com/office/drawing/2014/main" val="3049237370"/>
                  </a:ext>
                </a:extLst>
              </a:tr>
              <a:tr h="370840">
                <a:tc>
                  <a:txBody>
                    <a:bodyPr/>
                    <a:lstStyle/>
                    <a:p>
                      <a:r>
                        <a:rPr lang="en-US" sz="1600" dirty="0"/>
                        <a:t>99.99999</a:t>
                      </a:r>
                    </a:p>
                  </a:txBody>
                  <a:tcPr/>
                </a:tc>
                <a:tc>
                  <a:txBody>
                    <a:bodyPr/>
                    <a:lstStyle/>
                    <a:p>
                      <a:r>
                        <a:rPr lang="en-US" sz="1600" dirty="0"/>
                        <a:t>Ultra Availability</a:t>
                      </a:r>
                    </a:p>
                  </a:txBody>
                  <a:tcPr/>
                </a:tc>
                <a:tc>
                  <a:txBody>
                    <a:bodyPr/>
                    <a:lstStyle/>
                    <a:p>
                      <a:r>
                        <a:rPr lang="en-US" sz="1600" dirty="0"/>
                        <a:t>0.05</a:t>
                      </a:r>
                    </a:p>
                  </a:txBody>
                  <a:tcPr/>
                </a:tc>
                <a:tc>
                  <a:txBody>
                    <a:bodyPr/>
                    <a:lstStyle/>
                    <a:p>
                      <a:r>
                        <a:rPr lang="en-US" sz="1600" dirty="0"/>
                        <a:t>0.01</a:t>
                      </a:r>
                    </a:p>
                  </a:txBody>
                  <a:tcPr/>
                </a:tc>
                <a:tc>
                  <a:txBody>
                    <a:bodyPr/>
                    <a:lstStyle/>
                    <a:p>
                      <a:r>
                        <a:rPr lang="en-US" sz="1600" dirty="0"/>
                        <a:t>--</a:t>
                      </a:r>
                    </a:p>
                  </a:txBody>
                  <a:tcPr/>
                </a:tc>
                <a:tc>
                  <a:txBody>
                    <a:bodyPr/>
                    <a:lstStyle/>
                    <a:p>
                      <a:r>
                        <a:rPr lang="en-US" sz="1600" dirty="0"/>
                        <a:t>Down 3 seconds per year</a:t>
                      </a:r>
                    </a:p>
                  </a:txBody>
                  <a:tcPr/>
                </a:tc>
                <a:tc>
                  <a:txBody>
                    <a:bodyPr/>
                    <a:lstStyle/>
                    <a:p>
                      <a:r>
                        <a:rPr lang="en-US" sz="1600" dirty="0"/>
                        <a:t>SAFETY CRITICAL</a:t>
                      </a:r>
                    </a:p>
                  </a:txBody>
                  <a:tcPr/>
                </a:tc>
                <a:extLst>
                  <a:ext uri="{0D108BD9-81ED-4DB2-BD59-A6C34878D82A}">
                    <a16:rowId xmlns:a16="http://schemas.microsoft.com/office/drawing/2014/main" val="636727792"/>
                  </a:ext>
                </a:extLst>
              </a:tr>
            </a:tbl>
          </a:graphicData>
        </a:graphic>
      </p:graphicFrame>
      <p:sp>
        <p:nvSpPr>
          <p:cNvPr id="5" name="TextBox 4"/>
          <p:cNvSpPr txBox="1"/>
          <p:nvPr/>
        </p:nvSpPr>
        <p:spPr>
          <a:xfrm>
            <a:off x="838200" y="5856106"/>
            <a:ext cx="10515600" cy="400110"/>
          </a:xfrm>
          <a:prstGeom prst="rect">
            <a:avLst/>
          </a:prstGeom>
          <a:noFill/>
        </p:spPr>
        <p:txBody>
          <a:bodyPr wrap="square" rtlCol="0">
            <a:spAutoFit/>
          </a:bodyPr>
          <a:lstStyle/>
          <a:p>
            <a:pPr algn="r"/>
            <a:r>
              <a:rPr lang="en-US" altLang="zh-CN" sz="1000" i="1" dirty="0"/>
              <a:t>From Generic Requirements for Operation Systems Platform Reliability, </a:t>
            </a:r>
            <a:r>
              <a:rPr lang="en-US" altLang="zh-CN" sz="1000" i="1" dirty="0" err="1"/>
              <a:t>Telcordia</a:t>
            </a:r>
            <a:r>
              <a:rPr lang="en-US" altLang="zh-CN" sz="1000" i="1" dirty="0"/>
              <a:t> Technologies System Documentation,GR-2841-CORE and </a:t>
            </a:r>
          </a:p>
          <a:p>
            <a:pPr algn="r"/>
            <a:r>
              <a:rPr lang="en-US" altLang="zh-CN" sz="1000" i="1" dirty="0"/>
              <a:t>Federation Aviation Administration Handbook: Reliability, Maintainability, and Availability (RMA) Handbook, FAA-HDBK-006A, Jan 7, 2008.</a:t>
            </a:r>
            <a:endParaRPr lang="en-US" sz="1000" i="1" dirty="0"/>
          </a:p>
        </p:txBody>
      </p:sp>
    </p:spTree>
    <p:extLst>
      <p:ext uri="{BB962C8B-B14F-4D97-AF65-F5344CB8AC3E}">
        <p14:creationId xmlns:p14="http://schemas.microsoft.com/office/powerpoint/2010/main" val="2944745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Service Level Agreement</a:t>
            </a:r>
          </a:p>
        </p:txBody>
      </p:sp>
      <p:sp>
        <p:nvSpPr>
          <p:cNvPr id="3" name="Content Placeholder 2"/>
          <p:cNvSpPr>
            <a:spLocks noGrp="1"/>
          </p:cNvSpPr>
          <p:nvPr>
            <p:ph idx="1"/>
          </p:nvPr>
        </p:nvSpPr>
        <p:spPr/>
        <p:txBody>
          <a:bodyPr/>
          <a:lstStyle/>
          <a:p>
            <a:r>
              <a:rPr lang="en-US" dirty="0"/>
              <a:t>99.95% for multiple role instances in an Availability Set</a:t>
            </a:r>
          </a:p>
          <a:p>
            <a:r>
              <a:rPr lang="en-US" dirty="0"/>
              <a:t>What’s Included</a:t>
            </a:r>
          </a:p>
          <a:p>
            <a:pPr lvl="1"/>
            <a:r>
              <a:rPr lang="en-US" dirty="0"/>
              <a:t>Computer hardware failure (disk, CPU, memory)</a:t>
            </a:r>
          </a:p>
          <a:p>
            <a:pPr lvl="1"/>
            <a:r>
              <a:rPr lang="en-US" dirty="0"/>
              <a:t>Data Center failures – network, power</a:t>
            </a:r>
          </a:p>
          <a:p>
            <a:pPr lvl="1"/>
            <a:r>
              <a:rPr lang="en-US" dirty="0"/>
              <a:t>Hardware upgrades, software maintenance, Host OS Updates</a:t>
            </a:r>
          </a:p>
          <a:p>
            <a:r>
              <a:rPr lang="en-US" dirty="0"/>
              <a:t>Not Included</a:t>
            </a:r>
          </a:p>
          <a:p>
            <a:pPr lvl="1"/>
            <a:r>
              <a:rPr lang="en-US" dirty="0"/>
              <a:t>VM Container crashes, Guest OS updates</a:t>
            </a:r>
          </a:p>
          <a:p>
            <a:endParaRPr lang="en-US" dirty="0"/>
          </a:p>
        </p:txBody>
      </p:sp>
    </p:spTree>
    <p:extLst>
      <p:ext uri="{BB962C8B-B14F-4D97-AF65-F5344CB8AC3E}">
        <p14:creationId xmlns:p14="http://schemas.microsoft.com/office/powerpoint/2010/main" val="1687347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VM Scale Sets</a:t>
            </a:r>
          </a:p>
        </p:txBody>
      </p:sp>
      <p:sp>
        <p:nvSpPr>
          <p:cNvPr id="3" name="Content Placeholder 2"/>
          <p:cNvSpPr>
            <a:spLocks noGrp="1"/>
          </p:cNvSpPr>
          <p:nvPr>
            <p:ph idx="1"/>
          </p:nvPr>
        </p:nvSpPr>
        <p:spPr>
          <a:xfrm>
            <a:off x="849217" y="1825625"/>
            <a:ext cx="8392319" cy="4803775"/>
          </a:xfrm>
        </p:spPr>
        <p:txBody>
          <a:bodyPr>
            <a:normAutofit/>
          </a:bodyPr>
          <a:lstStyle/>
          <a:p>
            <a:r>
              <a:rPr lang="en-US" dirty="0"/>
              <a:t>Easily deploy a set of VMs based on the same image</a:t>
            </a:r>
          </a:p>
          <a:p>
            <a:r>
              <a:rPr lang="en-US" dirty="0"/>
              <a:t>Implicitly balanced across Fault &amp; Update Domains</a:t>
            </a:r>
          </a:p>
          <a:p>
            <a:r>
              <a:rPr lang="en-US" dirty="0"/>
              <a:t>VM Scale sets are implicitly an Availability Set </a:t>
            </a:r>
            <a:br>
              <a:rPr lang="en-US" dirty="0"/>
            </a:br>
            <a:r>
              <a:rPr lang="en-US" dirty="0"/>
              <a:t>(3 FD, 5 UD)</a:t>
            </a:r>
          </a:p>
          <a:p>
            <a:r>
              <a:rPr lang="en-US" dirty="0"/>
              <a:t>Manual or rule-based scaling for the Scale Set capacity</a:t>
            </a:r>
          </a:p>
          <a:p>
            <a:r>
              <a:rPr lang="en-US" dirty="0"/>
              <a:t>Use a Load Balancer or Application Gateway to distribute requests across the available VM’s in a Scale Set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2590" y="3800792"/>
            <a:ext cx="1143000" cy="11430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1998" y="3800792"/>
            <a:ext cx="1143000" cy="11430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2590" y="2396458"/>
            <a:ext cx="1143000" cy="114300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1998" y="2354580"/>
            <a:ext cx="1143000" cy="114300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2590" y="908368"/>
            <a:ext cx="1143000" cy="114300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1998" y="914400"/>
            <a:ext cx="1143000" cy="11430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2590" y="5247004"/>
            <a:ext cx="1143000" cy="114300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6248" y="5247004"/>
            <a:ext cx="1143000" cy="1143000"/>
          </a:xfrm>
          <a:prstGeom prst="rect">
            <a:avLst/>
          </a:prstGeom>
        </p:spPr>
      </p:pic>
    </p:spTree>
    <p:extLst>
      <p:ext uri="{BB962C8B-B14F-4D97-AF65-F5344CB8AC3E}">
        <p14:creationId xmlns:p14="http://schemas.microsoft.com/office/powerpoint/2010/main" val="727196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Concepts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9931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t>
            </a:r>
            <a:r>
              <a:rPr lang="en-US" dirty="0" err="1"/>
              <a:t>DevTest</a:t>
            </a:r>
            <a:r>
              <a:rPr lang="en-US" dirty="0"/>
              <a:t> Labs</a:t>
            </a:r>
          </a:p>
        </p:txBody>
      </p:sp>
      <p:sp>
        <p:nvSpPr>
          <p:cNvPr id="3" name="Content Placeholder 2"/>
          <p:cNvSpPr>
            <a:spLocks noGrp="1"/>
          </p:cNvSpPr>
          <p:nvPr>
            <p:ph idx="1"/>
          </p:nvPr>
        </p:nvSpPr>
        <p:spPr>
          <a:xfrm>
            <a:off x="827183" y="1825625"/>
            <a:ext cx="7695025" cy="4611752"/>
          </a:xfrm>
        </p:spPr>
        <p:txBody>
          <a:bodyPr>
            <a:normAutofit/>
          </a:bodyPr>
          <a:lstStyle/>
          <a:p>
            <a:r>
              <a:rPr lang="en-US" dirty="0"/>
              <a:t>Manage a set of VM’s or provide worry-free self-service for dev-test lab environments.</a:t>
            </a:r>
          </a:p>
          <a:p>
            <a:r>
              <a:rPr lang="en-US" dirty="0"/>
              <a:t>Use “Formulas” to create reusable VM configurations</a:t>
            </a:r>
          </a:p>
          <a:p>
            <a:r>
              <a:rPr lang="en-US" dirty="0"/>
              <a:t>Use “Artifacts” to create reusable VM configuration elements</a:t>
            </a:r>
          </a:p>
          <a:p>
            <a:r>
              <a:rPr lang="en-US" dirty="0"/>
              <a:t>Configure policies for auto-shutdown, </a:t>
            </a:r>
            <a:br>
              <a:rPr lang="en-US" dirty="0"/>
            </a:br>
            <a:r>
              <a:rPr lang="en-US" dirty="0"/>
              <a:t>auto-start</a:t>
            </a:r>
          </a:p>
          <a:p>
            <a:r>
              <a:rPr lang="en-US" dirty="0"/>
              <a:t>Role-based access for Owners, Contributors, Lab Users</a:t>
            </a:r>
          </a:p>
          <a:p>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455326" y="2641572"/>
            <a:ext cx="1600200" cy="1600200"/>
          </a:xfrm>
          <a:prstGeom prst="rect">
            <a:avLst/>
          </a:prstGeom>
        </p:spPr>
      </p:pic>
      <p:pic>
        <p:nvPicPr>
          <p:cNvPr id="20" name="Picture 19"/>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8983425" y="5361161"/>
            <a:ext cx="685800" cy="642696"/>
          </a:xfrm>
          <a:prstGeom prst="rect">
            <a:avLst/>
          </a:prstGeom>
        </p:spPr>
      </p:pic>
      <p:pic>
        <p:nvPicPr>
          <p:cNvPr id="21" name="Picture 20"/>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9786634" y="5361161"/>
            <a:ext cx="685800" cy="642696"/>
          </a:xfrm>
          <a:prstGeom prst="rect">
            <a:avLst/>
          </a:prstGeom>
        </p:spPr>
      </p:pic>
      <p:pic>
        <p:nvPicPr>
          <p:cNvPr id="22" name="Picture 21"/>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10595750" y="5361161"/>
            <a:ext cx="685800" cy="642696"/>
          </a:xfrm>
          <a:prstGeom prst="rect">
            <a:avLst/>
          </a:prstGeom>
        </p:spPr>
      </p:pic>
      <p:sp>
        <p:nvSpPr>
          <p:cNvPr id="24" name="Arrow: Right 23"/>
          <p:cNvSpPr/>
          <p:nvPr/>
        </p:nvSpPr>
        <p:spPr>
          <a:xfrm rot="6887935">
            <a:off x="9152517" y="4644631"/>
            <a:ext cx="775561"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Arrow: Right 24"/>
          <p:cNvSpPr/>
          <p:nvPr/>
        </p:nvSpPr>
        <p:spPr>
          <a:xfrm rot="3670940">
            <a:off x="10281676" y="4655581"/>
            <a:ext cx="790236"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Arrow: Right 25"/>
          <p:cNvSpPr/>
          <p:nvPr/>
        </p:nvSpPr>
        <p:spPr>
          <a:xfrm rot="5400000">
            <a:off x="9809112" y="2124880"/>
            <a:ext cx="580545"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Arrow: Right 26"/>
          <p:cNvSpPr/>
          <p:nvPr/>
        </p:nvSpPr>
        <p:spPr>
          <a:xfrm rot="5400000">
            <a:off x="9731028" y="4637874"/>
            <a:ext cx="721692"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29" name="Picture 28"/>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8983425" y="6116029"/>
            <a:ext cx="685800" cy="642696"/>
          </a:xfrm>
          <a:prstGeom prst="rect">
            <a:avLst/>
          </a:prstGeom>
        </p:spPr>
      </p:pic>
      <p:pic>
        <p:nvPicPr>
          <p:cNvPr id="30" name="Picture 29"/>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9786634" y="6116029"/>
            <a:ext cx="685800" cy="642696"/>
          </a:xfrm>
          <a:prstGeom prst="rect">
            <a:avLst/>
          </a:prstGeom>
        </p:spPr>
      </p:pic>
      <p:pic>
        <p:nvPicPr>
          <p:cNvPr id="31" name="Picture 30"/>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10595750" y="6116029"/>
            <a:ext cx="685800" cy="642696"/>
          </a:xfrm>
          <a:prstGeom prst="rect">
            <a:avLst/>
          </a:prstGeom>
        </p:spPr>
      </p:pic>
      <p:grpSp>
        <p:nvGrpSpPr>
          <p:cNvPr id="33" name="Group 32"/>
          <p:cNvGrpSpPr/>
          <p:nvPr/>
        </p:nvGrpSpPr>
        <p:grpSpPr>
          <a:xfrm>
            <a:off x="9268985" y="258212"/>
            <a:ext cx="1663941" cy="1663982"/>
            <a:chOff x="9268985" y="258212"/>
            <a:chExt cx="1663941" cy="1663982"/>
          </a:xfrm>
        </p:grpSpPr>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251816">
              <a:off x="9874969" y="1464994"/>
              <a:ext cx="457200" cy="45720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426047">
              <a:off x="10255426" y="941860"/>
              <a:ext cx="457200" cy="457200"/>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487610">
              <a:off x="9923954" y="381528"/>
              <a:ext cx="457200" cy="457200"/>
            </a:xfrm>
            <a:prstGeom prst="rect">
              <a:avLst/>
            </a:prstGeom>
          </p:spPr>
        </p:pic>
        <p:pic>
          <p:nvPicPr>
            <p:cNvPr id="15" name="Picture 14"/>
            <p:cNvPicPr>
              <a:picLocks noChangeAspect="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0875055">
              <a:off x="9268985" y="301141"/>
              <a:ext cx="457200" cy="457200"/>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047332">
              <a:off x="10475726" y="258212"/>
              <a:ext cx="457200" cy="457200"/>
            </a:xfrm>
            <a:prstGeom prst="rect">
              <a:avLst/>
            </a:prstGeom>
          </p:spPr>
        </p:pic>
        <p:pic>
          <p:nvPicPr>
            <p:cNvPr id="32" name="Picture 31"/>
            <p:cNvPicPr>
              <a:picLocks noChangeAspect="1"/>
            </p:cNvPicPr>
            <p:nvPr/>
          </p:nvPicPr>
          <p:blipFill rotWithShape="1">
            <a:blip r:embed="rId10">
              <a:extLst>
                <a:ext uri="{28A0092B-C50C-407E-A947-70E740481C1C}">
                  <a14:useLocalDpi xmlns:a14="http://schemas.microsoft.com/office/drawing/2010/main" val="0"/>
                </a:ext>
              </a:extLst>
            </a:blip>
            <a:srcRect l="880" r="81697" b="16671"/>
            <a:stretch/>
          </p:blipFill>
          <p:spPr>
            <a:xfrm rot="1271406">
              <a:off x="9522984" y="830608"/>
              <a:ext cx="455038" cy="457200"/>
            </a:xfrm>
            <a:prstGeom prst="rect">
              <a:avLst/>
            </a:prstGeom>
          </p:spPr>
        </p:pic>
      </p:grpSp>
    </p:spTree>
    <p:extLst>
      <p:ext uri="{BB962C8B-B14F-4D97-AF65-F5344CB8AC3E}">
        <p14:creationId xmlns:p14="http://schemas.microsoft.com/office/powerpoint/2010/main" val="122189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D70F682-683C-412B-B015-636346F5D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1A02E7DD-1484-437E-81E7-C186C4075A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5375" y="4538150"/>
            <a:ext cx="2381250" cy="2114550"/>
          </a:xfrm>
          <a:prstGeom prst="rect">
            <a:avLst/>
          </a:prstGeom>
        </p:spPr>
      </p:pic>
      <p:pic>
        <p:nvPicPr>
          <p:cNvPr id="17" name="Picture 16">
            <a:extLst>
              <a:ext uri="{FF2B5EF4-FFF2-40B4-BE49-F238E27FC236}">
                <a16:creationId xmlns:a16="http://schemas.microsoft.com/office/drawing/2014/main" id="{A75C35A5-5917-4239-AAE1-A367377EAB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9567" y="670997"/>
            <a:ext cx="3872865" cy="3867153"/>
          </a:xfrm>
          <a:prstGeom prst="rect">
            <a:avLst/>
          </a:prstGeom>
        </p:spPr>
      </p:pic>
    </p:spTree>
    <p:extLst>
      <p:ext uri="{BB962C8B-B14F-4D97-AF65-F5344CB8AC3E}">
        <p14:creationId xmlns:p14="http://schemas.microsoft.com/office/powerpoint/2010/main" val="895788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A78C0A-E8D2-49FE-BD84-9DF963AA2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9059"/>
            <a:ext cx="12192000" cy="3060641"/>
          </a:xfrm>
          <a:prstGeom prst="rect">
            <a:avLst/>
          </a:prstGeom>
        </p:spPr>
      </p:pic>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Introduction</a:t>
            </a:r>
          </a:p>
          <a:p>
            <a:r>
              <a:rPr lang="en-US" dirty="0"/>
              <a:t>What is terraform</a:t>
            </a:r>
          </a:p>
          <a:p>
            <a:r>
              <a:rPr lang="en-US" dirty="0"/>
              <a:t>Structure</a:t>
            </a:r>
          </a:p>
          <a:p>
            <a:r>
              <a:rPr lang="en-US" dirty="0"/>
              <a:t>DEMO</a:t>
            </a:r>
          </a:p>
          <a:p>
            <a:r>
              <a:rPr lang="en-US" dirty="0"/>
              <a:t>Links</a:t>
            </a:r>
          </a:p>
        </p:txBody>
      </p:sp>
    </p:spTree>
    <p:extLst>
      <p:ext uri="{BB962C8B-B14F-4D97-AF65-F5344CB8AC3E}">
        <p14:creationId xmlns:p14="http://schemas.microsoft.com/office/powerpoint/2010/main" val="4068811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78" y="2359221"/>
            <a:ext cx="7695025" cy="3611247"/>
          </a:xfrm>
        </p:spPr>
        <p:txBody>
          <a:bodyPr>
            <a:normAutofit/>
          </a:bodyPr>
          <a:lstStyle/>
          <a:p>
            <a:endParaRPr lang="en-US" dirty="0"/>
          </a:p>
          <a:p>
            <a:pPr marL="0" indent="0">
              <a:buNone/>
            </a:pPr>
            <a:r>
              <a:rPr lang="en-CA" dirty="0"/>
              <a:t>Was founded by Mitchell Hashimoto and </a:t>
            </a:r>
            <a:r>
              <a:rPr lang="en-CA" dirty="0" err="1"/>
              <a:t>Armon</a:t>
            </a:r>
            <a:r>
              <a:rPr lang="en-CA" dirty="0"/>
              <a:t> </a:t>
            </a:r>
            <a:r>
              <a:rPr lang="en-CA" dirty="0" err="1"/>
              <a:t>Dadgar</a:t>
            </a:r>
            <a:r>
              <a:rPr lang="en-CA" dirty="0"/>
              <a:t> in 2012 with the goal of revolutionizing datacenter management:</a:t>
            </a:r>
          </a:p>
          <a:p>
            <a:r>
              <a:rPr lang="en-CA" dirty="0"/>
              <a:t>Application development</a:t>
            </a:r>
          </a:p>
          <a:p>
            <a:r>
              <a:rPr lang="en-CA" dirty="0"/>
              <a:t>Delivery</a:t>
            </a:r>
          </a:p>
          <a:p>
            <a:r>
              <a:rPr lang="en-CA" dirty="0"/>
              <a:t>Maintenance. </a:t>
            </a:r>
            <a:endParaRPr lang="en-US" dirty="0"/>
          </a:p>
        </p:txBody>
      </p:sp>
      <p:pic>
        <p:nvPicPr>
          <p:cNvPr id="13" name="Picture 12">
            <a:extLst>
              <a:ext uri="{FF2B5EF4-FFF2-40B4-BE49-F238E27FC236}">
                <a16:creationId xmlns:a16="http://schemas.microsoft.com/office/drawing/2014/main" id="{7E91C2A9-894C-48A0-8084-D87F7F1B6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157" y="618809"/>
            <a:ext cx="5782068" cy="1740412"/>
          </a:xfrm>
          <a:prstGeom prst="rect">
            <a:avLst/>
          </a:prstGeom>
        </p:spPr>
      </p:pic>
    </p:spTree>
    <p:extLst>
      <p:ext uri="{BB962C8B-B14F-4D97-AF65-F5344CB8AC3E}">
        <p14:creationId xmlns:p14="http://schemas.microsoft.com/office/powerpoint/2010/main" val="1030582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Introduction</a:t>
            </a:r>
          </a:p>
          <a:p>
            <a:r>
              <a:rPr lang="en-US" dirty="0"/>
              <a:t>Provisioning VMs</a:t>
            </a:r>
          </a:p>
          <a:p>
            <a:r>
              <a:rPr lang="en-US" dirty="0"/>
              <a:t>Scalability &amp; Reliability</a:t>
            </a:r>
          </a:p>
          <a:p>
            <a:r>
              <a:rPr lang="en-US" dirty="0"/>
              <a:t>Additional Concepts</a:t>
            </a:r>
          </a:p>
        </p:txBody>
      </p:sp>
    </p:spTree>
    <p:extLst>
      <p:ext uri="{BB962C8B-B14F-4D97-AF65-F5344CB8AC3E}">
        <p14:creationId xmlns:p14="http://schemas.microsoft.com/office/powerpoint/2010/main" val="516830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E7F0A01-8724-4237-9D7A-438A2DFBA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Content Placeholder 2">
            <a:extLst>
              <a:ext uri="{FF2B5EF4-FFF2-40B4-BE49-F238E27FC236}">
                <a16:creationId xmlns:a16="http://schemas.microsoft.com/office/drawing/2014/main" id="{899C2DB9-E344-4A22-A7D2-3A950D797115}"/>
              </a:ext>
            </a:extLst>
          </p:cNvPr>
          <p:cNvSpPr>
            <a:spLocks noGrp="1"/>
          </p:cNvSpPr>
          <p:nvPr>
            <p:ph idx="1"/>
          </p:nvPr>
        </p:nvSpPr>
        <p:spPr>
          <a:xfrm>
            <a:off x="1894885" y="2342368"/>
            <a:ext cx="7695025" cy="2730674"/>
          </a:xfrm>
        </p:spPr>
        <p:txBody>
          <a:bodyPr>
            <a:normAutofit/>
          </a:bodyPr>
          <a:lstStyle/>
          <a:p>
            <a:endParaRPr lang="en-US" dirty="0">
              <a:solidFill>
                <a:schemeClr val="bg1"/>
              </a:solidFill>
            </a:endParaRPr>
          </a:p>
          <a:p>
            <a:pPr marL="0" indent="0">
              <a:buNone/>
            </a:pPr>
            <a:r>
              <a:rPr lang="en-CA" dirty="0">
                <a:solidFill>
                  <a:schemeClr val="bg1"/>
                </a:solidFill>
              </a:rPr>
              <a:t>It is an open source tool that codifies APIs into declarative configuration files that can be shared amongst team members, treated as code, edited, reviewed, and versioned. </a:t>
            </a:r>
            <a:endParaRPr lang="en-US" dirty="0">
              <a:solidFill>
                <a:schemeClr val="bg1"/>
              </a:solidFill>
            </a:endParaRPr>
          </a:p>
        </p:txBody>
      </p:sp>
      <p:sp>
        <p:nvSpPr>
          <p:cNvPr id="6" name="Content Placeholder 2">
            <a:extLst>
              <a:ext uri="{FF2B5EF4-FFF2-40B4-BE49-F238E27FC236}">
                <a16:creationId xmlns:a16="http://schemas.microsoft.com/office/drawing/2014/main" id="{8CF85CAE-7F07-4263-95BF-8AEAF32AC7C6}"/>
              </a:ext>
            </a:extLst>
          </p:cNvPr>
          <p:cNvSpPr txBox="1">
            <a:spLocks/>
          </p:cNvSpPr>
          <p:nvPr/>
        </p:nvSpPr>
        <p:spPr>
          <a:xfrm>
            <a:off x="1894886" y="693259"/>
            <a:ext cx="7695025" cy="1260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0" indent="0">
              <a:buFont typeface="Arial" panose="020B0604020202020204" pitchFamily="34" charset="0"/>
              <a:buNone/>
            </a:pPr>
            <a:r>
              <a:rPr lang="en-US" dirty="0">
                <a:solidFill>
                  <a:schemeClr val="bg1"/>
                </a:solidFill>
              </a:rPr>
              <a:t>What is Terraform?</a:t>
            </a:r>
          </a:p>
        </p:txBody>
      </p:sp>
    </p:spTree>
    <p:extLst>
      <p:ext uri="{BB962C8B-B14F-4D97-AF65-F5344CB8AC3E}">
        <p14:creationId xmlns:p14="http://schemas.microsoft.com/office/powerpoint/2010/main" val="205502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9627D3-A358-47C3-819F-DCE7DA030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B99C9E9A-8568-4DFD-9E86-04D1DDE7984D}"/>
              </a:ext>
            </a:extLst>
          </p:cNvPr>
          <p:cNvPicPr>
            <a:picLocks noChangeAspect="1"/>
          </p:cNvPicPr>
          <p:nvPr/>
        </p:nvPicPr>
        <p:blipFill>
          <a:blip r:embed="rId4"/>
          <a:stretch>
            <a:fillRect/>
          </a:stretch>
        </p:blipFill>
        <p:spPr>
          <a:xfrm>
            <a:off x="2104372" y="-1"/>
            <a:ext cx="7928976" cy="6858001"/>
          </a:xfrm>
          <a:prstGeom prst="rect">
            <a:avLst/>
          </a:prstGeom>
        </p:spPr>
      </p:pic>
    </p:spTree>
    <p:extLst>
      <p:ext uri="{BB962C8B-B14F-4D97-AF65-F5344CB8AC3E}">
        <p14:creationId xmlns:p14="http://schemas.microsoft.com/office/powerpoint/2010/main" val="3141071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E7F0A01-8724-4237-9D7A-438A2DFBA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ontent Placeholder 2">
            <a:extLst>
              <a:ext uri="{FF2B5EF4-FFF2-40B4-BE49-F238E27FC236}">
                <a16:creationId xmlns:a16="http://schemas.microsoft.com/office/drawing/2014/main" id="{8CF85CAE-7F07-4263-95BF-8AEAF32AC7C6}"/>
              </a:ext>
            </a:extLst>
          </p:cNvPr>
          <p:cNvSpPr txBox="1">
            <a:spLocks/>
          </p:cNvSpPr>
          <p:nvPr/>
        </p:nvSpPr>
        <p:spPr>
          <a:xfrm>
            <a:off x="2248487" y="2798599"/>
            <a:ext cx="7695025" cy="126080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0" indent="0" algn="ctr">
              <a:buFont typeface="Arial" panose="020B0604020202020204" pitchFamily="34" charset="0"/>
              <a:buNone/>
            </a:pPr>
            <a:r>
              <a:rPr lang="en-US" sz="8600" dirty="0">
                <a:solidFill>
                  <a:schemeClr val="bg1"/>
                </a:solidFill>
              </a:rPr>
              <a:t>DEMO</a:t>
            </a:r>
          </a:p>
        </p:txBody>
      </p:sp>
    </p:spTree>
    <p:extLst>
      <p:ext uri="{BB962C8B-B14F-4D97-AF65-F5344CB8AC3E}">
        <p14:creationId xmlns:p14="http://schemas.microsoft.com/office/powerpoint/2010/main" val="2582797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E7F0A01-8724-4237-9D7A-438A2DFBA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879F3D6D-2DE2-4703-99E8-79D220FED6E3}"/>
              </a:ext>
            </a:extLst>
          </p:cNvPr>
          <p:cNvSpPr txBox="1"/>
          <p:nvPr/>
        </p:nvSpPr>
        <p:spPr>
          <a:xfrm>
            <a:off x="315239" y="1428452"/>
            <a:ext cx="11561522" cy="4001095"/>
          </a:xfrm>
          <a:prstGeom prst="rect">
            <a:avLst/>
          </a:prstGeom>
          <a:noFill/>
        </p:spPr>
        <p:txBody>
          <a:bodyPr wrap="square" rtlCol="0">
            <a:spAutoFit/>
          </a:bodyPr>
          <a:lstStyle/>
          <a:p>
            <a:r>
              <a:rPr lang="en-US" sz="3200" dirty="0">
                <a:solidFill>
                  <a:schemeClr val="bg1"/>
                </a:solidFill>
              </a:rPr>
              <a:t>Azure Virtual Machine Documentation</a:t>
            </a:r>
            <a:endParaRPr lang="en-CA" sz="3200" dirty="0">
              <a:solidFill>
                <a:schemeClr val="bg1"/>
              </a:solidFill>
            </a:endParaRPr>
          </a:p>
          <a:p>
            <a:r>
              <a:rPr lang="en-CA" sz="3000" dirty="0">
                <a:solidFill>
                  <a:schemeClr val="bg1"/>
                </a:solidFill>
              </a:rPr>
              <a:t>https://docs.microsoft.com/en-us/azure/virtual-machines/windows/</a:t>
            </a:r>
          </a:p>
          <a:p>
            <a:endParaRPr lang="en-US" sz="3200" dirty="0">
              <a:solidFill>
                <a:schemeClr val="bg1"/>
              </a:solidFill>
            </a:endParaRPr>
          </a:p>
          <a:p>
            <a:r>
              <a:rPr lang="en-US" sz="3200" dirty="0">
                <a:solidFill>
                  <a:schemeClr val="bg1"/>
                </a:solidFill>
              </a:rPr>
              <a:t>Terraform Documentation</a:t>
            </a:r>
          </a:p>
          <a:p>
            <a:r>
              <a:rPr lang="en-US" sz="3200" dirty="0">
                <a:solidFill>
                  <a:schemeClr val="bg1"/>
                </a:solidFill>
              </a:rPr>
              <a:t>https://www.terraform.io/docs/index.html</a:t>
            </a:r>
          </a:p>
          <a:p>
            <a:endParaRPr lang="en-US" sz="3200" dirty="0">
              <a:solidFill>
                <a:schemeClr val="bg1"/>
              </a:solidFill>
            </a:endParaRPr>
          </a:p>
          <a:p>
            <a:r>
              <a:rPr lang="en-US" sz="3200" dirty="0">
                <a:solidFill>
                  <a:schemeClr val="bg1"/>
                </a:solidFill>
              </a:rPr>
              <a:t>Terraform Azure Provider</a:t>
            </a:r>
          </a:p>
          <a:p>
            <a:r>
              <a:rPr lang="en-CA" sz="3200" dirty="0">
                <a:solidFill>
                  <a:schemeClr val="bg1"/>
                </a:solidFill>
              </a:rPr>
              <a:t>https://www.terraform.io/docs/providers/azurerm/index.html</a:t>
            </a:r>
          </a:p>
        </p:txBody>
      </p:sp>
    </p:spTree>
    <p:extLst>
      <p:ext uri="{BB962C8B-B14F-4D97-AF65-F5344CB8AC3E}">
        <p14:creationId xmlns:p14="http://schemas.microsoft.com/office/powerpoint/2010/main" val="283515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Machine Benefits</a:t>
            </a:r>
          </a:p>
        </p:txBody>
      </p:sp>
      <p:sp>
        <p:nvSpPr>
          <p:cNvPr id="3" name="Content Placeholder 2"/>
          <p:cNvSpPr>
            <a:spLocks noGrp="1"/>
          </p:cNvSpPr>
          <p:nvPr>
            <p:ph idx="1"/>
          </p:nvPr>
        </p:nvSpPr>
        <p:spPr/>
        <p:txBody>
          <a:bodyPr>
            <a:normAutofit fontScale="92500"/>
          </a:bodyPr>
          <a:lstStyle/>
          <a:p>
            <a:r>
              <a:rPr lang="en-US" dirty="0"/>
              <a:t>Choice</a:t>
            </a:r>
          </a:p>
          <a:p>
            <a:pPr lvl="1"/>
            <a:r>
              <a:rPr lang="en-US" dirty="0"/>
              <a:t>Choose from thousands of pre-configured VM images or configure, capture, and upload your own custom images</a:t>
            </a:r>
          </a:p>
          <a:p>
            <a:pPr lvl="1"/>
            <a:r>
              <a:rPr lang="en-US" dirty="0"/>
              <a:t>Leverage VM Extensions to do custom post-deployment configuration</a:t>
            </a:r>
          </a:p>
          <a:p>
            <a:r>
              <a:rPr lang="en-US" dirty="0"/>
              <a:t>Scalability &amp; Reliability</a:t>
            </a:r>
          </a:p>
          <a:p>
            <a:pPr lvl="1"/>
            <a:r>
              <a:rPr lang="en-US" dirty="0"/>
              <a:t>Select system profiles to best match your workload</a:t>
            </a:r>
          </a:p>
          <a:p>
            <a:pPr lvl="1"/>
            <a:r>
              <a:rPr lang="en-US" dirty="0"/>
              <a:t>Configure drives for size and performance</a:t>
            </a:r>
          </a:p>
          <a:p>
            <a:pPr lvl="1"/>
            <a:r>
              <a:rPr lang="en-US" dirty="0"/>
              <a:t>Leverage VM Scale Sets to scale from one to thousands of VM instances</a:t>
            </a:r>
          </a:p>
          <a:p>
            <a:r>
              <a:rPr lang="en-US" dirty="0"/>
              <a:t>Access &amp; Security</a:t>
            </a:r>
          </a:p>
          <a:p>
            <a:pPr lvl="1"/>
            <a:r>
              <a:rPr lang="en-US" dirty="0"/>
              <a:t>Configure Azure networking to the topology you require</a:t>
            </a:r>
          </a:p>
          <a:p>
            <a:pPr lvl="1"/>
            <a:r>
              <a:rPr lang="en-US" dirty="0"/>
              <a:t>Extend your on-premises infrastructure into the Cloud</a:t>
            </a:r>
          </a:p>
          <a:p>
            <a:endParaRPr lang="en-US" dirty="0"/>
          </a:p>
        </p:txBody>
      </p:sp>
    </p:spTree>
    <p:extLst>
      <p:ext uri="{BB962C8B-B14F-4D97-AF65-F5344CB8AC3E}">
        <p14:creationId xmlns:p14="http://schemas.microsoft.com/office/powerpoint/2010/main" val="274933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a VM</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6120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Steps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19826615"/>
              </p:ext>
            </p:extLst>
          </p:nvPr>
        </p:nvGraphicFramePr>
        <p:xfrm>
          <a:off x="838200" y="1825625"/>
          <a:ext cx="10515600" cy="3892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38200" y="5852985"/>
            <a:ext cx="10515599" cy="707886"/>
          </a:xfrm>
          <a:prstGeom prst="rect">
            <a:avLst/>
          </a:prstGeom>
          <a:noFill/>
        </p:spPr>
        <p:txBody>
          <a:bodyPr wrap="square" rtlCol="0">
            <a:spAutoFit/>
          </a:bodyPr>
          <a:lstStyle/>
          <a:p>
            <a:pPr algn="ctr"/>
            <a:r>
              <a:rPr lang="en-US" sz="4000" i="1" dirty="0">
                <a:latin typeface="Segoe UI" panose="020B0502040204020203" pitchFamily="34" charset="0"/>
                <a:cs typeface="Segoe UI" panose="020B0502040204020203" pitchFamily="34" charset="0"/>
              </a:rPr>
              <a:t>Easy as 1-2-3!</a:t>
            </a:r>
          </a:p>
        </p:txBody>
      </p:sp>
    </p:spTree>
    <p:extLst>
      <p:ext uri="{BB962C8B-B14F-4D97-AF65-F5344CB8AC3E}">
        <p14:creationId xmlns:p14="http://schemas.microsoft.com/office/powerpoint/2010/main" val="255717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Gallery Images</a:t>
            </a:r>
          </a:p>
        </p:txBody>
      </p:sp>
      <p:grpSp>
        <p:nvGrpSpPr>
          <p:cNvPr id="4" name="Group 3"/>
          <p:cNvGrpSpPr/>
          <p:nvPr/>
        </p:nvGrpSpPr>
        <p:grpSpPr>
          <a:xfrm>
            <a:off x="1689897" y="1786284"/>
            <a:ext cx="1600956" cy="1318108"/>
            <a:chOff x="1689897" y="1786284"/>
            <a:chExt cx="1600956" cy="1318108"/>
          </a:xfrm>
        </p:grpSpPr>
        <p:pic>
          <p:nvPicPr>
            <p:cNvPr id="5" name="Picture 4"/>
            <p:cNvPicPr>
              <a:picLocks noChangeAspect="1"/>
            </p:cNvPicPr>
            <p:nvPr/>
          </p:nvPicPr>
          <p:blipFill>
            <a:blip r:embed="rId3"/>
            <a:stretch>
              <a:fillRect/>
            </a:stretch>
          </p:blipFill>
          <p:spPr>
            <a:xfrm>
              <a:off x="1831321" y="1786284"/>
              <a:ext cx="1318108" cy="1318108"/>
            </a:xfrm>
            <a:prstGeom prst="rect">
              <a:avLst/>
            </a:prstGeom>
          </p:spPr>
        </p:pic>
        <p:sp>
          <p:nvSpPr>
            <p:cNvPr id="6" name="Rectangle 5"/>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Server 2012 R2</a:t>
              </a:r>
              <a:endParaRPr lang="en-US" sz="900" dirty="0">
                <a:solidFill>
                  <a:schemeClr val="bg1"/>
                </a:solidFill>
                <a:latin typeface="+mj-lt"/>
              </a:endParaRPr>
            </a:p>
          </p:txBody>
        </p:sp>
      </p:grpSp>
      <p:grpSp>
        <p:nvGrpSpPr>
          <p:cNvPr id="7" name="Group 6"/>
          <p:cNvGrpSpPr/>
          <p:nvPr/>
        </p:nvGrpSpPr>
        <p:grpSpPr>
          <a:xfrm>
            <a:off x="3220141" y="1786284"/>
            <a:ext cx="1459532" cy="1318108"/>
            <a:chOff x="3220141" y="1786284"/>
            <a:chExt cx="1459532" cy="1318108"/>
          </a:xfrm>
        </p:grpSpPr>
        <p:pic>
          <p:nvPicPr>
            <p:cNvPr id="8" name="Picture 7"/>
            <p:cNvPicPr>
              <a:picLocks noChangeAspect="1"/>
            </p:cNvPicPr>
            <p:nvPr/>
          </p:nvPicPr>
          <p:blipFill>
            <a:blip r:embed="rId4"/>
            <a:stretch>
              <a:fillRect/>
            </a:stretch>
          </p:blipFill>
          <p:spPr>
            <a:xfrm>
              <a:off x="3282866" y="1786284"/>
              <a:ext cx="1318108" cy="1318108"/>
            </a:xfrm>
            <a:prstGeom prst="rect">
              <a:avLst/>
            </a:prstGeom>
          </p:spPr>
        </p:pic>
        <p:sp>
          <p:nvSpPr>
            <p:cNvPr id="9" name="Rectangle 8"/>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10" name="Group 9"/>
          <p:cNvGrpSpPr/>
          <p:nvPr/>
        </p:nvGrpSpPr>
        <p:grpSpPr>
          <a:xfrm>
            <a:off x="4708625" y="1786284"/>
            <a:ext cx="1459532" cy="1318109"/>
            <a:chOff x="4708625" y="1786284"/>
            <a:chExt cx="1459532" cy="1318109"/>
          </a:xfrm>
        </p:grpSpPr>
        <p:pic>
          <p:nvPicPr>
            <p:cNvPr id="11" name="Picture 10"/>
            <p:cNvPicPr>
              <a:picLocks noChangeAspect="1"/>
            </p:cNvPicPr>
            <p:nvPr/>
          </p:nvPicPr>
          <p:blipFill>
            <a:blip r:embed="rId5"/>
            <a:stretch>
              <a:fillRect/>
            </a:stretch>
          </p:blipFill>
          <p:spPr>
            <a:xfrm>
              <a:off x="4734411" y="1786284"/>
              <a:ext cx="1318109" cy="1318109"/>
            </a:xfrm>
            <a:prstGeom prst="rect">
              <a:avLst/>
            </a:prstGeom>
          </p:spPr>
        </p:pic>
        <p:sp>
          <p:nvSpPr>
            <p:cNvPr id="12" name="Rectangle 11"/>
            <p:cNvSpPr/>
            <p:nvPr/>
          </p:nvSpPr>
          <p:spPr>
            <a:xfrm>
              <a:off x="4708625" y="2852657"/>
              <a:ext cx="1459532" cy="230832"/>
            </a:xfrm>
            <a:prstGeom prst="rect">
              <a:avLst/>
            </a:prstGeom>
          </p:spPr>
          <p:txBody>
            <a:bodyPr wrap="square">
              <a:spAutoFit/>
            </a:bodyPr>
            <a:lstStyle/>
            <a:p>
              <a:pPr algn="ctr"/>
              <a:r>
                <a:rPr lang="en-US" sz="900" dirty="0" err="1">
                  <a:solidFill>
                    <a:schemeClr val="bg1"/>
                  </a:solidFill>
                  <a:latin typeface="+mj-lt"/>
                </a:rPr>
                <a:t>CentOS</a:t>
              </a:r>
              <a:r>
                <a:rPr lang="en-US" sz="900" dirty="0">
                  <a:solidFill>
                    <a:schemeClr val="bg1"/>
                  </a:solidFill>
                  <a:latin typeface="+mj-lt"/>
                </a:rPr>
                <a:t> 6.5</a:t>
              </a:r>
            </a:p>
          </p:txBody>
        </p:sp>
      </p:grpSp>
      <p:grpSp>
        <p:nvGrpSpPr>
          <p:cNvPr id="13" name="Group 12"/>
          <p:cNvGrpSpPr/>
          <p:nvPr/>
        </p:nvGrpSpPr>
        <p:grpSpPr>
          <a:xfrm>
            <a:off x="6110254" y="1786284"/>
            <a:ext cx="1559195" cy="1325430"/>
            <a:chOff x="6110254" y="1786284"/>
            <a:chExt cx="1559195" cy="1325430"/>
          </a:xfrm>
        </p:grpSpPr>
        <p:pic>
          <p:nvPicPr>
            <p:cNvPr id="14" name="Picture 13"/>
            <p:cNvPicPr>
              <a:picLocks noChangeAspect="1"/>
            </p:cNvPicPr>
            <p:nvPr/>
          </p:nvPicPr>
          <p:blipFill>
            <a:blip r:embed="rId6"/>
            <a:stretch>
              <a:fillRect/>
            </a:stretch>
          </p:blipFill>
          <p:spPr>
            <a:xfrm>
              <a:off x="6185957" y="1786284"/>
              <a:ext cx="1318109" cy="1318109"/>
            </a:xfrm>
            <a:prstGeom prst="rect">
              <a:avLst/>
            </a:prstGeom>
          </p:spPr>
        </p:pic>
        <p:sp>
          <p:nvSpPr>
            <p:cNvPr id="15" name="Rectangle 14"/>
            <p:cNvSpPr/>
            <p:nvPr/>
          </p:nvSpPr>
          <p:spPr>
            <a:xfrm>
              <a:off x="6110254" y="2742382"/>
              <a:ext cx="1559195" cy="369332"/>
            </a:xfrm>
            <a:prstGeom prst="rect">
              <a:avLst/>
            </a:prstGeom>
          </p:spPr>
          <p:txBody>
            <a:bodyPr wrap="square">
              <a:spAutoFit/>
            </a:bodyPr>
            <a:lstStyle/>
            <a:p>
              <a:pPr algn="ctr"/>
              <a:r>
                <a:rPr lang="en-US" sz="900" dirty="0">
                  <a:solidFill>
                    <a:schemeClr val="bg1"/>
                  </a:solidFill>
                  <a:latin typeface="+mj-lt"/>
                </a:rPr>
                <a:t>SUSE Linux </a:t>
              </a:r>
            </a:p>
            <a:p>
              <a:pPr algn="ctr"/>
              <a:r>
                <a:rPr lang="en-US" altLang="zh-CN" sz="900" dirty="0">
                  <a:solidFill>
                    <a:schemeClr val="bg1"/>
                  </a:solidFill>
                  <a:latin typeface="+mj-lt"/>
                </a:rPr>
                <a:t>Enterprise Server</a:t>
              </a:r>
              <a:endParaRPr lang="en-US" sz="900" dirty="0">
                <a:solidFill>
                  <a:schemeClr val="bg1"/>
                </a:solidFill>
                <a:latin typeface="+mj-lt"/>
              </a:endParaRPr>
            </a:p>
          </p:txBody>
        </p:sp>
      </p:grpSp>
      <p:grpSp>
        <p:nvGrpSpPr>
          <p:cNvPr id="16" name="Group 15"/>
          <p:cNvGrpSpPr/>
          <p:nvPr/>
        </p:nvGrpSpPr>
        <p:grpSpPr>
          <a:xfrm>
            <a:off x="8958953" y="1807643"/>
            <a:ext cx="1559195" cy="1318109"/>
            <a:chOff x="7518855" y="1786284"/>
            <a:chExt cx="1559195" cy="1318109"/>
          </a:xfrm>
        </p:grpSpPr>
        <p:pic>
          <p:nvPicPr>
            <p:cNvPr id="17" name="Picture 16"/>
            <p:cNvPicPr>
              <a:picLocks noChangeAspect="1"/>
            </p:cNvPicPr>
            <p:nvPr/>
          </p:nvPicPr>
          <p:blipFill>
            <a:blip r:embed="rId7"/>
            <a:stretch>
              <a:fillRect/>
            </a:stretch>
          </p:blipFill>
          <p:spPr>
            <a:xfrm>
              <a:off x="7637503" y="1786284"/>
              <a:ext cx="1318109" cy="1318109"/>
            </a:xfrm>
            <a:prstGeom prst="rect">
              <a:avLst/>
            </a:prstGeom>
          </p:spPr>
        </p:pic>
        <p:sp>
          <p:nvSpPr>
            <p:cNvPr id="18" name="Rectangle 17"/>
            <p:cNvSpPr/>
            <p:nvPr/>
          </p:nvSpPr>
          <p:spPr>
            <a:xfrm>
              <a:off x="7518855" y="2843662"/>
              <a:ext cx="1559195" cy="230832"/>
            </a:xfrm>
            <a:prstGeom prst="rect">
              <a:avLst/>
            </a:prstGeom>
          </p:spPr>
          <p:txBody>
            <a:bodyPr wrap="square">
              <a:spAutoFit/>
            </a:bodyPr>
            <a:lstStyle/>
            <a:p>
              <a:pPr algn="ctr"/>
              <a:r>
                <a:rPr lang="en-US" sz="900" dirty="0">
                  <a:solidFill>
                    <a:schemeClr val="bg1"/>
                  </a:solidFill>
                  <a:latin typeface="+mj-lt"/>
                </a:rPr>
                <a:t>Oracle Linux 6.4.0.0.0</a:t>
              </a:r>
            </a:p>
          </p:txBody>
        </p:sp>
      </p:grpSp>
      <p:grpSp>
        <p:nvGrpSpPr>
          <p:cNvPr id="19" name="Group 18"/>
          <p:cNvGrpSpPr/>
          <p:nvPr/>
        </p:nvGrpSpPr>
        <p:grpSpPr>
          <a:xfrm>
            <a:off x="8958953" y="4660076"/>
            <a:ext cx="1559195" cy="1321875"/>
            <a:chOff x="8958953" y="4660076"/>
            <a:chExt cx="1559195" cy="1321875"/>
          </a:xfrm>
        </p:grpSpPr>
        <p:pic>
          <p:nvPicPr>
            <p:cNvPr id="20" name="Picture 19"/>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1" name="Rectangle 20"/>
            <p:cNvSpPr/>
            <p:nvPr/>
          </p:nvSpPr>
          <p:spPr>
            <a:xfrm>
              <a:off x="8958953" y="5751119"/>
              <a:ext cx="1559195" cy="230832"/>
            </a:xfrm>
            <a:prstGeom prst="rect">
              <a:avLst/>
            </a:prstGeom>
          </p:spPr>
          <p:txBody>
            <a:bodyPr wrap="square">
              <a:spAutoFit/>
            </a:bodyPr>
            <a:lstStyle/>
            <a:p>
              <a:pPr algn="ctr"/>
              <a:r>
                <a:rPr lang="en-US" altLang="zh-CN" sz="900" dirty="0">
                  <a:solidFill>
                    <a:schemeClr val="bg1"/>
                  </a:solidFill>
                  <a:latin typeface="+mj-lt"/>
                </a:rPr>
                <a:t>Windows 8.1 Enterprise</a:t>
              </a:r>
              <a:endParaRPr lang="en-US" sz="900" dirty="0">
                <a:solidFill>
                  <a:schemeClr val="bg1"/>
                </a:solidFill>
                <a:latin typeface="+mj-lt"/>
              </a:endParaRPr>
            </a:p>
          </p:txBody>
        </p:sp>
      </p:grpSp>
      <p:grpSp>
        <p:nvGrpSpPr>
          <p:cNvPr id="22" name="Group 21"/>
          <p:cNvGrpSpPr/>
          <p:nvPr/>
        </p:nvGrpSpPr>
        <p:grpSpPr>
          <a:xfrm>
            <a:off x="1674726" y="3224402"/>
            <a:ext cx="1600956" cy="1318109"/>
            <a:chOff x="1674726" y="3224402"/>
            <a:chExt cx="1600956" cy="1318109"/>
          </a:xfrm>
        </p:grpSpPr>
        <p:pic>
          <p:nvPicPr>
            <p:cNvPr id="23" name="Picture 22"/>
            <p:cNvPicPr>
              <a:picLocks noChangeAspect="1"/>
            </p:cNvPicPr>
            <p:nvPr/>
          </p:nvPicPr>
          <p:blipFill>
            <a:blip r:embed="rId8"/>
            <a:stretch>
              <a:fillRect/>
            </a:stretch>
          </p:blipFill>
          <p:spPr>
            <a:xfrm>
              <a:off x="1831321" y="3224402"/>
              <a:ext cx="1318109" cy="1318109"/>
            </a:xfrm>
            <a:prstGeom prst="rect">
              <a:avLst/>
            </a:prstGeom>
          </p:spPr>
        </p:pic>
        <p:sp>
          <p:nvSpPr>
            <p:cNvPr id="24" name="Rectangle 23"/>
            <p:cNvSpPr/>
            <p:nvPr/>
          </p:nvSpPr>
          <p:spPr>
            <a:xfrm>
              <a:off x="1674726" y="4308137"/>
              <a:ext cx="1600956" cy="230832"/>
            </a:xfrm>
            <a:prstGeom prst="rect">
              <a:avLst/>
            </a:prstGeom>
          </p:spPr>
          <p:txBody>
            <a:bodyPr wrap="square">
              <a:spAutoFit/>
            </a:bodyPr>
            <a:lstStyle/>
            <a:p>
              <a:pPr algn="ctr"/>
              <a:r>
                <a:rPr lang="pt-BR" sz="900" dirty="0">
                  <a:solidFill>
                    <a:schemeClr val="bg1"/>
                  </a:solidFill>
                  <a:latin typeface="+mj-lt"/>
                </a:rPr>
                <a:t>SQL </a:t>
              </a:r>
              <a:r>
                <a:rPr lang="en-US" altLang="zh-CN" sz="900" dirty="0">
                  <a:solidFill>
                    <a:schemeClr val="bg1"/>
                  </a:solidFill>
                  <a:latin typeface="+mj-lt"/>
                </a:rPr>
                <a:t>Server 2014 Standard</a:t>
              </a:r>
              <a:endParaRPr lang="en-US" sz="900" dirty="0">
                <a:solidFill>
                  <a:schemeClr val="bg1"/>
                </a:solidFill>
                <a:latin typeface="+mj-lt"/>
              </a:endParaRPr>
            </a:p>
          </p:txBody>
        </p:sp>
      </p:grpSp>
      <p:grpSp>
        <p:nvGrpSpPr>
          <p:cNvPr id="25" name="Group 24"/>
          <p:cNvGrpSpPr/>
          <p:nvPr/>
        </p:nvGrpSpPr>
        <p:grpSpPr>
          <a:xfrm>
            <a:off x="3149429" y="3224402"/>
            <a:ext cx="1600956" cy="1320942"/>
            <a:chOff x="3149429" y="3224402"/>
            <a:chExt cx="1600956" cy="1320942"/>
          </a:xfrm>
        </p:grpSpPr>
        <p:pic>
          <p:nvPicPr>
            <p:cNvPr id="26" name="Picture 25"/>
            <p:cNvPicPr>
              <a:picLocks noChangeAspect="1"/>
            </p:cNvPicPr>
            <p:nvPr/>
          </p:nvPicPr>
          <p:blipFill>
            <a:blip r:embed="rId9"/>
            <a:stretch>
              <a:fillRect/>
            </a:stretch>
          </p:blipFill>
          <p:spPr>
            <a:xfrm>
              <a:off x="3282866" y="3224402"/>
              <a:ext cx="1320942" cy="1320942"/>
            </a:xfrm>
            <a:prstGeom prst="rect">
              <a:avLst/>
            </a:prstGeom>
          </p:spPr>
        </p:pic>
        <p:sp>
          <p:nvSpPr>
            <p:cNvPr id="27" name="Rectangle 26"/>
            <p:cNvSpPr/>
            <p:nvPr/>
          </p:nvSpPr>
          <p:spPr>
            <a:xfrm>
              <a:off x="3149429" y="4298873"/>
              <a:ext cx="1600956" cy="230832"/>
            </a:xfrm>
            <a:prstGeom prst="rect">
              <a:avLst/>
            </a:prstGeom>
          </p:spPr>
          <p:txBody>
            <a:bodyPr wrap="square">
              <a:spAutoFit/>
            </a:bodyPr>
            <a:lstStyle/>
            <a:p>
              <a:pPr algn="ctr"/>
              <a:r>
                <a:rPr lang="en-US" altLang="zh-CN" sz="900" dirty="0">
                  <a:solidFill>
                    <a:schemeClr val="bg1"/>
                  </a:solidFill>
                  <a:latin typeface="+mj-lt"/>
                </a:rPr>
                <a:t>Oracle Database 11g R2</a:t>
              </a:r>
              <a:endParaRPr lang="en-US" sz="900" dirty="0">
                <a:solidFill>
                  <a:schemeClr val="bg1"/>
                </a:solidFill>
                <a:latin typeface="+mj-lt"/>
              </a:endParaRPr>
            </a:p>
          </p:txBody>
        </p:sp>
      </p:grpSp>
      <p:grpSp>
        <p:nvGrpSpPr>
          <p:cNvPr id="28" name="Group 27"/>
          <p:cNvGrpSpPr/>
          <p:nvPr/>
        </p:nvGrpSpPr>
        <p:grpSpPr>
          <a:xfrm>
            <a:off x="4584482" y="3224402"/>
            <a:ext cx="1600956" cy="1321217"/>
            <a:chOff x="4584482" y="3224402"/>
            <a:chExt cx="1600956" cy="1321217"/>
          </a:xfrm>
        </p:grpSpPr>
        <p:pic>
          <p:nvPicPr>
            <p:cNvPr id="29" name="Picture 28"/>
            <p:cNvPicPr>
              <a:picLocks noChangeAspect="1"/>
            </p:cNvPicPr>
            <p:nvPr/>
          </p:nvPicPr>
          <p:blipFill>
            <a:blip r:embed="rId10"/>
            <a:stretch>
              <a:fillRect/>
            </a:stretch>
          </p:blipFill>
          <p:spPr>
            <a:xfrm>
              <a:off x="4734411" y="3224402"/>
              <a:ext cx="1318109" cy="1318109"/>
            </a:xfrm>
            <a:prstGeom prst="rect">
              <a:avLst/>
            </a:prstGeom>
          </p:spPr>
        </p:pic>
        <p:sp>
          <p:nvSpPr>
            <p:cNvPr id="30" name="Rectangle 29"/>
            <p:cNvSpPr/>
            <p:nvPr/>
          </p:nvSpPr>
          <p:spPr>
            <a:xfrm>
              <a:off x="4584482" y="4314787"/>
              <a:ext cx="1600956" cy="230832"/>
            </a:xfrm>
            <a:prstGeom prst="rect">
              <a:avLst/>
            </a:prstGeom>
          </p:spPr>
          <p:txBody>
            <a:bodyPr wrap="square">
              <a:spAutoFit/>
            </a:bodyPr>
            <a:lstStyle/>
            <a:p>
              <a:pPr algn="ctr"/>
              <a:r>
                <a:rPr lang="en-US" altLang="zh-CN" sz="900" dirty="0">
                  <a:solidFill>
                    <a:schemeClr val="bg1"/>
                  </a:solidFill>
                  <a:latin typeface="+mj-lt"/>
                </a:rPr>
                <a:t>BizTalk Server 2013</a:t>
              </a:r>
              <a:endParaRPr lang="en-US" sz="900" dirty="0">
                <a:solidFill>
                  <a:schemeClr val="bg1"/>
                </a:solidFill>
                <a:latin typeface="+mj-lt"/>
              </a:endParaRPr>
            </a:p>
          </p:txBody>
        </p:sp>
      </p:grpSp>
      <p:grpSp>
        <p:nvGrpSpPr>
          <p:cNvPr id="31" name="Group 30"/>
          <p:cNvGrpSpPr/>
          <p:nvPr/>
        </p:nvGrpSpPr>
        <p:grpSpPr>
          <a:xfrm>
            <a:off x="6061936" y="3226447"/>
            <a:ext cx="1600956" cy="1318897"/>
            <a:chOff x="6061936" y="3226447"/>
            <a:chExt cx="1600956" cy="1318897"/>
          </a:xfrm>
        </p:grpSpPr>
        <p:pic>
          <p:nvPicPr>
            <p:cNvPr id="32" name="Picture 31"/>
            <p:cNvPicPr>
              <a:picLocks noChangeAspect="1"/>
            </p:cNvPicPr>
            <p:nvPr/>
          </p:nvPicPr>
          <p:blipFill>
            <a:blip r:embed="rId11"/>
            <a:stretch>
              <a:fillRect/>
            </a:stretch>
          </p:blipFill>
          <p:spPr>
            <a:xfrm>
              <a:off x="6183123" y="3226447"/>
              <a:ext cx="1318897" cy="1318897"/>
            </a:xfrm>
            <a:prstGeom prst="rect">
              <a:avLst/>
            </a:prstGeom>
          </p:spPr>
        </p:pic>
        <p:sp>
          <p:nvSpPr>
            <p:cNvPr id="33" name="Rectangle 32"/>
            <p:cNvSpPr/>
            <p:nvPr/>
          </p:nvSpPr>
          <p:spPr>
            <a:xfrm>
              <a:off x="6061936" y="4308137"/>
              <a:ext cx="1600956" cy="230832"/>
            </a:xfrm>
            <a:prstGeom prst="rect">
              <a:avLst/>
            </a:prstGeom>
          </p:spPr>
          <p:txBody>
            <a:bodyPr wrap="square">
              <a:spAutoFit/>
            </a:bodyPr>
            <a:lstStyle/>
            <a:p>
              <a:pPr algn="ctr"/>
              <a:r>
                <a:rPr lang="en-US" altLang="zh-CN" sz="900" dirty="0">
                  <a:solidFill>
                    <a:schemeClr val="bg1"/>
                  </a:solidFill>
                  <a:latin typeface="+mj-lt"/>
                </a:rPr>
                <a:t>SharePoint Server Farm</a:t>
              </a:r>
              <a:endParaRPr lang="en-US" sz="900" dirty="0">
                <a:solidFill>
                  <a:schemeClr val="bg1"/>
                </a:solidFill>
                <a:latin typeface="+mj-lt"/>
              </a:endParaRPr>
            </a:p>
          </p:txBody>
        </p:sp>
      </p:grpSp>
      <p:grpSp>
        <p:nvGrpSpPr>
          <p:cNvPr id="34" name="Group 33"/>
          <p:cNvGrpSpPr/>
          <p:nvPr/>
        </p:nvGrpSpPr>
        <p:grpSpPr>
          <a:xfrm>
            <a:off x="7509168" y="3226447"/>
            <a:ext cx="1600956" cy="1320101"/>
            <a:chOff x="7509168" y="3226447"/>
            <a:chExt cx="1600956" cy="1320101"/>
          </a:xfrm>
        </p:grpSpPr>
        <p:pic>
          <p:nvPicPr>
            <p:cNvPr id="35" name="Picture 34"/>
            <p:cNvPicPr>
              <a:picLocks noChangeAspect="1"/>
            </p:cNvPicPr>
            <p:nvPr/>
          </p:nvPicPr>
          <p:blipFill>
            <a:blip r:embed="rId12"/>
            <a:stretch>
              <a:fillRect/>
            </a:stretch>
          </p:blipFill>
          <p:spPr>
            <a:xfrm>
              <a:off x="7637503" y="3226447"/>
              <a:ext cx="1318897" cy="1318897"/>
            </a:xfrm>
            <a:prstGeom prst="rect">
              <a:avLst/>
            </a:prstGeom>
          </p:spPr>
        </p:pic>
        <p:sp>
          <p:nvSpPr>
            <p:cNvPr id="36" name="Rectangle 35"/>
            <p:cNvSpPr/>
            <p:nvPr/>
          </p:nvSpPr>
          <p:spPr>
            <a:xfrm>
              <a:off x="7509168" y="4177216"/>
              <a:ext cx="1600956" cy="369332"/>
            </a:xfrm>
            <a:prstGeom prst="rect">
              <a:avLst/>
            </a:prstGeom>
          </p:spPr>
          <p:txBody>
            <a:bodyPr wrap="square">
              <a:spAutoFit/>
            </a:bodyPr>
            <a:lstStyle/>
            <a:p>
              <a:pPr algn="ctr"/>
              <a:r>
                <a:rPr lang="en-US" altLang="zh-CN" sz="900" dirty="0">
                  <a:solidFill>
                    <a:schemeClr val="bg1"/>
                  </a:solidFill>
                  <a:latin typeface="+mj-lt"/>
                </a:rPr>
                <a:t>Microsoft Dynamics </a:t>
              </a:r>
            </a:p>
            <a:p>
              <a:pPr algn="ctr"/>
              <a:r>
                <a:rPr lang="en-US" altLang="zh-CN" sz="900" dirty="0">
                  <a:solidFill>
                    <a:schemeClr val="bg1"/>
                  </a:solidFill>
                  <a:latin typeface="+mj-lt"/>
                </a:rPr>
                <a:t>GP 2013</a:t>
              </a:r>
              <a:endParaRPr lang="en-US" sz="900" dirty="0">
                <a:solidFill>
                  <a:schemeClr val="bg1"/>
                </a:solidFill>
                <a:latin typeface="+mj-lt"/>
              </a:endParaRPr>
            </a:p>
          </p:txBody>
        </p:sp>
      </p:grpSp>
      <p:grpSp>
        <p:nvGrpSpPr>
          <p:cNvPr id="37" name="Group 36"/>
          <p:cNvGrpSpPr/>
          <p:nvPr/>
        </p:nvGrpSpPr>
        <p:grpSpPr>
          <a:xfrm>
            <a:off x="9078050" y="3228608"/>
            <a:ext cx="1316736" cy="1316736"/>
            <a:chOff x="9078050" y="3228608"/>
            <a:chExt cx="1316736" cy="1316736"/>
          </a:xfrm>
        </p:grpSpPr>
        <p:pic>
          <p:nvPicPr>
            <p:cNvPr id="38" name="Picture 37"/>
            <p:cNvPicPr>
              <a:picLocks noChangeAspect="1"/>
            </p:cNvPicPr>
            <p:nvPr/>
          </p:nvPicPr>
          <p:blipFill>
            <a:blip r:embed="rId13"/>
            <a:stretch>
              <a:fillRect/>
            </a:stretch>
          </p:blipFill>
          <p:spPr>
            <a:xfrm>
              <a:off x="9078050" y="3228608"/>
              <a:ext cx="1316736" cy="1316736"/>
            </a:xfrm>
            <a:prstGeom prst="rect">
              <a:avLst/>
            </a:prstGeom>
          </p:spPr>
        </p:pic>
        <p:sp>
          <p:nvSpPr>
            <p:cNvPr id="39" name="Rectangle 38"/>
            <p:cNvSpPr/>
            <p:nvPr/>
          </p:nvSpPr>
          <p:spPr>
            <a:xfrm>
              <a:off x="9110123" y="4255933"/>
              <a:ext cx="1231732" cy="230832"/>
            </a:xfrm>
            <a:prstGeom prst="rect">
              <a:avLst/>
            </a:prstGeom>
          </p:spPr>
          <p:txBody>
            <a:bodyPr wrap="square">
              <a:spAutoFit/>
            </a:bodyPr>
            <a:lstStyle/>
            <a:p>
              <a:pPr algn="ctr"/>
              <a:r>
                <a:rPr lang="en-US" altLang="zh-CN" sz="900" dirty="0">
                  <a:solidFill>
                    <a:schemeClr val="bg1"/>
                  </a:solidFill>
                  <a:latin typeface="+mj-lt"/>
                </a:rPr>
                <a:t>Zulu 8</a:t>
              </a:r>
              <a:endParaRPr lang="en-US" sz="900" dirty="0">
                <a:solidFill>
                  <a:schemeClr val="bg1"/>
                </a:solidFill>
                <a:latin typeface="+mj-lt"/>
              </a:endParaRPr>
            </a:p>
          </p:txBody>
        </p:sp>
      </p:grpSp>
      <p:grpSp>
        <p:nvGrpSpPr>
          <p:cNvPr id="40" name="Group 39"/>
          <p:cNvGrpSpPr/>
          <p:nvPr/>
        </p:nvGrpSpPr>
        <p:grpSpPr>
          <a:xfrm>
            <a:off x="1689897" y="4662521"/>
            <a:ext cx="1600956" cy="1334769"/>
            <a:chOff x="1689897" y="4662521"/>
            <a:chExt cx="1600956" cy="1334769"/>
          </a:xfrm>
        </p:grpSpPr>
        <p:pic>
          <p:nvPicPr>
            <p:cNvPr id="41" name="Picture 40"/>
            <p:cNvPicPr>
              <a:picLocks noChangeAspect="1"/>
            </p:cNvPicPr>
            <p:nvPr/>
          </p:nvPicPr>
          <p:blipFill>
            <a:blip r:embed="rId14"/>
            <a:stretch>
              <a:fillRect/>
            </a:stretch>
          </p:blipFill>
          <p:spPr>
            <a:xfrm>
              <a:off x="1831321" y="4662521"/>
              <a:ext cx="1316736" cy="1316736"/>
            </a:xfrm>
            <a:prstGeom prst="rect">
              <a:avLst/>
            </a:prstGeom>
          </p:spPr>
        </p:pic>
        <p:sp>
          <p:nvSpPr>
            <p:cNvPr id="42" name="Rectangle 41"/>
            <p:cNvSpPr/>
            <p:nvPr/>
          </p:nvSpPr>
          <p:spPr>
            <a:xfrm>
              <a:off x="1689897" y="5627958"/>
              <a:ext cx="1600956" cy="369332"/>
            </a:xfrm>
            <a:prstGeom prst="rect">
              <a:avLst/>
            </a:prstGeom>
          </p:spPr>
          <p:txBody>
            <a:bodyPr wrap="square">
              <a:spAutoFit/>
            </a:bodyPr>
            <a:lstStyle/>
            <a:p>
              <a:pPr algn="ctr"/>
              <a:r>
                <a:rPr lang="en-US" sz="900" dirty="0">
                  <a:solidFill>
                    <a:schemeClr val="bg1"/>
                  </a:solidFill>
                  <a:latin typeface="+mj-lt"/>
                </a:rPr>
                <a:t>SAP HA</a:t>
              </a:r>
              <a:r>
                <a:rPr lang="en-US" altLang="zh-CN" sz="900" dirty="0">
                  <a:solidFill>
                    <a:schemeClr val="bg1"/>
                  </a:solidFill>
                  <a:latin typeface="+mj-lt"/>
                </a:rPr>
                <a:t>NA </a:t>
              </a:r>
            </a:p>
            <a:p>
              <a:pPr algn="ctr"/>
              <a:r>
                <a:rPr lang="en-US" altLang="zh-CN" sz="900" dirty="0">
                  <a:solidFill>
                    <a:schemeClr val="bg1"/>
                  </a:solidFill>
                  <a:latin typeface="+mj-lt"/>
                </a:rPr>
                <a:t>Developer Edition</a:t>
              </a:r>
              <a:endParaRPr lang="en-US" sz="900" dirty="0">
                <a:solidFill>
                  <a:schemeClr val="bg1"/>
                </a:solidFill>
                <a:latin typeface="+mj-lt"/>
              </a:endParaRPr>
            </a:p>
          </p:txBody>
        </p:sp>
      </p:grpSp>
      <p:grpSp>
        <p:nvGrpSpPr>
          <p:cNvPr id="43" name="Group 42"/>
          <p:cNvGrpSpPr/>
          <p:nvPr/>
        </p:nvGrpSpPr>
        <p:grpSpPr>
          <a:xfrm>
            <a:off x="3167323" y="4662519"/>
            <a:ext cx="1600956" cy="1316736"/>
            <a:chOff x="3167323" y="4662519"/>
            <a:chExt cx="1600956" cy="1316736"/>
          </a:xfrm>
        </p:grpSpPr>
        <p:pic>
          <p:nvPicPr>
            <p:cNvPr id="44" name="Picture 43"/>
            <p:cNvPicPr>
              <a:picLocks noChangeAspect="1"/>
            </p:cNvPicPr>
            <p:nvPr/>
          </p:nvPicPr>
          <p:blipFill>
            <a:blip r:embed="rId15"/>
            <a:stretch>
              <a:fillRect/>
            </a:stretch>
          </p:blipFill>
          <p:spPr>
            <a:xfrm>
              <a:off x="3281577" y="4662519"/>
              <a:ext cx="1316736" cy="1316736"/>
            </a:xfrm>
            <a:prstGeom prst="rect">
              <a:avLst/>
            </a:prstGeom>
          </p:spPr>
        </p:pic>
        <p:sp>
          <p:nvSpPr>
            <p:cNvPr id="45" name="Rectangle 44"/>
            <p:cNvSpPr/>
            <p:nvPr/>
          </p:nvSpPr>
          <p:spPr>
            <a:xfrm>
              <a:off x="3167323" y="5724185"/>
              <a:ext cx="1600956" cy="230832"/>
            </a:xfrm>
            <a:prstGeom prst="rect">
              <a:avLst/>
            </a:prstGeom>
          </p:spPr>
          <p:txBody>
            <a:bodyPr wrap="square">
              <a:spAutoFit/>
            </a:bodyPr>
            <a:lstStyle/>
            <a:p>
              <a:pPr algn="ctr"/>
              <a:r>
                <a:rPr lang="en-US" altLang="zh-CN" sz="900" dirty="0">
                  <a:solidFill>
                    <a:schemeClr val="bg1"/>
                  </a:solidFill>
                  <a:latin typeface="+mj-lt"/>
                </a:rPr>
                <a:t>Puppet Enterprise 3.2.3</a:t>
              </a:r>
              <a:endParaRPr lang="en-US" sz="900" dirty="0">
                <a:solidFill>
                  <a:schemeClr val="bg1"/>
                </a:solidFill>
                <a:latin typeface="+mj-lt"/>
              </a:endParaRPr>
            </a:p>
          </p:txBody>
        </p:sp>
      </p:grpSp>
      <p:grpSp>
        <p:nvGrpSpPr>
          <p:cNvPr id="46" name="Group 45"/>
          <p:cNvGrpSpPr/>
          <p:nvPr/>
        </p:nvGrpSpPr>
        <p:grpSpPr>
          <a:xfrm>
            <a:off x="4598313" y="4662519"/>
            <a:ext cx="1600956" cy="1316736"/>
            <a:chOff x="4598313" y="4662519"/>
            <a:chExt cx="1600956" cy="1316736"/>
          </a:xfrm>
        </p:grpSpPr>
        <p:pic>
          <p:nvPicPr>
            <p:cNvPr id="47" name="Picture 46"/>
            <p:cNvPicPr>
              <a:picLocks noChangeAspect="1"/>
            </p:cNvPicPr>
            <p:nvPr/>
          </p:nvPicPr>
          <p:blipFill>
            <a:blip r:embed="rId16"/>
            <a:stretch>
              <a:fillRect/>
            </a:stretch>
          </p:blipFill>
          <p:spPr>
            <a:xfrm>
              <a:off x="4731832" y="4662519"/>
              <a:ext cx="1316736" cy="1316736"/>
            </a:xfrm>
            <a:prstGeom prst="rect">
              <a:avLst/>
            </a:prstGeom>
          </p:spPr>
        </p:pic>
        <p:sp>
          <p:nvSpPr>
            <p:cNvPr id="48" name="Rectangle 47"/>
            <p:cNvSpPr/>
            <p:nvPr/>
          </p:nvSpPr>
          <p:spPr>
            <a:xfrm>
              <a:off x="4598313" y="5748423"/>
              <a:ext cx="1600956" cy="230832"/>
            </a:xfrm>
            <a:prstGeom prst="rect">
              <a:avLst/>
            </a:prstGeom>
          </p:spPr>
          <p:txBody>
            <a:bodyPr wrap="square">
              <a:spAutoFit/>
            </a:bodyPr>
            <a:lstStyle/>
            <a:p>
              <a:pPr algn="ctr"/>
              <a:r>
                <a:rPr lang="en-US" altLang="zh-CN" sz="900" dirty="0">
                  <a:solidFill>
                    <a:schemeClr val="bg1"/>
                  </a:solidFill>
                  <a:latin typeface="+mj-lt"/>
                </a:rPr>
                <a:t>Barracuda Web Application</a:t>
              </a:r>
              <a:endParaRPr lang="en-US" sz="900" dirty="0">
                <a:solidFill>
                  <a:schemeClr val="bg1"/>
                </a:solidFill>
                <a:latin typeface="+mj-lt"/>
              </a:endParaRPr>
            </a:p>
          </p:txBody>
        </p:sp>
      </p:grpSp>
      <p:grpSp>
        <p:nvGrpSpPr>
          <p:cNvPr id="49" name="Group 48"/>
          <p:cNvGrpSpPr/>
          <p:nvPr/>
        </p:nvGrpSpPr>
        <p:grpSpPr>
          <a:xfrm>
            <a:off x="6041013" y="4660076"/>
            <a:ext cx="1600956" cy="1350790"/>
            <a:chOff x="6041013" y="4660076"/>
            <a:chExt cx="1600956" cy="1350790"/>
          </a:xfrm>
        </p:grpSpPr>
        <p:pic>
          <p:nvPicPr>
            <p:cNvPr id="50" name="Picture 49"/>
            <p:cNvPicPr>
              <a:picLocks noChangeAspect="1"/>
            </p:cNvPicPr>
            <p:nvPr/>
          </p:nvPicPr>
          <p:blipFill>
            <a:blip r:embed="rId17"/>
            <a:stretch>
              <a:fillRect/>
            </a:stretch>
          </p:blipFill>
          <p:spPr>
            <a:xfrm>
              <a:off x="6183123" y="4660076"/>
              <a:ext cx="1316736" cy="1316736"/>
            </a:xfrm>
            <a:prstGeom prst="rect">
              <a:avLst/>
            </a:prstGeom>
          </p:spPr>
        </p:pic>
        <p:sp>
          <p:nvSpPr>
            <p:cNvPr id="51" name="Rectangle 50"/>
            <p:cNvSpPr/>
            <p:nvPr/>
          </p:nvSpPr>
          <p:spPr>
            <a:xfrm>
              <a:off x="6041013" y="5641534"/>
              <a:ext cx="1600956" cy="369332"/>
            </a:xfrm>
            <a:prstGeom prst="rect">
              <a:avLst/>
            </a:prstGeom>
          </p:spPr>
          <p:txBody>
            <a:bodyPr wrap="square">
              <a:spAutoFit/>
            </a:bodyPr>
            <a:lstStyle/>
            <a:p>
              <a:pPr algn="ctr"/>
              <a:r>
                <a:rPr lang="en-US" altLang="zh-CN" sz="900" dirty="0">
                  <a:solidFill>
                    <a:schemeClr val="bg1"/>
                  </a:solidFill>
                  <a:latin typeface="+mj-lt"/>
                </a:rPr>
                <a:t>Oracle WebLogic</a:t>
              </a:r>
            </a:p>
            <a:p>
              <a:pPr algn="ctr"/>
              <a:r>
                <a:rPr lang="en-US" altLang="zh-CN" sz="900" dirty="0">
                  <a:solidFill>
                    <a:schemeClr val="bg1"/>
                  </a:solidFill>
                  <a:latin typeface="+mj-lt"/>
                </a:rPr>
                <a:t>Server 12.1.2</a:t>
              </a:r>
              <a:endParaRPr lang="en-US" sz="900" dirty="0">
                <a:solidFill>
                  <a:schemeClr val="bg1"/>
                </a:solidFill>
                <a:latin typeface="+mj-lt"/>
              </a:endParaRPr>
            </a:p>
          </p:txBody>
        </p:sp>
      </p:grpSp>
      <p:grpSp>
        <p:nvGrpSpPr>
          <p:cNvPr id="52" name="Group 51"/>
          <p:cNvGrpSpPr/>
          <p:nvPr/>
        </p:nvGrpSpPr>
        <p:grpSpPr>
          <a:xfrm>
            <a:off x="7495480" y="4660076"/>
            <a:ext cx="1600956" cy="1316736"/>
            <a:chOff x="7495480" y="4660076"/>
            <a:chExt cx="1600956" cy="1316736"/>
          </a:xfrm>
        </p:grpSpPr>
        <p:pic>
          <p:nvPicPr>
            <p:cNvPr id="53" name="Picture 52"/>
            <p:cNvPicPr>
              <a:picLocks noChangeAspect="1"/>
            </p:cNvPicPr>
            <p:nvPr/>
          </p:nvPicPr>
          <p:blipFill>
            <a:blip r:embed="rId18"/>
            <a:stretch>
              <a:fillRect/>
            </a:stretch>
          </p:blipFill>
          <p:spPr>
            <a:xfrm>
              <a:off x="7637503" y="4660076"/>
              <a:ext cx="1316736" cy="1316736"/>
            </a:xfrm>
            <a:prstGeom prst="rect">
              <a:avLst/>
            </a:prstGeom>
          </p:spPr>
        </p:pic>
        <p:sp>
          <p:nvSpPr>
            <p:cNvPr id="54" name="Rectangle 53"/>
            <p:cNvSpPr/>
            <p:nvPr/>
          </p:nvSpPr>
          <p:spPr>
            <a:xfrm>
              <a:off x="7495480" y="5681645"/>
              <a:ext cx="1600956" cy="230832"/>
            </a:xfrm>
            <a:prstGeom prst="rect">
              <a:avLst/>
            </a:prstGeom>
          </p:spPr>
          <p:txBody>
            <a:bodyPr wrap="square">
              <a:spAutoFit/>
            </a:bodyPr>
            <a:lstStyle/>
            <a:p>
              <a:pPr algn="ctr"/>
              <a:r>
                <a:rPr lang="en-US" altLang="zh-CN" sz="900" dirty="0">
                  <a:solidFill>
                    <a:schemeClr val="bg1"/>
                  </a:solidFill>
                  <a:latin typeface="+mj-lt"/>
                </a:rPr>
                <a:t>Visual Studio Ultimate 2013</a:t>
              </a:r>
              <a:endParaRPr lang="en-US" sz="900" dirty="0">
                <a:solidFill>
                  <a:schemeClr val="bg1"/>
                </a:solidFill>
                <a:latin typeface="+mj-lt"/>
              </a:endParaRPr>
            </a:p>
          </p:txBody>
        </p:sp>
      </p:grpSp>
      <p:grpSp>
        <p:nvGrpSpPr>
          <p:cNvPr id="55" name="Group 54"/>
          <p:cNvGrpSpPr/>
          <p:nvPr/>
        </p:nvGrpSpPr>
        <p:grpSpPr>
          <a:xfrm>
            <a:off x="7520557" y="1794291"/>
            <a:ext cx="1559195" cy="1316736"/>
            <a:chOff x="7520557" y="1794291"/>
            <a:chExt cx="1559195" cy="1316736"/>
          </a:xfrm>
        </p:grpSpPr>
        <p:pic>
          <p:nvPicPr>
            <p:cNvPr id="56" name="Picture 55"/>
            <p:cNvPicPr>
              <a:picLocks noChangeAspect="1"/>
            </p:cNvPicPr>
            <p:nvPr/>
          </p:nvPicPr>
          <p:blipFill>
            <a:blip r:embed="rId19"/>
            <a:stretch>
              <a:fillRect/>
            </a:stretch>
          </p:blipFill>
          <p:spPr>
            <a:xfrm>
              <a:off x="7637503" y="1794291"/>
              <a:ext cx="1316736" cy="1316736"/>
            </a:xfrm>
            <a:prstGeom prst="rect">
              <a:avLst/>
            </a:prstGeom>
          </p:spPr>
        </p:pic>
        <p:sp>
          <p:nvSpPr>
            <p:cNvPr id="57" name="Rectangle 56"/>
            <p:cNvSpPr/>
            <p:nvPr/>
          </p:nvSpPr>
          <p:spPr>
            <a:xfrm>
              <a:off x="7520557" y="2851398"/>
              <a:ext cx="1559195" cy="230832"/>
            </a:xfrm>
            <a:prstGeom prst="rect">
              <a:avLst/>
            </a:prstGeom>
          </p:spPr>
          <p:txBody>
            <a:bodyPr wrap="square">
              <a:spAutoFit/>
            </a:bodyPr>
            <a:lstStyle/>
            <a:p>
              <a:pPr algn="ctr"/>
              <a:r>
                <a:rPr lang="en-US" altLang="zh-CN" sz="900" dirty="0" err="1">
                  <a:solidFill>
                    <a:schemeClr val="bg1"/>
                  </a:solidFill>
                  <a:latin typeface="+mj-lt"/>
                </a:rPr>
                <a:t>openSUSE</a:t>
              </a:r>
              <a:r>
                <a:rPr lang="en-US" altLang="zh-CN" sz="900" dirty="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103792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decel="100000"/>
                                        <p:tgtEl>
                                          <p:spTgt spid="4"/>
                                        </p:tgtEl>
                                      </p:cBhvr>
                                    </p:animEffect>
                                    <p:anim calcmode="lin" valueType="num">
                                      <p:cBhvr>
                                        <p:cTn id="8" dur="200" decel="100000" fill="hold"/>
                                        <p:tgtEl>
                                          <p:spTgt spid="4"/>
                                        </p:tgtEl>
                                        <p:attrNameLst>
                                          <p:attrName>style.rotation</p:attrName>
                                        </p:attrNameLst>
                                      </p:cBhvr>
                                      <p:tavLst>
                                        <p:tav tm="0">
                                          <p:val>
                                            <p:fltVal val="-90"/>
                                          </p:val>
                                        </p:tav>
                                        <p:tav tm="100000">
                                          <p:val>
                                            <p:fltVal val="0"/>
                                          </p:val>
                                        </p:tav>
                                      </p:tavLst>
                                    </p:anim>
                                    <p:anim calcmode="lin" valueType="num">
                                      <p:cBhvr>
                                        <p:cTn id="9" dur="200" decel="100000" fill="hold"/>
                                        <p:tgtEl>
                                          <p:spTgt spid="4"/>
                                        </p:tgtEl>
                                        <p:attrNameLst>
                                          <p:attrName>ppt_x</p:attrName>
                                        </p:attrNameLst>
                                      </p:cBhvr>
                                      <p:tavLst>
                                        <p:tav tm="0">
                                          <p:val>
                                            <p:strVal val="#ppt_x+0.4"/>
                                          </p:val>
                                        </p:tav>
                                        <p:tav tm="100000">
                                          <p:val>
                                            <p:strVal val="#ppt_x-0.05"/>
                                          </p:val>
                                        </p:tav>
                                      </p:tavLst>
                                    </p:anim>
                                    <p:anim calcmode="lin" valueType="num">
                                      <p:cBhvr>
                                        <p:cTn id="10" dur="200" decel="100000" fill="hold"/>
                                        <p:tgtEl>
                                          <p:spTgt spid="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 decel="100000"/>
                                        <p:tgtEl>
                                          <p:spTgt spid="7"/>
                                        </p:tgtEl>
                                      </p:cBhvr>
                                    </p:animEffect>
                                    <p:anim calcmode="lin" valueType="num">
                                      <p:cBhvr>
                                        <p:cTn id="17" dur="200" decel="100000" fill="hold"/>
                                        <p:tgtEl>
                                          <p:spTgt spid="7"/>
                                        </p:tgtEl>
                                        <p:attrNameLst>
                                          <p:attrName>style.rotation</p:attrName>
                                        </p:attrNameLst>
                                      </p:cBhvr>
                                      <p:tavLst>
                                        <p:tav tm="0">
                                          <p:val>
                                            <p:fltVal val="-90"/>
                                          </p:val>
                                        </p:tav>
                                        <p:tav tm="100000">
                                          <p:val>
                                            <p:fltVal val="0"/>
                                          </p:val>
                                        </p:tav>
                                      </p:tavLst>
                                    </p:anim>
                                    <p:anim calcmode="lin" valueType="num">
                                      <p:cBhvr>
                                        <p:cTn id="18" dur="200" decel="100000" fill="hold"/>
                                        <p:tgtEl>
                                          <p:spTgt spid="7"/>
                                        </p:tgtEl>
                                        <p:attrNameLst>
                                          <p:attrName>ppt_x</p:attrName>
                                        </p:attrNameLst>
                                      </p:cBhvr>
                                      <p:tavLst>
                                        <p:tav tm="0">
                                          <p:val>
                                            <p:strVal val="#ppt_x+0.4"/>
                                          </p:val>
                                        </p:tav>
                                        <p:tav tm="100000">
                                          <p:val>
                                            <p:strVal val="#ppt_x-0.05"/>
                                          </p:val>
                                        </p:tav>
                                      </p:tavLst>
                                    </p:anim>
                                    <p:anim calcmode="lin" valueType="num">
                                      <p:cBhvr>
                                        <p:cTn id="19" dur="200" decel="100000" fill="hold"/>
                                        <p:tgtEl>
                                          <p:spTgt spid="7"/>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7"/>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7"/>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 decel="100000"/>
                                        <p:tgtEl>
                                          <p:spTgt spid="10"/>
                                        </p:tgtEl>
                                      </p:cBhvr>
                                    </p:animEffect>
                                    <p:anim calcmode="lin" valueType="num">
                                      <p:cBhvr>
                                        <p:cTn id="26" dur="200" decel="100000" fill="hold"/>
                                        <p:tgtEl>
                                          <p:spTgt spid="10"/>
                                        </p:tgtEl>
                                        <p:attrNameLst>
                                          <p:attrName>style.rotation</p:attrName>
                                        </p:attrNameLst>
                                      </p:cBhvr>
                                      <p:tavLst>
                                        <p:tav tm="0">
                                          <p:val>
                                            <p:fltVal val="-90"/>
                                          </p:val>
                                        </p:tav>
                                        <p:tav tm="100000">
                                          <p:val>
                                            <p:fltVal val="0"/>
                                          </p:val>
                                        </p:tav>
                                      </p:tavLst>
                                    </p:anim>
                                    <p:anim calcmode="lin" valueType="num">
                                      <p:cBhvr>
                                        <p:cTn id="27" dur="200" decel="100000" fill="hold"/>
                                        <p:tgtEl>
                                          <p:spTgt spid="10"/>
                                        </p:tgtEl>
                                        <p:attrNameLst>
                                          <p:attrName>ppt_x</p:attrName>
                                        </p:attrNameLst>
                                      </p:cBhvr>
                                      <p:tavLst>
                                        <p:tav tm="0">
                                          <p:val>
                                            <p:strVal val="#ppt_x+0.4"/>
                                          </p:val>
                                        </p:tav>
                                        <p:tav tm="100000">
                                          <p:val>
                                            <p:strVal val="#ppt_x-0.05"/>
                                          </p:val>
                                        </p:tav>
                                      </p:tavLst>
                                    </p:anim>
                                    <p:anim calcmode="lin" valueType="num">
                                      <p:cBhvr>
                                        <p:cTn id="28" dur="200" decel="100000" fill="hold"/>
                                        <p:tgtEl>
                                          <p:spTgt spid="10"/>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10"/>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10"/>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200" decel="100000"/>
                                        <p:tgtEl>
                                          <p:spTgt spid="13"/>
                                        </p:tgtEl>
                                      </p:cBhvr>
                                    </p:animEffect>
                                    <p:anim calcmode="lin" valueType="num">
                                      <p:cBhvr>
                                        <p:cTn id="35" dur="200" decel="100000" fill="hold"/>
                                        <p:tgtEl>
                                          <p:spTgt spid="13"/>
                                        </p:tgtEl>
                                        <p:attrNameLst>
                                          <p:attrName>style.rotation</p:attrName>
                                        </p:attrNameLst>
                                      </p:cBhvr>
                                      <p:tavLst>
                                        <p:tav tm="0">
                                          <p:val>
                                            <p:fltVal val="-90"/>
                                          </p:val>
                                        </p:tav>
                                        <p:tav tm="100000">
                                          <p:val>
                                            <p:fltVal val="0"/>
                                          </p:val>
                                        </p:tav>
                                      </p:tavLst>
                                    </p:anim>
                                    <p:anim calcmode="lin" valueType="num">
                                      <p:cBhvr>
                                        <p:cTn id="36" dur="200" decel="100000" fill="hold"/>
                                        <p:tgtEl>
                                          <p:spTgt spid="13"/>
                                        </p:tgtEl>
                                        <p:attrNameLst>
                                          <p:attrName>ppt_x</p:attrName>
                                        </p:attrNameLst>
                                      </p:cBhvr>
                                      <p:tavLst>
                                        <p:tav tm="0">
                                          <p:val>
                                            <p:strVal val="#ppt_x+0.4"/>
                                          </p:val>
                                        </p:tav>
                                        <p:tav tm="100000">
                                          <p:val>
                                            <p:strVal val="#ppt_x-0.05"/>
                                          </p:val>
                                        </p:tav>
                                      </p:tavLst>
                                    </p:anim>
                                    <p:anim calcmode="lin" valueType="num">
                                      <p:cBhvr>
                                        <p:cTn id="37" dur="200" decel="100000" fill="hold"/>
                                        <p:tgtEl>
                                          <p:spTgt spid="13"/>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13"/>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13"/>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200" decel="100000"/>
                                        <p:tgtEl>
                                          <p:spTgt spid="55"/>
                                        </p:tgtEl>
                                      </p:cBhvr>
                                    </p:animEffect>
                                    <p:anim calcmode="lin" valueType="num">
                                      <p:cBhvr>
                                        <p:cTn id="44" dur="200" decel="100000" fill="hold"/>
                                        <p:tgtEl>
                                          <p:spTgt spid="55"/>
                                        </p:tgtEl>
                                        <p:attrNameLst>
                                          <p:attrName>style.rotation</p:attrName>
                                        </p:attrNameLst>
                                      </p:cBhvr>
                                      <p:tavLst>
                                        <p:tav tm="0">
                                          <p:val>
                                            <p:fltVal val="-90"/>
                                          </p:val>
                                        </p:tav>
                                        <p:tav tm="100000">
                                          <p:val>
                                            <p:fltVal val="0"/>
                                          </p:val>
                                        </p:tav>
                                      </p:tavLst>
                                    </p:anim>
                                    <p:anim calcmode="lin" valueType="num">
                                      <p:cBhvr>
                                        <p:cTn id="45" dur="200" decel="100000" fill="hold"/>
                                        <p:tgtEl>
                                          <p:spTgt spid="55"/>
                                        </p:tgtEl>
                                        <p:attrNameLst>
                                          <p:attrName>ppt_x</p:attrName>
                                        </p:attrNameLst>
                                      </p:cBhvr>
                                      <p:tavLst>
                                        <p:tav tm="0">
                                          <p:val>
                                            <p:strVal val="#ppt_x+0.4"/>
                                          </p:val>
                                        </p:tav>
                                        <p:tav tm="100000">
                                          <p:val>
                                            <p:strVal val="#ppt_x-0.05"/>
                                          </p:val>
                                        </p:tav>
                                      </p:tavLst>
                                    </p:anim>
                                    <p:anim calcmode="lin" valueType="num">
                                      <p:cBhvr>
                                        <p:cTn id="46" dur="200" decel="100000" fill="hold"/>
                                        <p:tgtEl>
                                          <p:spTgt spid="55"/>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200" decel="100000"/>
                                        <p:tgtEl>
                                          <p:spTgt spid="16"/>
                                        </p:tgtEl>
                                      </p:cBhvr>
                                    </p:animEffect>
                                    <p:anim calcmode="lin" valueType="num">
                                      <p:cBhvr>
                                        <p:cTn id="53" dur="200" decel="100000" fill="hold"/>
                                        <p:tgtEl>
                                          <p:spTgt spid="16"/>
                                        </p:tgtEl>
                                        <p:attrNameLst>
                                          <p:attrName>style.rotation</p:attrName>
                                        </p:attrNameLst>
                                      </p:cBhvr>
                                      <p:tavLst>
                                        <p:tav tm="0">
                                          <p:val>
                                            <p:fltVal val="-90"/>
                                          </p:val>
                                        </p:tav>
                                        <p:tav tm="100000">
                                          <p:val>
                                            <p:fltVal val="0"/>
                                          </p:val>
                                        </p:tav>
                                      </p:tavLst>
                                    </p:anim>
                                    <p:anim calcmode="lin" valueType="num">
                                      <p:cBhvr>
                                        <p:cTn id="54" dur="200" decel="100000" fill="hold"/>
                                        <p:tgtEl>
                                          <p:spTgt spid="16"/>
                                        </p:tgtEl>
                                        <p:attrNameLst>
                                          <p:attrName>ppt_x</p:attrName>
                                        </p:attrNameLst>
                                      </p:cBhvr>
                                      <p:tavLst>
                                        <p:tav tm="0">
                                          <p:val>
                                            <p:strVal val="#ppt_x+0.4"/>
                                          </p:val>
                                        </p:tav>
                                        <p:tav tm="100000">
                                          <p:val>
                                            <p:strVal val="#ppt_x-0.05"/>
                                          </p:val>
                                        </p:tav>
                                      </p:tavLst>
                                    </p:anim>
                                    <p:anim calcmode="lin" valueType="num">
                                      <p:cBhvr>
                                        <p:cTn id="55" dur="200" decel="100000" fill="hold"/>
                                        <p:tgtEl>
                                          <p:spTgt spid="16"/>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16"/>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200" decel="100000"/>
                                        <p:tgtEl>
                                          <p:spTgt spid="22"/>
                                        </p:tgtEl>
                                      </p:cBhvr>
                                    </p:animEffect>
                                    <p:anim calcmode="lin" valueType="num">
                                      <p:cBhvr>
                                        <p:cTn id="63" dur="200" decel="100000" fill="hold"/>
                                        <p:tgtEl>
                                          <p:spTgt spid="22"/>
                                        </p:tgtEl>
                                        <p:attrNameLst>
                                          <p:attrName>style.rotation</p:attrName>
                                        </p:attrNameLst>
                                      </p:cBhvr>
                                      <p:tavLst>
                                        <p:tav tm="0">
                                          <p:val>
                                            <p:fltVal val="-90"/>
                                          </p:val>
                                        </p:tav>
                                        <p:tav tm="100000">
                                          <p:val>
                                            <p:fltVal val="0"/>
                                          </p:val>
                                        </p:tav>
                                      </p:tavLst>
                                    </p:anim>
                                    <p:anim calcmode="lin" valueType="num">
                                      <p:cBhvr>
                                        <p:cTn id="64" dur="200" decel="100000" fill="hold"/>
                                        <p:tgtEl>
                                          <p:spTgt spid="22"/>
                                        </p:tgtEl>
                                        <p:attrNameLst>
                                          <p:attrName>ppt_x</p:attrName>
                                        </p:attrNameLst>
                                      </p:cBhvr>
                                      <p:tavLst>
                                        <p:tav tm="0">
                                          <p:val>
                                            <p:strVal val="#ppt_x+0.4"/>
                                          </p:val>
                                        </p:tav>
                                        <p:tav tm="100000">
                                          <p:val>
                                            <p:strVal val="#ppt_x-0.05"/>
                                          </p:val>
                                        </p:tav>
                                      </p:tavLst>
                                    </p:anim>
                                    <p:anim calcmode="lin" valueType="num">
                                      <p:cBhvr>
                                        <p:cTn id="65" dur="200" decel="100000" fill="hold"/>
                                        <p:tgtEl>
                                          <p:spTgt spid="22"/>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22"/>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22"/>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200" decel="100000"/>
                                        <p:tgtEl>
                                          <p:spTgt spid="25"/>
                                        </p:tgtEl>
                                      </p:cBhvr>
                                    </p:animEffect>
                                    <p:anim calcmode="lin" valueType="num">
                                      <p:cBhvr>
                                        <p:cTn id="72" dur="200" decel="100000" fill="hold"/>
                                        <p:tgtEl>
                                          <p:spTgt spid="25"/>
                                        </p:tgtEl>
                                        <p:attrNameLst>
                                          <p:attrName>style.rotation</p:attrName>
                                        </p:attrNameLst>
                                      </p:cBhvr>
                                      <p:tavLst>
                                        <p:tav tm="0">
                                          <p:val>
                                            <p:fltVal val="-90"/>
                                          </p:val>
                                        </p:tav>
                                        <p:tav tm="100000">
                                          <p:val>
                                            <p:fltVal val="0"/>
                                          </p:val>
                                        </p:tav>
                                      </p:tavLst>
                                    </p:anim>
                                    <p:anim calcmode="lin" valueType="num">
                                      <p:cBhvr>
                                        <p:cTn id="73" dur="200" decel="100000" fill="hold"/>
                                        <p:tgtEl>
                                          <p:spTgt spid="25"/>
                                        </p:tgtEl>
                                        <p:attrNameLst>
                                          <p:attrName>ppt_x</p:attrName>
                                        </p:attrNameLst>
                                      </p:cBhvr>
                                      <p:tavLst>
                                        <p:tav tm="0">
                                          <p:val>
                                            <p:strVal val="#ppt_x+0.4"/>
                                          </p:val>
                                        </p:tav>
                                        <p:tav tm="100000">
                                          <p:val>
                                            <p:strVal val="#ppt_x-0.05"/>
                                          </p:val>
                                        </p:tav>
                                      </p:tavLst>
                                    </p:anim>
                                    <p:anim calcmode="lin" valueType="num">
                                      <p:cBhvr>
                                        <p:cTn id="74" dur="200" decel="100000" fill="hold"/>
                                        <p:tgtEl>
                                          <p:spTgt spid="25"/>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25"/>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25"/>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200" decel="100000"/>
                                        <p:tgtEl>
                                          <p:spTgt spid="28"/>
                                        </p:tgtEl>
                                      </p:cBhvr>
                                    </p:animEffect>
                                    <p:anim calcmode="lin" valueType="num">
                                      <p:cBhvr>
                                        <p:cTn id="82" dur="200" decel="100000" fill="hold"/>
                                        <p:tgtEl>
                                          <p:spTgt spid="28"/>
                                        </p:tgtEl>
                                        <p:attrNameLst>
                                          <p:attrName>style.rotation</p:attrName>
                                        </p:attrNameLst>
                                      </p:cBhvr>
                                      <p:tavLst>
                                        <p:tav tm="0">
                                          <p:val>
                                            <p:fltVal val="-90"/>
                                          </p:val>
                                        </p:tav>
                                        <p:tav tm="100000">
                                          <p:val>
                                            <p:fltVal val="0"/>
                                          </p:val>
                                        </p:tav>
                                      </p:tavLst>
                                    </p:anim>
                                    <p:anim calcmode="lin" valueType="num">
                                      <p:cBhvr>
                                        <p:cTn id="83" dur="200" decel="100000" fill="hold"/>
                                        <p:tgtEl>
                                          <p:spTgt spid="28"/>
                                        </p:tgtEl>
                                        <p:attrNameLst>
                                          <p:attrName>ppt_x</p:attrName>
                                        </p:attrNameLst>
                                      </p:cBhvr>
                                      <p:tavLst>
                                        <p:tav tm="0">
                                          <p:val>
                                            <p:strVal val="#ppt_x+0.4"/>
                                          </p:val>
                                        </p:tav>
                                        <p:tav tm="100000">
                                          <p:val>
                                            <p:strVal val="#ppt_x-0.05"/>
                                          </p:val>
                                        </p:tav>
                                      </p:tavLst>
                                    </p:anim>
                                    <p:anim calcmode="lin" valueType="num">
                                      <p:cBhvr>
                                        <p:cTn id="84" dur="200" decel="100000" fill="hold"/>
                                        <p:tgtEl>
                                          <p:spTgt spid="28"/>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28"/>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28"/>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200" decel="100000"/>
                                        <p:tgtEl>
                                          <p:spTgt spid="31"/>
                                        </p:tgtEl>
                                      </p:cBhvr>
                                    </p:animEffect>
                                    <p:anim calcmode="lin" valueType="num">
                                      <p:cBhvr>
                                        <p:cTn id="91" dur="200" decel="100000" fill="hold"/>
                                        <p:tgtEl>
                                          <p:spTgt spid="31"/>
                                        </p:tgtEl>
                                        <p:attrNameLst>
                                          <p:attrName>style.rotation</p:attrName>
                                        </p:attrNameLst>
                                      </p:cBhvr>
                                      <p:tavLst>
                                        <p:tav tm="0">
                                          <p:val>
                                            <p:fltVal val="-90"/>
                                          </p:val>
                                        </p:tav>
                                        <p:tav tm="100000">
                                          <p:val>
                                            <p:fltVal val="0"/>
                                          </p:val>
                                        </p:tav>
                                      </p:tavLst>
                                    </p:anim>
                                    <p:anim calcmode="lin" valueType="num">
                                      <p:cBhvr>
                                        <p:cTn id="92" dur="200" decel="100000" fill="hold"/>
                                        <p:tgtEl>
                                          <p:spTgt spid="31"/>
                                        </p:tgtEl>
                                        <p:attrNameLst>
                                          <p:attrName>ppt_x</p:attrName>
                                        </p:attrNameLst>
                                      </p:cBhvr>
                                      <p:tavLst>
                                        <p:tav tm="0">
                                          <p:val>
                                            <p:strVal val="#ppt_x+0.4"/>
                                          </p:val>
                                        </p:tav>
                                        <p:tav tm="100000">
                                          <p:val>
                                            <p:strVal val="#ppt_x-0.05"/>
                                          </p:val>
                                        </p:tav>
                                      </p:tavLst>
                                    </p:anim>
                                    <p:anim calcmode="lin" valueType="num">
                                      <p:cBhvr>
                                        <p:cTn id="93" dur="200" decel="100000" fill="hold"/>
                                        <p:tgtEl>
                                          <p:spTgt spid="31"/>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31"/>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31"/>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200" decel="100000"/>
                                        <p:tgtEl>
                                          <p:spTgt spid="34"/>
                                        </p:tgtEl>
                                      </p:cBhvr>
                                    </p:animEffect>
                                    <p:anim calcmode="lin" valueType="num">
                                      <p:cBhvr>
                                        <p:cTn id="100" dur="200" decel="100000" fill="hold"/>
                                        <p:tgtEl>
                                          <p:spTgt spid="34"/>
                                        </p:tgtEl>
                                        <p:attrNameLst>
                                          <p:attrName>style.rotation</p:attrName>
                                        </p:attrNameLst>
                                      </p:cBhvr>
                                      <p:tavLst>
                                        <p:tav tm="0">
                                          <p:val>
                                            <p:fltVal val="-90"/>
                                          </p:val>
                                        </p:tav>
                                        <p:tav tm="100000">
                                          <p:val>
                                            <p:fltVal val="0"/>
                                          </p:val>
                                        </p:tav>
                                      </p:tavLst>
                                    </p:anim>
                                    <p:anim calcmode="lin" valueType="num">
                                      <p:cBhvr>
                                        <p:cTn id="101" dur="200" decel="100000" fill="hold"/>
                                        <p:tgtEl>
                                          <p:spTgt spid="34"/>
                                        </p:tgtEl>
                                        <p:attrNameLst>
                                          <p:attrName>ppt_x</p:attrName>
                                        </p:attrNameLst>
                                      </p:cBhvr>
                                      <p:tavLst>
                                        <p:tav tm="0">
                                          <p:val>
                                            <p:strVal val="#ppt_x+0.4"/>
                                          </p:val>
                                        </p:tav>
                                        <p:tav tm="100000">
                                          <p:val>
                                            <p:strVal val="#ppt_x-0.05"/>
                                          </p:val>
                                        </p:tav>
                                      </p:tavLst>
                                    </p:anim>
                                    <p:anim calcmode="lin" valueType="num">
                                      <p:cBhvr>
                                        <p:cTn id="102" dur="200" decel="100000" fill="hold"/>
                                        <p:tgtEl>
                                          <p:spTgt spid="34"/>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34"/>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34"/>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200" decel="100000"/>
                                        <p:tgtEl>
                                          <p:spTgt spid="37"/>
                                        </p:tgtEl>
                                      </p:cBhvr>
                                    </p:animEffect>
                                    <p:anim calcmode="lin" valueType="num">
                                      <p:cBhvr>
                                        <p:cTn id="109" dur="200" decel="100000" fill="hold"/>
                                        <p:tgtEl>
                                          <p:spTgt spid="37"/>
                                        </p:tgtEl>
                                        <p:attrNameLst>
                                          <p:attrName>style.rotation</p:attrName>
                                        </p:attrNameLst>
                                      </p:cBhvr>
                                      <p:tavLst>
                                        <p:tav tm="0">
                                          <p:val>
                                            <p:fltVal val="-90"/>
                                          </p:val>
                                        </p:tav>
                                        <p:tav tm="100000">
                                          <p:val>
                                            <p:fltVal val="0"/>
                                          </p:val>
                                        </p:tav>
                                      </p:tavLst>
                                    </p:anim>
                                    <p:anim calcmode="lin" valueType="num">
                                      <p:cBhvr>
                                        <p:cTn id="110" dur="200" decel="100000" fill="hold"/>
                                        <p:tgtEl>
                                          <p:spTgt spid="37"/>
                                        </p:tgtEl>
                                        <p:attrNameLst>
                                          <p:attrName>ppt_x</p:attrName>
                                        </p:attrNameLst>
                                      </p:cBhvr>
                                      <p:tavLst>
                                        <p:tav tm="0">
                                          <p:val>
                                            <p:strVal val="#ppt_x+0.4"/>
                                          </p:val>
                                        </p:tav>
                                        <p:tav tm="100000">
                                          <p:val>
                                            <p:strVal val="#ppt_x-0.05"/>
                                          </p:val>
                                        </p:tav>
                                      </p:tavLst>
                                    </p:anim>
                                    <p:anim calcmode="lin" valueType="num">
                                      <p:cBhvr>
                                        <p:cTn id="111" dur="200" decel="100000" fill="hold"/>
                                        <p:tgtEl>
                                          <p:spTgt spid="37"/>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37"/>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37"/>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200" decel="100000"/>
                                        <p:tgtEl>
                                          <p:spTgt spid="40"/>
                                        </p:tgtEl>
                                      </p:cBhvr>
                                    </p:animEffect>
                                    <p:anim calcmode="lin" valueType="num">
                                      <p:cBhvr>
                                        <p:cTn id="118" dur="200" decel="100000" fill="hold"/>
                                        <p:tgtEl>
                                          <p:spTgt spid="40"/>
                                        </p:tgtEl>
                                        <p:attrNameLst>
                                          <p:attrName>style.rotation</p:attrName>
                                        </p:attrNameLst>
                                      </p:cBhvr>
                                      <p:tavLst>
                                        <p:tav tm="0">
                                          <p:val>
                                            <p:fltVal val="-90"/>
                                          </p:val>
                                        </p:tav>
                                        <p:tav tm="100000">
                                          <p:val>
                                            <p:fltVal val="0"/>
                                          </p:val>
                                        </p:tav>
                                      </p:tavLst>
                                    </p:anim>
                                    <p:anim calcmode="lin" valueType="num">
                                      <p:cBhvr>
                                        <p:cTn id="119" dur="200" decel="100000" fill="hold"/>
                                        <p:tgtEl>
                                          <p:spTgt spid="40"/>
                                        </p:tgtEl>
                                        <p:attrNameLst>
                                          <p:attrName>ppt_x</p:attrName>
                                        </p:attrNameLst>
                                      </p:cBhvr>
                                      <p:tavLst>
                                        <p:tav tm="0">
                                          <p:val>
                                            <p:strVal val="#ppt_x+0.4"/>
                                          </p:val>
                                        </p:tav>
                                        <p:tav tm="100000">
                                          <p:val>
                                            <p:strVal val="#ppt_x-0.05"/>
                                          </p:val>
                                        </p:tav>
                                      </p:tavLst>
                                    </p:anim>
                                    <p:anim calcmode="lin" valueType="num">
                                      <p:cBhvr>
                                        <p:cTn id="120" dur="200" decel="100000" fill="hold"/>
                                        <p:tgtEl>
                                          <p:spTgt spid="40"/>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40"/>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40"/>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fade">
                                      <p:cBhvr>
                                        <p:cTn id="126" dur="200" decel="100000"/>
                                        <p:tgtEl>
                                          <p:spTgt spid="43"/>
                                        </p:tgtEl>
                                      </p:cBhvr>
                                    </p:animEffect>
                                    <p:anim calcmode="lin" valueType="num">
                                      <p:cBhvr>
                                        <p:cTn id="127" dur="200" decel="100000" fill="hold"/>
                                        <p:tgtEl>
                                          <p:spTgt spid="43"/>
                                        </p:tgtEl>
                                        <p:attrNameLst>
                                          <p:attrName>style.rotation</p:attrName>
                                        </p:attrNameLst>
                                      </p:cBhvr>
                                      <p:tavLst>
                                        <p:tav tm="0">
                                          <p:val>
                                            <p:fltVal val="-90"/>
                                          </p:val>
                                        </p:tav>
                                        <p:tav tm="100000">
                                          <p:val>
                                            <p:fltVal val="0"/>
                                          </p:val>
                                        </p:tav>
                                      </p:tavLst>
                                    </p:anim>
                                    <p:anim calcmode="lin" valueType="num">
                                      <p:cBhvr>
                                        <p:cTn id="128" dur="200" decel="100000" fill="hold"/>
                                        <p:tgtEl>
                                          <p:spTgt spid="43"/>
                                        </p:tgtEl>
                                        <p:attrNameLst>
                                          <p:attrName>ppt_x</p:attrName>
                                        </p:attrNameLst>
                                      </p:cBhvr>
                                      <p:tavLst>
                                        <p:tav tm="0">
                                          <p:val>
                                            <p:strVal val="#ppt_x+0.4"/>
                                          </p:val>
                                        </p:tav>
                                        <p:tav tm="100000">
                                          <p:val>
                                            <p:strVal val="#ppt_x-0.05"/>
                                          </p:val>
                                        </p:tav>
                                      </p:tavLst>
                                    </p:anim>
                                    <p:anim calcmode="lin" valueType="num">
                                      <p:cBhvr>
                                        <p:cTn id="129" dur="200" decel="100000" fill="hold"/>
                                        <p:tgtEl>
                                          <p:spTgt spid="43"/>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43"/>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43"/>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fade">
                                      <p:cBhvr>
                                        <p:cTn id="135" dur="200" decel="100000"/>
                                        <p:tgtEl>
                                          <p:spTgt spid="46"/>
                                        </p:tgtEl>
                                      </p:cBhvr>
                                    </p:animEffect>
                                    <p:anim calcmode="lin" valueType="num">
                                      <p:cBhvr>
                                        <p:cTn id="136" dur="200" decel="100000" fill="hold"/>
                                        <p:tgtEl>
                                          <p:spTgt spid="46"/>
                                        </p:tgtEl>
                                        <p:attrNameLst>
                                          <p:attrName>style.rotation</p:attrName>
                                        </p:attrNameLst>
                                      </p:cBhvr>
                                      <p:tavLst>
                                        <p:tav tm="0">
                                          <p:val>
                                            <p:fltVal val="-90"/>
                                          </p:val>
                                        </p:tav>
                                        <p:tav tm="100000">
                                          <p:val>
                                            <p:fltVal val="0"/>
                                          </p:val>
                                        </p:tav>
                                      </p:tavLst>
                                    </p:anim>
                                    <p:anim calcmode="lin" valueType="num">
                                      <p:cBhvr>
                                        <p:cTn id="137" dur="200" decel="100000" fill="hold"/>
                                        <p:tgtEl>
                                          <p:spTgt spid="46"/>
                                        </p:tgtEl>
                                        <p:attrNameLst>
                                          <p:attrName>ppt_x</p:attrName>
                                        </p:attrNameLst>
                                      </p:cBhvr>
                                      <p:tavLst>
                                        <p:tav tm="0">
                                          <p:val>
                                            <p:strVal val="#ppt_x+0.4"/>
                                          </p:val>
                                        </p:tav>
                                        <p:tav tm="100000">
                                          <p:val>
                                            <p:strVal val="#ppt_x-0.05"/>
                                          </p:val>
                                        </p:tav>
                                      </p:tavLst>
                                    </p:anim>
                                    <p:anim calcmode="lin" valueType="num">
                                      <p:cBhvr>
                                        <p:cTn id="138" dur="200" decel="100000" fill="hold"/>
                                        <p:tgtEl>
                                          <p:spTgt spid="46"/>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fade">
                                      <p:cBhvr>
                                        <p:cTn id="144" dur="200" decel="100000"/>
                                        <p:tgtEl>
                                          <p:spTgt spid="49"/>
                                        </p:tgtEl>
                                      </p:cBhvr>
                                    </p:animEffect>
                                    <p:anim calcmode="lin" valueType="num">
                                      <p:cBhvr>
                                        <p:cTn id="145" dur="200" decel="100000" fill="hold"/>
                                        <p:tgtEl>
                                          <p:spTgt spid="49"/>
                                        </p:tgtEl>
                                        <p:attrNameLst>
                                          <p:attrName>style.rotation</p:attrName>
                                        </p:attrNameLst>
                                      </p:cBhvr>
                                      <p:tavLst>
                                        <p:tav tm="0">
                                          <p:val>
                                            <p:fltVal val="-90"/>
                                          </p:val>
                                        </p:tav>
                                        <p:tav tm="100000">
                                          <p:val>
                                            <p:fltVal val="0"/>
                                          </p:val>
                                        </p:tav>
                                      </p:tavLst>
                                    </p:anim>
                                    <p:anim calcmode="lin" valueType="num">
                                      <p:cBhvr>
                                        <p:cTn id="146" dur="200" decel="100000" fill="hold"/>
                                        <p:tgtEl>
                                          <p:spTgt spid="49"/>
                                        </p:tgtEl>
                                        <p:attrNameLst>
                                          <p:attrName>ppt_x</p:attrName>
                                        </p:attrNameLst>
                                      </p:cBhvr>
                                      <p:tavLst>
                                        <p:tav tm="0">
                                          <p:val>
                                            <p:strVal val="#ppt_x+0.4"/>
                                          </p:val>
                                        </p:tav>
                                        <p:tav tm="100000">
                                          <p:val>
                                            <p:strVal val="#ppt_x-0.05"/>
                                          </p:val>
                                        </p:tav>
                                      </p:tavLst>
                                    </p:anim>
                                    <p:anim calcmode="lin" valueType="num">
                                      <p:cBhvr>
                                        <p:cTn id="147" dur="200" decel="100000" fill="hold"/>
                                        <p:tgtEl>
                                          <p:spTgt spid="49"/>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2"/>
                                        </p:tgtEl>
                                        <p:attrNameLst>
                                          <p:attrName>style.visibility</p:attrName>
                                        </p:attrNameLst>
                                      </p:cBhvr>
                                      <p:to>
                                        <p:strVal val="visible"/>
                                      </p:to>
                                    </p:set>
                                    <p:animEffect transition="in" filter="fade">
                                      <p:cBhvr>
                                        <p:cTn id="154" dur="200" decel="100000"/>
                                        <p:tgtEl>
                                          <p:spTgt spid="52"/>
                                        </p:tgtEl>
                                      </p:cBhvr>
                                    </p:animEffect>
                                    <p:anim calcmode="lin" valueType="num">
                                      <p:cBhvr>
                                        <p:cTn id="155" dur="200" decel="100000" fill="hold"/>
                                        <p:tgtEl>
                                          <p:spTgt spid="52"/>
                                        </p:tgtEl>
                                        <p:attrNameLst>
                                          <p:attrName>style.rotation</p:attrName>
                                        </p:attrNameLst>
                                      </p:cBhvr>
                                      <p:tavLst>
                                        <p:tav tm="0">
                                          <p:val>
                                            <p:fltVal val="-90"/>
                                          </p:val>
                                        </p:tav>
                                        <p:tav tm="100000">
                                          <p:val>
                                            <p:fltVal val="0"/>
                                          </p:val>
                                        </p:tav>
                                      </p:tavLst>
                                    </p:anim>
                                    <p:anim calcmode="lin" valueType="num">
                                      <p:cBhvr>
                                        <p:cTn id="156" dur="200" decel="100000" fill="hold"/>
                                        <p:tgtEl>
                                          <p:spTgt spid="52"/>
                                        </p:tgtEl>
                                        <p:attrNameLst>
                                          <p:attrName>ppt_x</p:attrName>
                                        </p:attrNameLst>
                                      </p:cBhvr>
                                      <p:tavLst>
                                        <p:tav tm="0">
                                          <p:val>
                                            <p:strVal val="#ppt_x+0.4"/>
                                          </p:val>
                                        </p:tav>
                                        <p:tav tm="100000">
                                          <p:val>
                                            <p:strVal val="#ppt_x-0.05"/>
                                          </p:val>
                                        </p:tav>
                                      </p:tavLst>
                                    </p:anim>
                                    <p:anim calcmode="lin" valueType="num">
                                      <p:cBhvr>
                                        <p:cTn id="157" dur="200" decel="100000" fill="hold"/>
                                        <p:tgtEl>
                                          <p:spTgt spid="52"/>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19"/>
                                        </p:tgtEl>
                                        <p:attrNameLst>
                                          <p:attrName>style.visibility</p:attrName>
                                        </p:attrNameLst>
                                      </p:cBhvr>
                                      <p:to>
                                        <p:strVal val="visible"/>
                                      </p:to>
                                    </p:set>
                                    <p:animEffect transition="in" filter="fade">
                                      <p:cBhvr>
                                        <p:cTn id="163" dur="200" decel="100000"/>
                                        <p:tgtEl>
                                          <p:spTgt spid="19"/>
                                        </p:tgtEl>
                                      </p:cBhvr>
                                    </p:animEffect>
                                    <p:anim calcmode="lin" valueType="num">
                                      <p:cBhvr>
                                        <p:cTn id="164" dur="200" decel="100000" fill="hold"/>
                                        <p:tgtEl>
                                          <p:spTgt spid="19"/>
                                        </p:tgtEl>
                                        <p:attrNameLst>
                                          <p:attrName>style.rotation</p:attrName>
                                        </p:attrNameLst>
                                      </p:cBhvr>
                                      <p:tavLst>
                                        <p:tav tm="0">
                                          <p:val>
                                            <p:fltVal val="-90"/>
                                          </p:val>
                                        </p:tav>
                                        <p:tav tm="100000">
                                          <p:val>
                                            <p:fltVal val="0"/>
                                          </p:val>
                                        </p:tav>
                                      </p:tavLst>
                                    </p:anim>
                                    <p:anim calcmode="lin" valueType="num">
                                      <p:cBhvr>
                                        <p:cTn id="165" dur="200" decel="100000" fill="hold"/>
                                        <p:tgtEl>
                                          <p:spTgt spid="19"/>
                                        </p:tgtEl>
                                        <p:attrNameLst>
                                          <p:attrName>ppt_x</p:attrName>
                                        </p:attrNameLst>
                                      </p:cBhvr>
                                      <p:tavLst>
                                        <p:tav tm="0">
                                          <p:val>
                                            <p:strVal val="#ppt_x+0.4"/>
                                          </p:val>
                                        </p:tav>
                                        <p:tav tm="100000">
                                          <p:val>
                                            <p:strVal val="#ppt_x-0.05"/>
                                          </p:val>
                                        </p:tav>
                                      </p:tavLst>
                                    </p:anim>
                                    <p:anim calcmode="lin" valueType="num">
                                      <p:cBhvr>
                                        <p:cTn id="166" dur="200" decel="100000" fill="hold"/>
                                        <p:tgtEl>
                                          <p:spTgt spid="19"/>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19"/>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1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extBox 1"/>
          <p:cNvSpPr txBox="1"/>
          <p:nvPr/>
        </p:nvSpPr>
        <p:spPr>
          <a:xfrm>
            <a:off x="269240" y="2632443"/>
            <a:ext cx="11653522" cy="1593115"/>
          </a:xfrm>
          <a:prstGeom prst="rect">
            <a:avLst/>
          </a:prstGeom>
          <a:noFill/>
        </p:spPr>
        <p:txBody>
          <a:bodyPr wrap="squar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411"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Microsoft   		Linux</a:t>
            </a:r>
          </a:p>
        </p:txBody>
      </p:sp>
      <p:sp>
        <p:nvSpPr>
          <p:cNvPr id="3" name="Heart 2"/>
          <p:cNvSpPr/>
          <p:nvPr/>
        </p:nvSpPr>
        <p:spPr bwMode="auto">
          <a:xfrm>
            <a:off x="6394808" y="2756682"/>
            <a:ext cx="1568743" cy="1344637"/>
          </a:xfrm>
          <a:prstGeom prst="heart">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03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422269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067034" y="4425696"/>
            <a:ext cx="4645152" cy="2090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400" dirty="0">
                <a:solidFill>
                  <a:schemeClr val="tx1"/>
                </a:solidFill>
              </a:rPr>
              <a:t>Cloud</a:t>
            </a:r>
          </a:p>
        </p:txBody>
      </p:sp>
      <p:sp>
        <p:nvSpPr>
          <p:cNvPr id="13" name="Rectangle 12"/>
          <p:cNvSpPr/>
          <p:nvPr/>
        </p:nvSpPr>
        <p:spPr>
          <a:xfrm>
            <a:off x="1450848" y="4425696"/>
            <a:ext cx="4645152" cy="209092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bg1"/>
                </a:solidFill>
              </a:rPr>
              <a:t>On-Premises</a:t>
            </a:r>
          </a:p>
        </p:txBody>
      </p:sp>
      <p:sp>
        <p:nvSpPr>
          <p:cNvPr id="2" name="Title 1"/>
          <p:cNvSpPr>
            <a:spLocks noGrp="1"/>
          </p:cNvSpPr>
          <p:nvPr>
            <p:ph type="title"/>
          </p:nvPr>
        </p:nvSpPr>
        <p:spPr/>
        <p:txBody>
          <a:bodyPr/>
          <a:lstStyle/>
          <a:p>
            <a:r>
              <a:rPr lang="en-US" dirty="0"/>
              <a:t>Custom Image Upload</a:t>
            </a:r>
          </a:p>
        </p:txBody>
      </p:sp>
      <p:sp>
        <p:nvSpPr>
          <p:cNvPr id="3" name="Content Placeholder 2"/>
          <p:cNvSpPr>
            <a:spLocks noGrp="1"/>
          </p:cNvSpPr>
          <p:nvPr>
            <p:ph idx="1"/>
          </p:nvPr>
        </p:nvSpPr>
        <p:spPr/>
        <p:txBody>
          <a:bodyPr/>
          <a:lstStyle/>
          <a:p>
            <a:r>
              <a:rPr lang="en-US" dirty="0"/>
              <a:t>Prepare the VHD</a:t>
            </a:r>
          </a:p>
          <a:p>
            <a:r>
              <a:rPr lang="en-US" dirty="0"/>
              <a:t>Optional – generalize the VHD by using </a:t>
            </a:r>
            <a:r>
              <a:rPr lang="en-US" dirty="0" err="1"/>
              <a:t>SysPrep</a:t>
            </a:r>
            <a:r>
              <a:rPr lang="en-US" dirty="0"/>
              <a:t>/</a:t>
            </a:r>
            <a:r>
              <a:rPr lang="en-US" dirty="0" err="1"/>
              <a:t>waagent</a:t>
            </a:r>
            <a:endParaRPr lang="en-US" dirty="0"/>
          </a:p>
          <a:p>
            <a:r>
              <a:rPr lang="en-US" dirty="0"/>
              <a:t>Upload the VHD to Azure Storage</a:t>
            </a:r>
          </a:p>
          <a:p>
            <a:r>
              <a:rPr lang="en-US" dirty="0"/>
              <a:t>Prepare networking resources</a:t>
            </a:r>
          </a:p>
          <a:p>
            <a:r>
              <a:rPr lang="en-US" dirty="0"/>
              <a:t>Create the VM from uploaded generalized or specialized image</a:t>
            </a:r>
          </a:p>
        </p:txBody>
      </p:sp>
      <p:pic>
        <p:nvPicPr>
          <p:cNvPr id="4" name="Picture 3"/>
          <p:cNvPicPr>
            <a:picLocks noChangeAspect="1"/>
          </p:cNvPicPr>
          <p:nvPr/>
        </p:nvPicPr>
        <p:blipFill>
          <a:blip r:embed="rId3" cstate="print">
            <a:biLevel thresh="25000"/>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1863849" y="5055297"/>
            <a:ext cx="914400" cy="914400"/>
          </a:xfrm>
          <a:prstGeom prst="rect">
            <a:avLst/>
          </a:prstGeom>
        </p:spPr>
      </p:pic>
      <p:pic>
        <p:nvPicPr>
          <p:cNvPr id="8" name="Picture 7"/>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024107" y="4158328"/>
            <a:ext cx="2596897" cy="2596897"/>
          </a:xfrm>
          <a:prstGeom prst="rect">
            <a:avLst/>
          </a:prstGeom>
        </p:spPr>
      </p:pic>
      <p:pic>
        <p:nvPicPr>
          <p:cNvPr id="9" name="Picture 8"/>
          <p:cNvPicPr>
            <a:picLocks noChangeAspect="1"/>
          </p:cNvPicPr>
          <p:nvPr/>
        </p:nvPicPr>
        <p:blipFill>
          <a:blip r:embed="rId6" cstate="print">
            <a:biLevel thresh="25000"/>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4443978" y="5055297"/>
            <a:ext cx="914400" cy="914400"/>
          </a:xfrm>
          <a:prstGeom prst="rect">
            <a:avLst/>
          </a:prstGeom>
        </p:spPr>
      </p:pic>
      <p:pic>
        <p:nvPicPr>
          <p:cNvPr id="10" name="Picture 9"/>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7965926" y="5056155"/>
            <a:ext cx="914400" cy="914400"/>
          </a:xfrm>
          <a:prstGeom prst="rect">
            <a:avLst/>
          </a:prstGeom>
        </p:spPr>
      </p:pic>
      <p:sp>
        <p:nvSpPr>
          <p:cNvPr id="11" name="Arrow: Right 10"/>
          <p:cNvSpPr/>
          <p:nvPr/>
        </p:nvSpPr>
        <p:spPr>
          <a:xfrm>
            <a:off x="2967225" y="5166802"/>
            <a:ext cx="1438653" cy="592137"/>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Arrow: Right 11"/>
          <p:cNvSpPr/>
          <p:nvPr/>
        </p:nvSpPr>
        <p:spPr>
          <a:xfrm>
            <a:off x="5375149" y="5160709"/>
            <a:ext cx="1648958" cy="592137"/>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p:cNvSpPr txBox="1"/>
          <p:nvPr/>
        </p:nvSpPr>
        <p:spPr>
          <a:xfrm>
            <a:off x="4733535" y="5677862"/>
            <a:ext cx="560159" cy="307777"/>
          </a:xfrm>
          <a:prstGeom prst="rect">
            <a:avLst/>
          </a:prstGeom>
          <a:noFill/>
        </p:spPr>
        <p:txBody>
          <a:bodyPr wrap="square" rtlCol="0">
            <a:spAutoFit/>
          </a:bodyPr>
          <a:lstStyle/>
          <a:p>
            <a:r>
              <a:rPr lang="en-US" sz="1400" dirty="0"/>
              <a:t>VHD</a:t>
            </a:r>
          </a:p>
        </p:txBody>
      </p:sp>
    </p:spTree>
    <p:extLst>
      <p:ext uri="{BB962C8B-B14F-4D97-AF65-F5344CB8AC3E}">
        <p14:creationId xmlns:p14="http://schemas.microsoft.com/office/powerpoint/2010/main" val="19162450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11285</TotalTime>
  <Words>3892</Words>
  <Application>Microsoft Office PowerPoint</Application>
  <PresentationFormat>Widescreen</PresentationFormat>
  <Paragraphs>582</Paragraphs>
  <Slides>33</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Consolas</vt:lpstr>
      <vt:lpstr>Fira Code</vt:lpstr>
      <vt:lpstr>Lucida Console</vt:lpstr>
      <vt:lpstr>Segoe UI</vt:lpstr>
      <vt:lpstr>Segoe UI Light</vt:lpstr>
      <vt:lpstr>Wingdings</vt:lpstr>
      <vt:lpstr>Office Theme</vt:lpstr>
      <vt:lpstr>Azure Virtual Machines &amp; Terraform</vt:lpstr>
      <vt:lpstr>PowerPoint Presentation</vt:lpstr>
      <vt:lpstr>Topics</vt:lpstr>
      <vt:lpstr>Azure Virtual Machine Benefits</vt:lpstr>
      <vt:lpstr>Provisioning a VM</vt:lpstr>
      <vt:lpstr>Provisioning Steps</vt:lpstr>
      <vt:lpstr>VM Gallery Images</vt:lpstr>
      <vt:lpstr>PowerPoint Presentation</vt:lpstr>
      <vt:lpstr>Custom Image Upload</vt:lpstr>
      <vt:lpstr>Deployment with ARM Templates</vt:lpstr>
      <vt:lpstr>PowerPoint Presentation</vt:lpstr>
      <vt:lpstr>ARM Template Format</vt:lpstr>
      <vt:lpstr>VM Extensions</vt:lpstr>
      <vt:lpstr>Scalability &amp; Reliability</vt:lpstr>
      <vt:lpstr>Choosing a VM Size</vt:lpstr>
      <vt:lpstr>Disks vs Images</vt:lpstr>
      <vt:lpstr>Storage Disks</vt:lpstr>
      <vt:lpstr>Azure Fault and Update Domains</vt:lpstr>
      <vt:lpstr>Availability Sets</vt:lpstr>
      <vt:lpstr>Availability Sets – Rack Failure</vt:lpstr>
      <vt:lpstr>Availability Sets - Maintenance</vt:lpstr>
      <vt:lpstr>Knowing Your 9’s</vt:lpstr>
      <vt:lpstr>Azure VM Service Level Agreement</vt:lpstr>
      <vt:lpstr>VM Scale Sets</vt:lpstr>
      <vt:lpstr>Additional Concepts</vt:lpstr>
      <vt:lpstr>Azure DevTest Labs</vt:lpstr>
      <vt:lpstr>PowerPoint Presentation</vt:lpstr>
      <vt:lpstr>Topics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jmg@avidgator.com</dc:creator>
  <cp:lastModifiedBy>Juan Jose Gazzola</cp:lastModifiedBy>
  <cp:revision>284</cp:revision>
  <dcterms:created xsi:type="dcterms:W3CDTF">2016-04-21T18:51:19Z</dcterms:created>
  <dcterms:modified xsi:type="dcterms:W3CDTF">2018-04-12T10:17:52Z</dcterms:modified>
</cp:coreProperties>
</file>