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7" r:id="rId7"/>
    <p:sldId id="266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3" autoAdjust="0"/>
    <p:restoredTop sz="84972" autoAdjust="0"/>
  </p:normalViewPr>
  <p:slideViewPr>
    <p:cSldViewPr snapToGrid="0">
      <p:cViewPr>
        <p:scale>
          <a:sx n="75" d="100"/>
          <a:sy n="75" d="100"/>
        </p:scale>
        <p:origin x="8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2C584-0B69-48D2-B06E-0CBE880CB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796569-F111-412F-8334-E9BC6A974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7E7CBB-5206-46B6-AF91-198C8185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13DB-78C3-41F4-B8AD-F2B9EFFC1885}" type="datetimeFigureOut">
              <a:rPr lang="es-AR" smtClean="0"/>
              <a:t>19/9/2018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DB4F70-ADD9-46AA-BA4B-261E4A2A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9C4882-1AF1-4092-B3E0-20BC91B07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9BF6-E293-4FF1-8D11-BDA6472EACB5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4042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4AB5B-028D-417B-9FB8-CD56889A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2F1C46-EE13-49AD-A93D-67189E2B9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D5C6BA-720E-4459-98CC-7B9AA7B3D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13DB-78C3-41F4-B8AD-F2B9EFFC1885}" type="datetimeFigureOut">
              <a:rPr lang="es-AR" smtClean="0"/>
              <a:t>19/9/2018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658A5D-F36A-4CED-A709-1CF4024F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CE6095-B589-4428-8DC6-49AC4CF5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9BF6-E293-4FF1-8D11-BDA6472EACB5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1480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CEDEB3-52EF-4D53-AD0F-C9F57AC26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491269-DBB3-4B94-92B1-199DF5010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072303-DB34-46FE-954F-9C1FE92C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13DB-78C3-41F4-B8AD-F2B9EFFC1885}" type="datetimeFigureOut">
              <a:rPr lang="es-AR" smtClean="0"/>
              <a:t>19/9/2018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092C31-6FCC-41D3-AC4C-0C61CF2FA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15C95C-6329-4C80-B774-9E1DB6CD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9BF6-E293-4FF1-8D11-BDA6472EACB5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2429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D8A80-2F13-4E8D-8B07-CF0EEFAE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4A8B11-B831-496F-8BEA-43226C575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D0C717-056A-45A1-9402-02652A7A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13DB-78C3-41F4-B8AD-F2B9EFFC1885}" type="datetimeFigureOut">
              <a:rPr lang="es-AR" smtClean="0"/>
              <a:t>19/9/2018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593070-0157-4180-AC13-6AF6AE56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708DE8-2D7C-455C-B360-48FF7339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9BF6-E293-4FF1-8D11-BDA6472EACB5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736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B922D-CBB0-4011-98D3-FECE5DA96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5B64F0-92AB-44AB-AFBB-ACAB97D0D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8F5E6A-7913-44DE-A2C1-1F722E89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13DB-78C3-41F4-B8AD-F2B9EFFC1885}" type="datetimeFigureOut">
              <a:rPr lang="es-AR" smtClean="0"/>
              <a:t>19/9/2018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0241E-E4CD-47FA-BDD2-E563402A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521994-FF49-45BB-845A-2DEBC5A7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9BF6-E293-4FF1-8D11-BDA6472EACB5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3355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94E42-872D-42F2-9EC3-8121E166F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C7BBD7-2B87-437D-9052-456EE0EA1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48E30F-1A12-4668-A188-0F15817E2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AB7A3A-09CB-4C3A-AD0B-286C9D60D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13DB-78C3-41F4-B8AD-F2B9EFFC1885}" type="datetimeFigureOut">
              <a:rPr lang="es-AR" smtClean="0"/>
              <a:t>19/9/2018</a:t>
            </a:fld>
            <a:endParaRPr lang="es-A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347461-5A49-4294-810E-498F5D6E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6355BC-8435-4979-AF82-C6EB2CD3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9BF6-E293-4FF1-8D11-BDA6472EACB5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4430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1B341-5E14-4C43-B250-85736A3B9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0A86D5-BA0D-4918-97EE-021B72D06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9518D6-AD5A-4FEC-A569-EB448EADF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5EAC2E-1D84-4CE5-8873-B4393DA57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C9ED62-744D-4515-9BA1-9610148B6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CB7758-9DDE-472F-9C6C-2C147129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13DB-78C3-41F4-B8AD-F2B9EFFC1885}" type="datetimeFigureOut">
              <a:rPr lang="es-AR" smtClean="0"/>
              <a:t>19/9/2018</a:t>
            </a:fld>
            <a:endParaRPr lang="es-AR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C84B1D-D3D5-4ECD-833A-D19DCDFA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4D9BD93-C7A3-4FEF-8356-56D51A36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9BF6-E293-4FF1-8D11-BDA6472EACB5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4111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05457-72B9-44BF-A02B-B085719D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D051ED-2615-4CBF-B6C5-8A108046C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13DB-78C3-41F4-B8AD-F2B9EFFC1885}" type="datetimeFigureOut">
              <a:rPr lang="es-AR" smtClean="0"/>
              <a:t>19/9/2018</a:t>
            </a:fld>
            <a:endParaRPr lang="es-A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8ABF2A4-70C5-4856-971B-D6BF2913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17DD99-7B27-4437-A64A-D2CFD9FA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9BF6-E293-4FF1-8D11-BDA6472EACB5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1980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A1402D-F8F4-4E0D-BE01-8931CB68C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13DB-78C3-41F4-B8AD-F2B9EFFC1885}" type="datetimeFigureOut">
              <a:rPr lang="es-AR" smtClean="0"/>
              <a:t>19/9/2018</a:t>
            </a:fld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CAA53DB-B42E-4B38-8BA5-D6CA2701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D6AB9D-4DC0-4C93-BECB-C45788A0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9BF6-E293-4FF1-8D11-BDA6472EACB5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1258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C482A-FB5B-4D3A-8BFD-A5B30700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A2997D-AE8F-4B82-BAF7-0E1A8C5B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85F98F-3896-4598-BB98-895545043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5972A4-656D-49B2-A989-0235C226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13DB-78C3-41F4-B8AD-F2B9EFFC1885}" type="datetimeFigureOut">
              <a:rPr lang="es-AR" smtClean="0"/>
              <a:t>19/9/2018</a:t>
            </a:fld>
            <a:endParaRPr lang="es-A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99C1AD-DB36-4D9D-A2FD-001E1B2A5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82E5CF-04A3-4592-A0C2-A72F1863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9BF6-E293-4FF1-8D11-BDA6472EACB5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761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2753E-989C-48F1-8064-2B817BF7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C75A0B-6D60-4ACA-97CC-8A60F3658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3AF805-B849-4744-ACFF-1071D2B56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808F7D-0F49-4CE3-8C9F-CFE7EE71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13DB-78C3-41F4-B8AD-F2B9EFFC1885}" type="datetimeFigureOut">
              <a:rPr lang="es-AR" smtClean="0"/>
              <a:t>19/9/2018</a:t>
            </a:fld>
            <a:endParaRPr lang="es-A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5CBA0F-7D46-44FE-9964-EA16D5BC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3C2857-6375-4AAC-AB18-F7ED8726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9BF6-E293-4FF1-8D11-BDA6472EACB5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2479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BAE836-8FD5-4C5E-AD09-193B937F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A3F616-6F90-4D45-A728-DFFF09FB7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02A006-8E2A-44D0-9A85-C15E32C16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B13DB-78C3-41F4-B8AD-F2B9EFFC1885}" type="datetimeFigureOut">
              <a:rPr lang="es-AR" smtClean="0"/>
              <a:t>19/9/2018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917FD7-EBEE-4CD9-B0F2-7770A4AFC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A030AF-B8A0-463D-8D97-0542DD4DA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89BF6-E293-4FF1-8D11-BDA6472EACB5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6588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56B7ED-FE3C-45DB-9B99-A19171FD9826}"/>
              </a:ext>
            </a:extLst>
          </p:cNvPr>
          <p:cNvSpPr txBox="1"/>
          <p:nvPr/>
        </p:nvSpPr>
        <p:spPr>
          <a:xfrm>
            <a:off x="148856" y="0"/>
            <a:ext cx="11515060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</a:lstStyle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HTML(Lenguaje de marcas de hipertexto)</a:t>
            </a:r>
          </a:p>
          <a:p>
            <a:pPr algn="ctr"/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Tim Berners Lee propuso en Marzo de 1989 un sistema basado en hipertexto para compartir documentos científicos. Que seria la base para el HTML.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Tim Berners Lee invento.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HTTP(Protocolo de transferencia de hipertexto)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URL (Localizador uniforme de recursos)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Internet no es lo mismo que la web</a:t>
            </a:r>
          </a:p>
          <a:p>
            <a:pPr algn="ctr"/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Internet es una red de redes que conecta computadoras distribuidas por todo el mundo.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Web es un sistema con su protocolo(http) que utiliza internet para enviar sus datos, las páginas web.</a:t>
            </a:r>
          </a:p>
          <a:p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pPr algn="ctr"/>
            <a:endParaRPr lang="es-AR" sz="4000" u="sn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084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7821063-8664-46C6-9B3C-5B7064BB682D}"/>
              </a:ext>
            </a:extLst>
          </p:cNvPr>
          <p:cNvSpPr txBox="1"/>
          <p:nvPr/>
        </p:nvSpPr>
        <p:spPr>
          <a:xfrm>
            <a:off x="159489" y="21265"/>
            <a:ext cx="11706446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Listas</a:t>
            </a:r>
          </a:p>
          <a:p>
            <a:endParaRPr lang="es-AR" dirty="0"/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Listas no ordenadas: En estas listas no importa el orden. Esta formada ítem de listas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Ejemplos.  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&lt;ul&gt;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&lt;li&gt;Argentina&lt;/li&gt;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&lt;li&gt;Perú&lt;/li&gt;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&lt;li&gt;Chile&lt;/li&gt;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&lt;/ul&gt;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Listas ordenadas: En estas listas importa el orden.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Ejemplo.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&lt;ol&gt;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		&lt;li&gt;Primer elemento&lt;/li&gt;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		&lt;li&gt;Segundo elemento&lt;/li&gt;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		&lt;li&gt;Tercer elemento&lt;/li&gt;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&lt;/ol&gt;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2244BC4-7791-4C5D-B193-3D45D303D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330" y="2484253"/>
            <a:ext cx="1661670" cy="94474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ABD0B02-C293-4825-8A58-3BF401541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1" y="4718640"/>
            <a:ext cx="1968500" cy="149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0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02FB3E5-D534-4140-A37F-0C7AEE3FD8D2}"/>
              </a:ext>
            </a:extLst>
          </p:cNvPr>
          <p:cNvSpPr txBox="1"/>
          <p:nvPr/>
        </p:nvSpPr>
        <p:spPr>
          <a:xfrm>
            <a:off x="0" y="292100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Lista de definición.</a:t>
            </a:r>
          </a:p>
          <a:p>
            <a:endParaRPr lang="es-AR" dirty="0"/>
          </a:p>
          <a:p>
            <a:r>
              <a:rPr lang="es-AR" sz="2700" dirty="0">
                <a:solidFill>
                  <a:schemeClr val="tx1">
                    <a:tint val="75000"/>
                  </a:schemeClr>
                </a:solidFill>
              </a:rPr>
              <a:t>Esta compuesta por dl: lista de definición, dt: termino de definición, dd: descripción de definición.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E9140C-F578-4F9F-AE7B-49FA3EE46D4E}"/>
              </a:ext>
            </a:extLst>
          </p:cNvPr>
          <p:cNvSpPr/>
          <p:nvPr/>
        </p:nvSpPr>
        <p:spPr>
          <a:xfrm>
            <a:off x="215900" y="2196664"/>
            <a:ext cx="71501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&lt;dl&gt;</a:t>
            </a:r>
          </a:p>
          <a:p>
            <a:r>
              <a:rPr lang="es-AR" dirty="0"/>
              <a:t>  &lt;dt&gt;SGML&lt;/dt&gt;</a:t>
            </a:r>
          </a:p>
          <a:p>
            <a:r>
              <a:rPr lang="es-AR" dirty="0"/>
              <a:t>  &lt;dd&gt;Metalenguaje para la definición de otros lenguajes de marcado&lt;/dd&gt;  </a:t>
            </a:r>
          </a:p>
          <a:p>
            <a:r>
              <a:rPr lang="es-AR" dirty="0"/>
              <a:t>  </a:t>
            </a:r>
          </a:p>
          <a:p>
            <a:r>
              <a:rPr lang="es-AR" dirty="0"/>
              <a:t>  &lt;dt&gt;XML&lt;/dt&gt;</a:t>
            </a:r>
          </a:p>
          <a:p>
            <a:r>
              <a:rPr lang="es-AR" dirty="0"/>
              <a:t>  &lt;dd&gt;Lenguaje basado en SGML y que se emplea para describir datos&lt;/dd&gt;</a:t>
            </a:r>
          </a:p>
          <a:p>
            <a:endParaRPr lang="es-AR" dirty="0"/>
          </a:p>
          <a:p>
            <a:r>
              <a:rPr lang="es-AR" dirty="0"/>
              <a:t>  &lt;dt&gt;RSS&lt;/dt&gt;</a:t>
            </a:r>
          </a:p>
          <a:p>
            <a:r>
              <a:rPr lang="es-AR" dirty="0"/>
              <a:t>  &lt;dt&gt;GML&lt;/dt&gt;</a:t>
            </a:r>
          </a:p>
          <a:p>
            <a:r>
              <a:rPr lang="es-AR" dirty="0"/>
              <a:t>  &lt;dt&gt;XHTML&lt;/dt&gt;</a:t>
            </a:r>
          </a:p>
          <a:p>
            <a:r>
              <a:rPr lang="es-AR" dirty="0"/>
              <a:t>  &lt;dt&gt;SVG&lt;/dt&gt;</a:t>
            </a:r>
          </a:p>
          <a:p>
            <a:r>
              <a:rPr lang="es-AR" dirty="0"/>
              <a:t>  &lt;dt&gt;XUL&lt;/dt&gt;</a:t>
            </a:r>
          </a:p>
          <a:p>
            <a:r>
              <a:rPr lang="es-AR" dirty="0"/>
              <a:t>  &lt;dd&gt;Lenguajes derivados de XML para determinadas aplicaciones&lt;/dd&gt;</a:t>
            </a:r>
          </a:p>
          <a:p>
            <a:r>
              <a:rPr lang="es-AR" dirty="0"/>
              <a:t>&lt;/dl&gt;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BE78F7D-3F1E-420C-A209-E3DD1FCF1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0" y="2667000"/>
            <a:ext cx="53213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03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8ECA980-4011-450C-8D8A-954C047FFBC0}"/>
              </a:ext>
            </a:extLst>
          </p:cNvPr>
          <p:cNvSpPr txBox="1"/>
          <p:nvPr/>
        </p:nvSpPr>
        <p:spPr>
          <a:xfrm>
            <a:off x="127589" y="151179"/>
            <a:ext cx="1205377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Imágenes</a:t>
            </a:r>
          </a:p>
          <a:p>
            <a:endParaRPr lang="es-AR" dirty="0"/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insertar una imagen se utiliza la etiqueta &lt;img&gt;. Es una etiqueta inline, que no tiene etiqueta de cierre.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Los atributos que tiene son:</a:t>
            </a:r>
          </a:p>
          <a:p>
            <a:pPr lvl="2"/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src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: es la url de la imagen que se muestra.</a:t>
            </a:r>
          </a:p>
          <a:p>
            <a:pPr lvl="2"/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alt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: texto que se muestra cuando no se encuentra la imagen.</a:t>
            </a:r>
          </a:p>
          <a:p>
            <a:pPr lvl="2"/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width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y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height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ancho y alto de la imagen.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&lt;p&gt;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     Lorem ipsum dolor sit amet,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      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&lt;img src="img/schnauzer.jpg" alt="Perrito schnauzer"&gt;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      consectetur adipisicing elit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  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&lt;/p&gt;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7FCC270-751D-421D-8FF5-2893EB16B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213" y="5119355"/>
            <a:ext cx="6223811" cy="143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79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1D76BF-7E0D-44AF-899B-8066F2035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91" y="191386"/>
            <a:ext cx="11865935" cy="6539023"/>
          </a:xfrm>
        </p:spPr>
        <p:txBody>
          <a:bodyPr/>
          <a:lstStyle/>
          <a:p>
            <a:pPr marL="0" indent="0" algn="ctr">
              <a:buNone/>
            </a:pPr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Tablas simples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	</a:t>
            </a:r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F98341-D103-417E-8E3A-556A49207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637" y="1951073"/>
            <a:ext cx="4114800" cy="244017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015D5A3-E7AA-48C8-8CA8-695D5CE6F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05" y="1120959"/>
            <a:ext cx="4437321" cy="391887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15EFC7F-5DEA-48CB-A408-3D9CEF5761C5}"/>
              </a:ext>
            </a:extLst>
          </p:cNvPr>
          <p:cNvSpPr txBox="1"/>
          <p:nvPr/>
        </p:nvSpPr>
        <p:spPr>
          <a:xfrm>
            <a:off x="455428" y="5319936"/>
            <a:ext cx="93601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&lt;tr&gt;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fila de tabla</a:t>
            </a:r>
          </a:p>
          <a:p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&lt;th&gt;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celda de cabecera de tabla </a:t>
            </a:r>
          </a:p>
          <a:p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&lt;td&gt;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celda de tabla</a:t>
            </a:r>
            <a:r>
              <a:rPr lang="es-A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9229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640554D-E0CD-4B8A-8086-426A48472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024" y="1935257"/>
            <a:ext cx="5053014" cy="241332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BF147E7-FA02-4C31-B576-2610D83F2D48}"/>
              </a:ext>
            </a:extLst>
          </p:cNvPr>
          <p:cNvSpPr txBox="1"/>
          <p:nvPr/>
        </p:nvSpPr>
        <p:spPr>
          <a:xfrm>
            <a:off x="318978" y="183561"/>
            <a:ext cx="11727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Colspan y Rowspan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2BAECCE-5664-42B9-AD84-D6290A9A5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62" y="1199792"/>
            <a:ext cx="4301647" cy="424047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A08A953-022A-4DD5-8B65-9C1B00636FB5}"/>
              </a:ext>
            </a:extLst>
          </p:cNvPr>
          <p:cNvSpPr txBox="1"/>
          <p:nvPr/>
        </p:nvSpPr>
        <p:spPr>
          <a:xfrm>
            <a:off x="576427" y="5960854"/>
            <a:ext cx="8650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rowspan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indica cuantas filas ocupa la celda.</a:t>
            </a:r>
          </a:p>
        </p:txBody>
      </p:sp>
    </p:spTree>
    <p:extLst>
      <p:ext uri="{BB962C8B-B14F-4D97-AF65-F5344CB8AC3E}">
        <p14:creationId xmlns:p14="http://schemas.microsoft.com/office/powerpoint/2010/main" val="2664445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7370229-8C7E-4B90-BE68-34F5D9536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153" y="1091055"/>
            <a:ext cx="5203310" cy="28748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A31DBD7-853B-4BB7-8443-7D1F6CF42770}"/>
              </a:ext>
            </a:extLst>
          </p:cNvPr>
          <p:cNvSpPr txBox="1"/>
          <p:nvPr/>
        </p:nvSpPr>
        <p:spPr>
          <a:xfrm>
            <a:off x="69889" y="5120614"/>
            <a:ext cx="120405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colspan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cuantos columnas ocupa la celda.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Atributo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scope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indica de que es cabecera. Por ejemplo col indica que es cabera de las celdas de esa columna.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5BE1C6D-A05C-4067-8A24-ACC1AFC1E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9" y="562418"/>
            <a:ext cx="60769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23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0AA5A2E-CB94-401C-A36B-91EF1638B2EB}"/>
              </a:ext>
            </a:extLst>
          </p:cNvPr>
          <p:cNvSpPr txBox="1"/>
          <p:nvPr/>
        </p:nvSpPr>
        <p:spPr>
          <a:xfrm>
            <a:off x="0" y="127589"/>
            <a:ext cx="119403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Se puede dividir en secciones las tablas con las etiquetas con los atributos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thead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,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tfoot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y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tbody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Además esta etiqueta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caption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para indicar un título.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AF0EDB-BBC3-4327-82B0-A5DA4C1CB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80" y="1512584"/>
            <a:ext cx="7365041" cy="59150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4C4D0AE-7E7F-445D-8AF6-0FC5061E1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595" y="2090183"/>
            <a:ext cx="44291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64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6279AF-1449-4305-9B62-7C05593C5BF3}"/>
              </a:ext>
            </a:extLst>
          </p:cNvPr>
          <p:cNvSpPr txBox="1"/>
          <p:nvPr/>
        </p:nvSpPr>
        <p:spPr>
          <a:xfrm>
            <a:off x="104553" y="106327"/>
            <a:ext cx="1198289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Divs</a:t>
            </a:r>
            <a:endParaRPr lang="es-AR" sz="2800" u="sng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Es una sección rectangular de un documento.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BCD218-016C-40D0-8273-258AD0A7F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57" y="1306418"/>
            <a:ext cx="8162925" cy="12096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B8655C1-75E2-4C09-8C14-DDD1EBBBC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0021" y="320084"/>
            <a:ext cx="2257425" cy="25908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FE331A3-3D55-4D50-8522-3A4757F8E9C7}"/>
              </a:ext>
            </a:extLst>
          </p:cNvPr>
          <p:cNvSpPr txBox="1"/>
          <p:nvPr/>
        </p:nvSpPr>
        <p:spPr>
          <a:xfrm>
            <a:off x="0" y="2972202"/>
            <a:ext cx="118996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En HTML5 hay divs con nombre propio por su sentido semántico.</a:t>
            </a:r>
          </a:p>
          <a:p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&lt;header&gt;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Indica la cabecera de un documento o sección.</a:t>
            </a:r>
          </a:p>
          <a:p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&lt;main&gt;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Contenido principal del documento.</a:t>
            </a:r>
          </a:p>
          <a:p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&lt;nav&gt;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Define un conjunto de enlaces de navegación.</a:t>
            </a:r>
          </a:p>
          <a:p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&lt;aside&gt;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Barra lateral.</a:t>
            </a:r>
          </a:p>
          <a:p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&lt;article&gt;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Contenido independiente del resto del documento.</a:t>
            </a:r>
          </a:p>
          <a:p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&lt;section&gt;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Sección de un documento.</a:t>
            </a:r>
          </a:p>
          <a:p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&lt;footer&gt;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Pie de pagina de documento o sección.</a:t>
            </a:r>
          </a:p>
          <a:p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endParaRPr lang="es-AR" dirty="0"/>
          </a:p>
          <a:p>
            <a:endParaRPr lang="es-AR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837AD66-2C4C-4F30-BE46-C298E379A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1981" y="3428999"/>
            <a:ext cx="3349256" cy="332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10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17A90C9-6B08-44A6-BD42-B849B798E194}"/>
              </a:ext>
            </a:extLst>
          </p:cNvPr>
          <p:cNvSpPr txBox="1"/>
          <p:nvPr/>
        </p:nvSpPr>
        <p:spPr>
          <a:xfrm>
            <a:off x="115910" y="12879"/>
            <a:ext cx="1193871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Formularios</a:t>
            </a:r>
          </a:p>
          <a:p>
            <a:endParaRPr lang="es-AR" dirty="0"/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Permite el ingreso de datos para que sean procesados por una aplicación del lado del servidor.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El atributo action indica que página va a procesar la información del formulario.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method indica en que forma viaja a través del protocolo http, puede ser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o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.</a:t>
            </a:r>
            <a:endParaRPr lang="es-AR" dirty="0"/>
          </a:p>
          <a:p>
            <a:r>
              <a:rPr lang="es-AR" sz="2800" b="1" dirty="0">
                <a:solidFill>
                  <a:schemeClr val="tx1">
                    <a:tint val="75000"/>
                  </a:schemeClr>
                </a:solidFill>
              </a:rPr>
              <a:t>Formulario Simple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ACAAB9A-3409-4EAC-B1EB-F15DC2B9D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26" y="3668897"/>
            <a:ext cx="109918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06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DF368F2-2B84-43A0-B350-C87F49CAC54C}"/>
              </a:ext>
            </a:extLst>
          </p:cNvPr>
          <p:cNvSpPr txBox="1"/>
          <p:nvPr/>
        </p:nvSpPr>
        <p:spPr>
          <a:xfrm>
            <a:off x="216794" y="158892"/>
            <a:ext cx="1175841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son los cuadros de texto tiene los atributos.</a:t>
            </a:r>
          </a:p>
          <a:p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: tiene que estar para que el programa del lado del servidor pueda recuperar su contenido.</a:t>
            </a:r>
          </a:p>
          <a:p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: es el texto que aparece en el cuadro de texto, para sugerir que escribir. </a:t>
            </a:r>
          </a:p>
          <a:p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size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:Indica de cuantos caracteres es el ancho del cuadro de texto.</a:t>
            </a:r>
          </a:p>
          <a:p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maxlength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:Máxima cantidad de caracteres que se pueden ingresar.</a:t>
            </a:r>
          </a:p>
          <a:p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disabled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: deshabilita el cuadro para edición y no envía su contenido. </a:t>
            </a:r>
          </a:p>
          <a:p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4DC900-3631-400F-91A2-98A7FEB2B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980" y="3826731"/>
            <a:ext cx="4309110" cy="245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3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2948F34-15B1-4DB0-B431-890837423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5" y="1200150"/>
            <a:ext cx="6572250" cy="37719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7A46361-4286-48F8-A5CA-1704A99D92FD}"/>
              </a:ext>
            </a:extLst>
          </p:cNvPr>
          <p:cNvSpPr txBox="1"/>
          <p:nvPr/>
        </p:nvSpPr>
        <p:spPr>
          <a:xfrm>
            <a:off x="317500" y="5154871"/>
            <a:ext cx="11874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La primera línea indica que lo que sigue es un documento html5.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El documento comienza con una etiqueta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&lt;html&gt;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y termina con la etiqueta de cierre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&lt;/html&gt;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036602A-3AFA-437B-962C-9B193B102644}"/>
              </a:ext>
            </a:extLst>
          </p:cNvPr>
          <p:cNvSpPr txBox="1"/>
          <p:nvPr/>
        </p:nvSpPr>
        <p:spPr>
          <a:xfrm>
            <a:off x="202020" y="148857"/>
            <a:ext cx="1187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Primera Página</a:t>
            </a:r>
          </a:p>
        </p:txBody>
      </p:sp>
    </p:spTree>
    <p:extLst>
      <p:ext uri="{BB962C8B-B14F-4D97-AF65-F5344CB8AC3E}">
        <p14:creationId xmlns:p14="http://schemas.microsoft.com/office/powerpoint/2010/main" val="3776496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73DA795-11C0-4AAB-8BDC-F319B1274805}"/>
              </a:ext>
            </a:extLst>
          </p:cNvPr>
          <p:cNvSpPr txBox="1"/>
          <p:nvPr/>
        </p:nvSpPr>
        <p:spPr>
          <a:xfrm>
            <a:off x="411480" y="320040"/>
            <a:ext cx="117805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Etiquetas  fieldset  y legend</a:t>
            </a:r>
          </a:p>
          <a:p>
            <a:pPr algn="ctr"/>
            <a:endParaRPr lang="es-AR" sz="1400" u="sng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La etiqueta fieldset agrupa tags relacionados y legend agrega una etiqueta.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AA8B48C-62B5-485D-ADA1-6E9FAE0D9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644" y="1799987"/>
            <a:ext cx="4078605" cy="280666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236617C-A133-4389-AD53-6B51C2368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5" y="1882497"/>
            <a:ext cx="57245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92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CB3B7AE-0084-4C56-8BF3-23F7FA2B93EE}"/>
              </a:ext>
            </a:extLst>
          </p:cNvPr>
          <p:cNvSpPr txBox="1"/>
          <p:nvPr/>
        </p:nvSpPr>
        <p:spPr>
          <a:xfrm>
            <a:off x="0" y="0"/>
            <a:ext cx="12192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Etiqueta type password</a:t>
            </a:r>
            <a:r>
              <a:rPr lang="es-AR" dirty="0"/>
              <a:t>.</a:t>
            </a:r>
          </a:p>
          <a:p>
            <a:endParaRPr lang="es-AR" dirty="0"/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Es igual que la etiqueta type text, pero al completar se muestran puntos en lugar de las letras.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50C274B-ED93-4768-BABB-827150891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22" y="2125979"/>
            <a:ext cx="6734175" cy="7048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EA9C310-6F66-4864-8625-FFCCBAC96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517" y="2007870"/>
            <a:ext cx="3719513" cy="94106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DD71115-1C29-42D9-AECC-66107FCE3492}"/>
              </a:ext>
            </a:extLst>
          </p:cNvPr>
          <p:cNvSpPr txBox="1"/>
          <p:nvPr/>
        </p:nvSpPr>
        <p:spPr>
          <a:xfrm>
            <a:off x="114300" y="3322322"/>
            <a:ext cx="113157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Etiqueta checkbox o casilla de verificación</a:t>
            </a:r>
          </a:p>
          <a:p>
            <a:pPr algn="ctr"/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Se utiliza para seleccionar opciones individuales, aunque se coloquen varias juntas se tratan de opciones independientes.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9FE1866-FF77-4F3B-B516-5B9A6C966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" y="5532120"/>
            <a:ext cx="8035290" cy="112585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16208C9-2853-46DD-8774-F346D644AE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6780" y="5322870"/>
            <a:ext cx="2903220" cy="124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03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745321E-E332-4952-87E4-A719CEDB8350}"/>
              </a:ext>
            </a:extLst>
          </p:cNvPr>
          <p:cNvSpPr txBox="1"/>
          <p:nvPr/>
        </p:nvSpPr>
        <p:spPr>
          <a:xfrm>
            <a:off x="158115" y="205740"/>
            <a:ext cx="1187577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El programa que trata la información la recupera por el name y toma el valor de value. Para seleccionarlo por defecto hay que indicar checked.</a:t>
            </a:r>
          </a:p>
          <a:p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Etiqueta radio o botón de radio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.</a:t>
            </a:r>
            <a:endParaRPr lang="es-AR" sz="4000" u="sng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s-AR" sz="2000" u="sng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Es similar a checkbox con la diferencia de que son mutuamente excluyente.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4033BE-D55D-4E7E-862F-0C4696B0F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" y="3946476"/>
            <a:ext cx="9054465" cy="14382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2120D9C-58E5-4EB2-B124-ACA461E7E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8838" y="4050208"/>
            <a:ext cx="2193607" cy="123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48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2D8785B-D942-4926-924A-A326359DFCD9}"/>
              </a:ext>
            </a:extLst>
          </p:cNvPr>
          <p:cNvSpPr txBox="1"/>
          <p:nvPr/>
        </p:nvSpPr>
        <p:spPr>
          <a:xfrm>
            <a:off x="316230" y="0"/>
            <a:ext cx="1187577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Botón de enviar </a:t>
            </a:r>
          </a:p>
          <a:p>
            <a:pPr algn="ctr"/>
            <a:endParaRPr lang="es-AR" sz="1400" u="sng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Cuando se completa en formulario se presiona el botón y se carga la página indicada en el atributo action del form. En el botón figura el texto de la etiqueta value.</a:t>
            </a:r>
            <a:endParaRPr lang="es-AR" sz="1400" u="sng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BE7F31-C88F-4E58-85CB-CDD69A5F3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02" y="2411726"/>
            <a:ext cx="6010275" cy="4286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7A4141F-95D6-40AA-AD57-5242D50C0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670" y="2135560"/>
            <a:ext cx="1885949" cy="98095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C7481C6-EF4E-43F7-B476-3BCE0B4AB51F}"/>
              </a:ext>
            </a:extLst>
          </p:cNvPr>
          <p:cNvSpPr txBox="1"/>
          <p:nvPr/>
        </p:nvSpPr>
        <p:spPr>
          <a:xfrm flipH="1">
            <a:off x="80010" y="3429000"/>
            <a:ext cx="1152525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Botón de Reseteo</a:t>
            </a:r>
          </a:p>
          <a:p>
            <a:pPr algn="ctr"/>
            <a:r>
              <a:rPr lang="es-AR" dirty="0"/>
              <a:t>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Al presionar este botón el formulario vuelve al estado original.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8B85D38-3E21-4B4E-AF32-4B1885956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269" y="5291666"/>
            <a:ext cx="8334375" cy="4286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90B6879-90A4-495D-98BB-7DA47A832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4935" y="5037761"/>
            <a:ext cx="2420325" cy="93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69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F90B28E-84CF-419F-A62E-51938BA411D1}"/>
              </a:ext>
            </a:extLst>
          </p:cNvPr>
          <p:cNvSpPr txBox="1"/>
          <p:nvPr/>
        </p:nvSpPr>
        <p:spPr>
          <a:xfrm>
            <a:off x="0" y="132202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Etiqueta textarea</a:t>
            </a:r>
          </a:p>
          <a:p>
            <a:pPr algn="ctr"/>
            <a:endParaRPr lang="es-AR" sz="1400" u="sng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s-AR" sz="1400" u="sng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El textarea es útil cuando se quiere ingresar una gran cantidad de texto. Dispone de los atributos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cols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y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rows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que establecen la cantidad de columnas y filas. 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Si no puede mostrar todo el texto aparece una barra de desplazamiento vertical.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No tiene el atributo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maxlength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,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071F24-6462-467B-8F12-0E81297FF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39" y="4105355"/>
            <a:ext cx="5321321" cy="21336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A947C47-CAEF-42E6-A71D-659A9105D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96528"/>
            <a:ext cx="3276600" cy="21050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D368BDD-A362-4837-BA36-0E98146B8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4670" y="3996528"/>
            <a:ext cx="19907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8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03FCC75-3B1C-4992-B049-2BD5ABFAB313}"/>
              </a:ext>
            </a:extLst>
          </p:cNvPr>
          <p:cNvSpPr txBox="1"/>
          <p:nvPr/>
        </p:nvSpPr>
        <p:spPr>
          <a:xfrm>
            <a:off x="242370" y="37493"/>
            <a:ext cx="1179906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Etiqueta select</a:t>
            </a:r>
            <a:endParaRPr lang="es-AR" sz="14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Sirve para seleccionar de una lista una opción.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63CEFA0-606D-41D6-8DFC-A225E5106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679" y="1133791"/>
            <a:ext cx="6067425" cy="20574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1AB4357-1AAB-45D1-AB85-0BBEE76C3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970" y="1176266"/>
            <a:ext cx="1554010" cy="174468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C30FA9D-EAB3-42E0-90BC-A17F25405833}"/>
              </a:ext>
            </a:extLst>
          </p:cNvPr>
          <p:cNvSpPr txBox="1"/>
          <p:nvPr/>
        </p:nvSpPr>
        <p:spPr>
          <a:xfrm>
            <a:off x="0" y="3946793"/>
            <a:ext cx="27909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Cuando la lista es muy larga se puede agrupar las opciones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4C443BB-5330-4082-859E-6C4FFFE31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018" y="3466493"/>
            <a:ext cx="6067425" cy="339150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992223D-8363-4C3F-9FBC-53D52797E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1970" y="3802221"/>
            <a:ext cx="1790700" cy="210502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2EB9B5-CD0A-489A-B351-E27848D3635C}"/>
              </a:ext>
            </a:extLst>
          </p:cNvPr>
          <p:cNvSpPr txBox="1"/>
          <p:nvPr/>
        </p:nvSpPr>
        <p:spPr>
          <a:xfrm>
            <a:off x="221657" y="1133791"/>
            <a:ext cx="25485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Con el atributo selected se establece la opción por defecto.</a:t>
            </a:r>
          </a:p>
        </p:txBody>
      </p:sp>
    </p:spTree>
    <p:extLst>
      <p:ext uri="{BB962C8B-B14F-4D97-AF65-F5344CB8AC3E}">
        <p14:creationId xmlns:p14="http://schemas.microsoft.com/office/powerpoint/2010/main" val="1019650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B73ACA-4588-480B-AB7D-F14E74756263}"/>
              </a:ext>
            </a:extLst>
          </p:cNvPr>
          <p:cNvSpPr txBox="1"/>
          <p:nvPr/>
        </p:nvSpPr>
        <p:spPr>
          <a:xfrm>
            <a:off x="0" y="0"/>
            <a:ext cx="12192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Etiqueta datalist</a:t>
            </a:r>
          </a:p>
          <a:p>
            <a:endParaRPr lang="es-AR" dirty="0"/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Datalist sugiere una lista, pero el usuario puede ingresar otra cosa</a:t>
            </a:r>
            <a:r>
              <a:rPr lang="es-AR" dirty="0"/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D62EDCB-311F-4F33-A2D1-4C417074A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887537"/>
            <a:ext cx="4889500" cy="207486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659D6FD-2581-48BA-BAE6-70ABA953D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0" y="1887537"/>
            <a:ext cx="2270125" cy="194786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1660645-60B1-45D1-8284-80290A42C3D9}"/>
              </a:ext>
            </a:extLst>
          </p:cNvPr>
          <p:cNvSpPr txBox="1"/>
          <p:nvPr/>
        </p:nvSpPr>
        <p:spPr>
          <a:xfrm>
            <a:off x="127000" y="4521200"/>
            <a:ext cx="1206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Primero hay que escribir un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y en la propiedad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se escribe el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del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datalist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. Los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son diferentes que los de select, no tienen etiqueta de cierre y lo escrito en la propiedad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es lo que se muestra en la página.</a:t>
            </a:r>
          </a:p>
        </p:txBody>
      </p:sp>
    </p:spTree>
    <p:extLst>
      <p:ext uri="{BB962C8B-B14F-4D97-AF65-F5344CB8AC3E}">
        <p14:creationId xmlns:p14="http://schemas.microsoft.com/office/powerpoint/2010/main" val="1231188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F30E642-63CC-40AA-B6A8-7640DD1BB620}"/>
              </a:ext>
            </a:extLst>
          </p:cNvPr>
          <p:cNvSpPr txBox="1"/>
          <p:nvPr/>
        </p:nvSpPr>
        <p:spPr>
          <a:xfrm>
            <a:off x="0" y="0"/>
            <a:ext cx="12192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Archivos Adjuntos</a:t>
            </a:r>
          </a:p>
          <a:p>
            <a:pPr algn="ctr"/>
            <a:endParaRPr lang="es-AR" sz="2000" u="sng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poder enviar un archivo la propiedad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tiene que tener el valor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, y tiene que estar presente el atributo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enctype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 con el valor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multipart/form-data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6D999B3-DBE0-4ED5-AEFA-799579D09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55" y="2161040"/>
            <a:ext cx="7436531" cy="210616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4BC7B71-A726-4D94-A3DF-FC6D81E40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459" y="2161040"/>
            <a:ext cx="3761572" cy="10669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0E89E14-9EEC-4443-8D88-BDFDE816B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5459" y="2974555"/>
            <a:ext cx="4007586" cy="131100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D3F2A7E-7CA0-462C-BDDB-68923900C37D}"/>
              </a:ext>
            </a:extLst>
          </p:cNvPr>
          <p:cNvSpPr txBox="1"/>
          <p:nvPr/>
        </p:nvSpPr>
        <p:spPr>
          <a:xfrm>
            <a:off x="168955" y="4804295"/>
            <a:ext cx="12023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Se presiona el botón de seleccionar archivo y se abre una ventana de selección de archivos.  Luego se muestra el nombre del archivo seleccionado.</a:t>
            </a:r>
          </a:p>
        </p:txBody>
      </p:sp>
    </p:spTree>
    <p:extLst>
      <p:ext uri="{BB962C8B-B14F-4D97-AF65-F5344CB8AC3E}">
        <p14:creationId xmlns:p14="http://schemas.microsoft.com/office/powerpoint/2010/main" val="2211983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86C4252-4D64-488F-8507-AA6B4402B882}"/>
              </a:ext>
            </a:extLst>
          </p:cNvPr>
          <p:cNvSpPr txBox="1"/>
          <p:nvPr/>
        </p:nvSpPr>
        <p:spPr>
          <a:xfrm>
            <a:off x="112734" y="162838"/>
            <a:ext cx="119122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Campos Ocultos</a:t>
            </a:r>
          </a:p>
          <a:p>
            <a:endParaRPr lang="es-AR" sz="1200" dirty="0"/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Se utilizan para enviar información que al servidor, que el usuario no necesita conocer</a:t>
            </a:r>
            <a:r>
              <a:rPr lang="es-AR" dirty="0"/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2C57DAE-1F2D-4E86-9FBF-00406638D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435" y="2017372"/>
            <a:ext cx="7791189" cy="58451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AF0346D-B033-41FA-9BCD-D17E67D273DC}"/>
              </a:ext>
            </a:extLst>
          </p:cNvPr>
          <p:cNvSpPr txBox="1"/>
          <p:nvPr/>
        </p:nvSpPr>
        <p:spPr>
          <a:xfrm>
            <a:off x="112734" y="3059668"/>
            <a:ext cx="7373916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Campo Color</a:t>
            </a:r>
          </a:p>
          <a:p>
            <a:pPr algn="ctr"/>
            <a:endParaRPr lang="es-AR" sz="1100" u="sng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Permite elegir el color desde un cuadro de dialogo.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554DCB-C832-494E-A7AF-57B51C203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86" y="5256383"/>
            <a:ext cx="4405052" cy="75171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A6ECF93-7DA1-4614-BBAA-0B4F74014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182" y="4976259"/>
            <a:ext cx="1503124" cy="116492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A7D5945-62BA-4F63-B24A-6B4D5CD95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6650" y="3237587"/>
            <a:ext cx="47053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09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F0F4075-124C-4C55-B396-CA37A2F96E8B}"/>
              </a:ext>
            </a:extLst>
          </p:cNvPr>
          <p:cNvSpPr txBox="1"/>
          <p:nvPr/>
        </p:nvSpPr>
        <p:spPr>
          <a:xfrm>
            <a:off x="0" y="131336"/>
            <a:ext cx="12192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Campo Fecha</a:t>
            </a:r>
          </a:p>
          <a:p>
            <a:pPr algn="ctr"/>
            <a:endParaRPr lang="es-AR" sz="1400" u="sng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Sirve para ingresar fecha y hora.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9EDCC03-3090-445D-B7C1-827853399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87" y="2272665"/>
            <a:ext cx="5052361" cy="6477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BC35804-2036-4096-8C7C-5B42F0274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022" y="1381686"/>
            <a:ext cx="2257425" cy="26289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6E57AD8-B26B-42C7-8662-9D7A80CDD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022" y="4439461"/>
            <a:ext cx="2972846" cy="11591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5DF974A-4A35-4750-819D-E08CA09BAA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87" y="4464090"/>
            <a:ext cx="5052361" cy="7239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48A7E58-8B9F-4EA1-8DF9-362C32667D17}"/>
              </a:ext>
            </a:extLst>
          </p:cNvPr>
          <p:cNvSpPr txBox="1"/>
          <p:nvPr/>
        </p:nvSpPr>
        <p:spPr>
          <a:xfrm>
            <a:off x="275572" y="5612663"/>
            <a:ext cx="1132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Permite ingresar la fecha y la hora existen además los tipos moth y week.</a:t>
            </a:r>
          </a:p>
        </p:txBody>
      </p:sp>
    </p:spTree>
    <p:extLst>
      <p:ext uri="{BB962C8B-B14F-4D97-AF65-F5344CB8AC3E}">
        <p14:creationId xmlns:p14="http://schemas.microsoft.com/office/powerpoint/2010/main" val="338523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C099B46-C126-4F0C-8AE4-D75A70C795BD}"/>
              </a:ext>
            </a:extLst>
          </p:cNvPr>
          <p:cNvSpPr txBox="1"/>
          <p:nvPr/>
        </p:nvSpPr>
        <p:spPr>
          <a:xfrm>
            <a:off x="0" y="3244027"/>
            <a:ext cx="1220537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Las etiquetas meta dan información sobre la página. Esta formadas por el par de atributos name, content. y describen cual el conjunto de caracteres que utiliza, una descripción de la misma y palabras claves que se encuentran en el documento. 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Estos tags son utilizados por los buscadores, para posicionar las páginas.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El título va ha ser el título de la página web.</a:t>
            </a:r>
          </a:p>
          <a:p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0B58541-5338-480E-A1BE-5AEF1A881670}"/>
              </a:ext>
            </a:extLst>
          </p:cNvPr>
          <p:cNvSpPr txBox="1"/>
          <p:nvPr/>
        </p:nvSpPr>
        <p:spPr>
          <a:xfrm>
            <a:off x="178476" y="289372"/>
            <a:ext cx="10952998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El texto se divide en dos partes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y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body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. En el encabezado se agregan </a:t>
            </a:r>
          </a:p>
          <a:p>
            <a:pPr>
              <a:lnSpc>
                <a:spcPct val="150000"/>
              </a:lnSpc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información sobre la página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links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, y a veces código javascript y estilos.</a:t>
            </a:r>
          </a:p>
          <a:p>
            <a:pPr>
              <a:lnSpc>
                <a:spcPct val="150000"/>
              </a:lnSpc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El body es toda la parte visible de la página, en ella se agrega imágenes, </a:t>
            </a:r>
          </a:p>
          <a:p>
            <a:pPr>
              <a:lnSpc>
                <a:spcPct val="150000"/>
              </a:lnSpc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texto y todo lo que conforma la página.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39746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42574FC-5B18-442A-9DDB-477CDDD33227}"/>
              </a:ext>
            </a:extLst>
          </p:cNvPr>
          <p:cNvSpPr txBox="1"/>
          <p:nvPr/>
        </p:nvSpPr>
        <p:spPr>
          <a:xfrm>
            <a:off x="0" y="33942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Campo</a:t>
            </a:r>
            <a:r>
              <a:rPr lang="es-AR" dirty="0"/>
              <a:t> </a:t>
            </a:r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Email</a:t>
            </a:r>
          </a:p>
          <a:p>
            <a:pPr algn="ctr"/>
            <a:endParaRPr lang="es-AR" sz="1200" u="sng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Al</a:t>
            </a:r>
            <a:r>
              <a:rPr lang="es-A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ingresar una dirección de correo electrónico valida si esta escrita correctamente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5685523-22F2-4FE6-85F0-C46B74813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865312"/>
            <a:ext cx="8266113" cy="95408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65AF928-B7C6-4FCA-843C-2EA4B7199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" y="2819400"/>
            <a:ext cx="3938588" cy="172084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E26B8A5-C8AF-4DB6-B784-97B735CD7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" y="3773488"/>
            <a:ext cx="9717088" cy="248919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0D809F0-B17F-488B-8E5A-525DE71B18EB}"/>
              </a:ext>
            </a:extLst>
          </p:cNvPr>
          <p:cNvSpPr txBox="1"/>
          <p:nvPr/>
        </p:nvSpPr>
        <p:spPr>
          <a:xfrm>
            <a:off x="242887" y="5749177"/>
            <a:ext cx="10806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Hay otro equivalente para las url. </a:t>
            </a:r>
          </a:p>
        </p:txBody>
      </p:sp>
    </p:spTree>
    <p:extLst>
      <p:ext uri="{BB962C8B-B14F-4D97-AF65-F5344CB8AC3E}">
        <p14:creationId xmlns:p14="http://schemas.microsoft.com/office/powerpoint/2010/main" val="1112250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6DAB51A-359B-4F6D-8431-C04C3006FD14}"/>
              </a:ext>
            </a:extLst>
          </p:cNvPr>
          <p:cNvSpPr txBox="1"/>
          <p:nvPr/>
        </p:nvSpPr>
        <p:spPr>
          <a:xfrm>
            <a:off x="0" y="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Campo Rango</a:t>
            </a:r>
          </a:p>
          <a:p>
            <a:endParaRPr lang="es-AR" sz="1200" dirty="0"/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Es para introducir números dentro de ciento rango.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4483DD7-2E06-436F-8D91-81E11C4D2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2701388"/>
            <a:ext cx="4940300" cy="123561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F28BECC-BAC4-4471-886A-A6213447ED5F}"/>
              </a:ext>
            </a:extLst>
          </p:cNvPr>
          <p:cNvSpPr txBox="1"/>
          <p:nvPr/>
        </p:nvSpPr>
        <p:spPr>
          <a:xfrm>
            <a:off x="100012" y="3713121"/>
            <a:ext cx="11914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Campo numérico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0049A5A-71E6-454F-BC3F-A1A639D45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75" y="5870601"/>
            <a:ext cx="3295650" cy="10001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F376D45-5DED-477C-9482-2E044037E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4570830"/>
            <a:ext cx="9296400" cy="114994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441EC85-A5E0-4A84-AEDA-707553F24D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200" y="1473262"/>
            <a:ext cx="9131300" cy="122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8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DF3187DD-6B9A-45DE-9534-98DE7070D898}"/>
              </a:ext>
            </a:extLst>
          </p:cNvPr>
          <p:cNvSpPr/>
          <p:nvPr/>
        </p:nvSpPr>
        <p:spPr>
          <a:xfrm>
            <a:off x="1996679" y="4868565"/>
            <a:ext cx="2209800" cy="4894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FBAAC00F-E013-4E7C-82A3-26A862D4A31F}"/>
              </a:ext>
            </a:extLst>
          </p:cNvPr>
          <p:cNvSpPr/>
          <p:nvPr/>
        </p:nvSpPr>
        <p:spPr>
          <a:xfrm>
            <a:off x="1485899" y="3591464"/>
            <a:ext cx="1535115" cy="7609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4B10F042-D562-4BEE-AD14-7F97CBCE13E5}"/>
              </a:ext>
            </a:extLst>
          </p:cNvPr>
          <p:cNvSpPr/>
          <p:nvPr/>
        </p:nvSpPr>
        <p:spPr>
          <a:xfrm>
            <a:off x="1514560" y="1819533"/>
            <a:ext cx="2209800" cy="4894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E748FA4-D6E5-422C-903D-6A3438E23EAE}"/>
              </a:ext>
            </a:extLst>
          </p:cNvPr>
          <p:cNvSpPr/>
          <p:nvPr/>
        </p:nvSpPr>
        <p:spPr>
          <a:xfrm>
            <a:off x="9311481" y="5080516"/>
            <a:ext cx="2209800" cy="4894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AC8E80C-5922-42C3-8F0C-A7A342C88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038" y="2971800"/>
            <a:ext cx="5876925" cy="1143000"/>
          </a:xfrm>
          <a:prstGeom prst="rect">
            <a:avLst/>
          </a:prstGeom>
        </p:spPr>
      </p:pic>
      <p:sp>
        <p:nvSpPr>
          <p:cNvPr id="11" name="Abrir llave 10">
            <a:extLst>
              <a:ext uri="{FF2B5EF4-FFF2-40B4-BE49-F238E27FC236}">
                <a16:creationId xmlns:a16="http://schemas.microsoft.com/office/drawing/2014/main" id="{5DF06FFB-8F41-4CBE-A083-355955A84DE7}"/>
              </a:ext>
            </a:extLst>
          </p:cNvPr>
          <p:cNvSpPr/>
          <p:nvPr/>
        </p:nvSpPr>
        <p:spPr>
          <a:xfrm rot="5400000">
            <a:off x="6184900" y="-727631"/>
            <a:ext cx="1143000" cy="58769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E9A2F-DCD5-4C08-9DCA-0EE3C856E013}"/>
              </a:ext>
            </a:extLst>
          </p:cNvPr>
          <p:cNvSpPr txBox="1"/>
          <p:nvPr/>
        </p:nvSpPr>
        <p:spPr>
          <a:xfrm>
            <a:off x="9732963" y="5113298"/>
            <a:ext cx="136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Contenido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0D99FCD-1B81-47C3-889D-AA32B81833CD}"/>
              </a:ext>
            </a:extLst>
          </p:cNvPr>
          <p:cNvCxnSpPr>
            <a:cxnSpLocks/>
          </p:cNvCxnSpPr>
          <p:nvPr/>
        </p:nvCxnSpPr>
        <p:spPr>
          <a:xfrm flipH="1" flipV="1">
            <a:off x="7518400" y="3708400"/>
            <a:ext cx="2514600" cy="150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A870262-BB52-4E78-8A81-778EC1FA79C7}"/>
              </a:ext>
            </a:extLst>
          </p:cNvPr>
          <p:cNvCxnSpPr>
            <a:cxnSpLocks/>
          </p:cNvCxnSpPr>
          <p:nvPr/>
        </p:nvCxnSpPr>
        <p:spPr>
          <a:xfrm>
            <a:off x="2552700" y="2210832"/>
            <a:ext cx="1303338" cy="76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654B4DE-14EB-4A1D-AEA4-154AD0E4D0BF}"/>
              </a:ext>
            </a:extLst>
          </p:cNvPr>
          <p:cNvSpPr txBox="1"/>
          <p:nvPr/>
        </p:nvSpPr>
        <p:spPr>
          <a:xfrm>
            <a:off x="1485900" y="1879600"/>
            <a:ext cx="214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Etiqueta de Apertura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F8447421-EE1E-494A-A840-D4C6B2E8358E}"/>
              </a:ext>
            </a:extLst>
          </p:cNvPr>
          <p:cNvCxnSpPr>
            <a:cxnSpLocks/>
          </p:cNvCxnSpPr>
          <p:nvPr/>
        </p:nvCxnSpPr>
        <p:spPr>
          <a:xfrm flipV="1">
            <a:off x="3009900" y="4191000"/>
            <a:ext cx="846138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164F0A7-BBB3-4DAA-9E84-2D739A4DF4B6}"/>
              </a:ext>
            </a:extLst>
          </p:cNvPr>
          <p:cNvSpPr txBox="1"/>
          <p:nvPr/>
        </p:nvSpPr>
        <p:spPr>
          <a:xfrm>
            <a:off x="2068117" y="488263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Etiqueta de Cierre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BF735B1-15C8-404F-A5E5-D6A04EB1A1E4}"/>
              </a:ext>
            </a:extLst>
          </p:cNvPr>
          <p:cNvCxnSpPr/>
          <p:nvPr/>
        </p:nvCxnSpPr>
        <p:spPr>
          <a:xfrm flipV="1">
            <a:off x="2374900" y="3517900"/>
            <a:ext cx="0" cy="2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ED4C93F4-BD60-4444-A8BB-9F588699D82E}"/>
              </a:ext>
            </a:extLst>
          </p:cNvPr>
          <p:cNvCxnSpPr>
            <a:cxnSpLocks/>
          </p:cNvCxnSpPr>
          <p:nvPr/>
        </p:nvCxnSpPr>
        <p:spPr>
          <a:xfrm flipV="1">
            <a:off x="2794000" y="3161268"/>
            <a:ext cx="1572419" cy="49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13AF3B6-0908-47E9-B25B-20F057F3BFDB}"/>
              </a:ext>
            </a:extLst>
          </p:cNvPr>
          <p:cNvSpPr txBox="1"/>
          <p:nvPr/>
        </p:nvSpPr>
        <p:spPr>
          <a:xfrm>
            <a:off x="1600204" y="3604900"/>
            <a:ext cx="195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Nombre del </a:t>
            </a:r>
          </a:p>
          <a:p>
            <a:r>
              <a:rPr lang="es-AR" dirty="0"/>
              <a:t>Atributo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39CFB926-6134-4160-9F73-F81E4BAD36F5}"/>
              </a:ext>
            </a:extLst>
          </p:cNvPr>
          <p:cNvCxnSpPr>
            <a:cxnSpLocks/>
          </p:cNvCxnSpPr>
          <p:nvPr/>
        </p:nvCxnSpPr>
        <p:spPr>
          <a:xfrm flipH="1" flipV="1">
            <a:off x="5288757" y="3151148"/>
            <a:ext cx="381000" cy="197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9FA531C1-7009-45F2-810B-CFBCC7C21017}"/>
              </a:ext>
            </a:extLst>
          </p:cNvPr>
          <p:cNvSpPr/>
          <p:nvPr/>
        </p:nvSpPr>
        <p:spPr>
          <a:xfrm>
            <a:off x="5130800" y="5080516"/>
            <a:ext cx="1549400" cy="8884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55A69C8-0792-4A08-A9F3-19DC25C2F810}"/>
              </a:ext>
            </a:extLst>
          </p:cNvPr>
          <p:cNvSpPr txBox="1"/>
          <p:nvPr/>
        </p:nvSpPr>
        <p:spPr>
          <a:xfrm>
            <a:off x="5380038" y="5126514"/>
            <a:ext cx="112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Valor del </a:t>
            </a:r>
          </a:p>
          <a:p>
            <a:r>
              <a:rPr lang="es-AR" dirty="0"/>
              <a:t>Atributo</a:t>
            </a:r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C768103C-B659-4FC3-9A26-A2F03F581BB7}"/>
              </a:ext>
            </a:extLst>
          </p:cNvPr>
          <p:cNvSpPr/>
          <p:nvPr/>
        </p:nvSpPr>
        <p:spPr>
          <a:xfrm>
            <a:off x="5842000" y="1175266"/>
            <a:ext cx="2082800" cy="4640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1AB4F7-884B-4DAC-BD04-32B950CD274F}"/>
              </a:ext>
            </a:extLst>
          </p:cNvPr>
          <p:cNvSpPr txBox="1"/>
          <p:nvPr/>
        </p:nvSpPr>
        <p:spPr>
          <a:xfrm>
            <a:off x="6024881" y="1231900"/>
            <a:ext cx="189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Elemento HTML</a:t>
            </a:r>
          </a:p>
        </p:txBody>
      </p:sp>
    </p:spTree>
    <p:extLst>
      <p:ext uri="{BB962C8B-B14F-4D97-AF65-F5344CB8AC3E}">
        <p14:creationId xmlns:p14="http://schemas.microsoft.com/office/powerpoint/2010/main" val="58427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84EAD69-D560-422D-A7CE-658FCD8F9720}"/>
              </a:ext>
            </a:extLst>
          </p:cNvPr>
          <p:cNvSpPr txBox="1"/>
          <p:nvPr/>
        </p:nvSpPr>
        <p:spPr>
          <a:xfrm>
            <a:off x="79375" y="0"/>
            <a:ext cx="12033250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Estructuración del texto</a:t>
            </a:r>
            <a:r>
              <a:rPr lang="es-AR" dirty="0"/>
              <a:t>.</a:t>
            </a:r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El texto se estructura en párrafos con la etiqueta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&lt;p&gt;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y con las etiquetas de título h. Los títulos van de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h1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, el más importante hasta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h6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el menos importante. Algunos navegadores sólo admiten un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h1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Otras etiquetas que se utilizan son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&lt;em&gt; &lt;strong&gt;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, para indicar importante(letra en cursiva) y muy importante(letra en negritas).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La etiqueta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&lt;ins&gt;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sirve para indicar texto insertado, en el documento aparece subrayado, la etiqueta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&lt;del&gt;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se utiliza para texto que fue borrado y aparece tachado y la etiqueta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&lt;blockquote&gt;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indicar citas textuales. Las tres etiquetas anteriores tienen los atributos cite que indica la url de donde proviene la información y datetime que indica la fecha.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Las etiquetas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&lt;abbr&gt;, &lt;acronym&gt;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y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&lt;dfn&gt;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aparecen en la página subrayada con línea de puntos, tienen el atributo title que aparece si se presiona el botón izquierdo del mouse sobre ella.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20532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20670C-0C35-44CA-868D-A6DCE9FC5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282633"/>
            <a:ext cx="11671070" cy="589433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AR" sz="43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Espacios en Blanco y saltos de línea</a:t>
            </a:r>
          </a:p>
          <a:p>
            <a:pPr algn="ctr"/>
            <a:endParaRPr lang="es-AR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>
              <a:buNone/>
            </a:pPr>
            <a:r>
              <a:rPr lang="es-AR" sz="3000" dirty="0">
                <a:solidFill>
                  <a:schemeClr val="tx1">
                    <a:tint val="75000"/>
                  </a:schemeClr>
                </a:solidFill>
              </a:rPr>
              <a:t>Al insertar espacios en blanco, tabulaciones y salto de línea HTML los representa en la página como un solo espacio en blanco.</a:t>
            </a:r>
          </a:p>
          <a:p>
            <a:pPr marL="0" indent="0">
              <a:buNone/>
            </a:pPr>
            <a:r>
              <a:rPr lang="es-AR" sz="3000" dirty="0">
                <a:solidFill>
                  <a:schemeClr val="tx1">
                    <a:tint val="75000"/>
                  </a:schemeClr>
                </a:solidFill>
              </a:rPr>
              <a:t>Para introducir más de un blanco hay que escribir </a:t>
            </a:r>
            <a:r>
              <a:rPr lang="es-A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&amp;nbsp; </a:t>
            </a:r>
            <a:r>
              <a:rPr lang="es-AR" sz="3000" dirty="0">
                <a:solidFill>
                  <a:schemeClr val="tx1">
                    <a:tint val="75000"/>
                  </a:schemeClr>
                </a:solidFill>
              </a:rPr>
              <a:t>y para insertar un salto de línea </a:t>
            </a:r>
            <a:r>
              <a:rPr lang="es-A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&lt;br&gt;</a:t>
            </a:r>
          </a:p>
          <a:p>
            <a:pPr marL="0" indent="0">
              <a:buNone/>
            </a:pPr>
            <a:r>
              <a:rPr lang="es-AR" sz="3000" dirty="0">
                <a:solidFill>
                  <a:schemeClr val="tx1">
                    <a:tint val="75000"/>
                  </a:schemeClr>
                </a:solidFill>
              </a:rPr>
              <a:t>Para no tener problemas con los caracteres acentuado y la ñ hay elegir la codificación utf-8.</a:t>
            </a:r>
          </a:p>
          <a:p>
            <a:pPr marL="0" indent="0">
              <a:buNone/>
            </a:pPr>
            <a:r>
              <a:rPr lang="es-AR" sz="3000" dirty="0">
                <a:solidFill>
                  <a:schemeClr val="tx1">
                    <a:tint val="75000"/>
                  </a:schemeClr>
                </a:solidFill>
              </a:rPr>
              <a:t>Los caracteres más usados son.</a:t>
            </a:r>
          </a:p>
          <a:p>
            <a:pPr marL="0" indent="0">
              <a:buNone/>
            </a:pPr>
            <a:r>
              <a:rPr lang="es-AR" sz="3000" dirty="0">
                <a:solidFill>
                  <a:schemeClr val="tx1">
                    <a:tint val="75000"/>
                  </a:schemeClr>
                </a:solidFill>
              </a:rPr>
              <a:t> á </a:t>
            </a:r>
            <a:r>
              <a:rPr lang="es-A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&amp;aacute;</a:t>
            </a:r>
            <a:r>
              <a:rPr lang="es-AR" sz="3000" dirty="0">
                <a:solidFill>
                  <a:schemeClr val="tx1">
                    <a:tint val="75000"/>
                  </a:schemeClr>
                </a:solidFill>
              </a:rPr>
              <a:t>	é </a:t>
            </a:r>
            <a:r>
              <a:rPr lang="es-A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&amp;eacute; </a:t>
            </a:r>
            <a:r>
              <a:rPr lang="es-AR" sz="3000" dirty="0">
                <a:solidFill>
                  <a:schemeClr val="tx1">
                    <a:tint val="75000"/>
                  </a:schemeClr>
                </a:solidFill>
              </a:rPr>
              <a:t>í </a:t>
            </a:r>
            <a:r>
              <a:rPr lang="es-A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&amp;iacute; </a:t>
            </a:r>
            <a:r>
              <a:rPr lang="es-AR" sz="3000" dirty="0">
                <a:solidFill>
                  <a:schemeClr val="tx1">
                    <a:tint val="75000"/>
                  </a:schemeClr>
                </a:solidFill>
              </a:rPr>
              <a:t>ó </a:t>
            </a:r>
            <a:r>
              <a:rPr lang="es-A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&amp;oacute; </a:t>
            </a:r>
            <a:r>
              <a:rPr lang="es-AR" sz="3000" dirty="0">
                <a:solidFill>
                  <a:schemeClr val="tx1">
                    <a:tint val="75000"/>
                  </a:schemeClr>
                </a:solidFill>
              </a:rPr>
              <a:t>ú </a:t>
            </a:r>
            <a:r>
              <a:rPr lang="es-A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&amp;uacute;</a:t>
            </a:r>
          </a:p>
          <a:p>
            <a:pPr marL="0" indent="0">
              <a:buNone/>
            </a:pPr>
            <a:r>
              <a:rPr lang="es-AR" sz="3000" dirty="0">
                <a:solidFill>
                  <a:schemeClr val="tx1">
                    <a:tint val="75000"/>
                  </a:schemeClr>
                </a:solidFill>
              </a:rPr>
              <a:t>Á </a:t>
            </a:r>
            <a:r>
              <a:rPr lang="es-A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&amp;Aacute; </a:t>
            </a:r>
            <a:r>
              <a:rPr lang="es-AR" sz="3000" dirty="0">
                <a:solidFill>
                  <a:schemeClr val="tx1">
                    <a:tint val="75000"/>
                  </a:schemeClr>
                </a:solidFill>
              </a:rPr>
              <a:t>É </a:t>
            </a:r>
            <a:r>
              <a:rPr lang="es-A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&amp;Eacute; </a:t>
            </a:r>
            <a:r>
              <a:rPr lang="es-AR" sz="3000" dirty="0">
                <a:solidFill>
                  <a:schemeClr val="tx1">
                    <a:tint val="75000"/>
                  </a:schemeClr>
                </a:solidFill>
              </a:rPr>
              <a:t>Í </a:t>
            </a:r>
            <a:r>
              <a:rPr lang="es-A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&amp;Iacute; </a:t>
            </a:r>
            <a:r>
              <a:rPr lang="es-AR" sz="3000" dirty="0">
                <a:solidFill>
                  <a:schemeClr val="tx1">
                    <a:tint val="75000"/>
                  </a:schemeClr>
                </a:solidFill>
              </a:rPr>
              <a:t>Ó </a:t>
            </a:r>
            <a:r>
              <a:rPr lang="es-A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&amp;Oacute; </a:t>
            </a:r>
            <a:r>
              <a:rPr lang="es-AR" sz="3000" dirty="0">
                <a:solidFill>
                  <a:schemeClr val="tx1">
                    <a:tint val="75000"/>
                  </a:schemeClr>
                </a:solidFill>
              </a:rPr>
              <a:t>Ú </a:t>
            </a:r>
            <a:r>
              <a:rPr lang="es-A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&amp;Uacute;</a:t>
            </a:r>
          </a:p>
          <a:p>
            <a:pPr marL="0" indent="0">
              <a:buNone/>
            </a:pPr>
            <a:r>
              <a:rPr lang="es-AR" sz="3000" dirty="0">
                <a:solidFill>
                  <a:schemeClr val="tx1">
                    <a:tint val="75000"/>
                  </a:schemeClr>
                </a:solidFill>
              </a:rPr>
              <a:t> ñ </a:t>
            </a:r>
            <a:r>
              <a:rPr lang="es-A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&amp;ntilde; </a:t>
            </a:r>
            <a:r>
              <a:rPr lang="es-AR" sz="3000" dirty="0">
                <a:solidFill>
                  <a:schemeClr val="tx1">
                    <a:tint val="75000"/>
                  </a:schemeClr>
                </a:solidFill>
              </a:rPr>
              <a:t>Ñ </a:t>
            </a:r>
            <a:r>
              <a:rPr lang="es-A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&amp;Ñtilde;</a:t>
            </a:r>
          </a:p>
          <a:p>
            <a:pPr marL="0" indent="0">
              <a:buNone/>
            </a:pPr>
            <a:r>
              <a:rPr lang="es-AR" sz="3000" dirty="0">
                <a:solidFill>
                  <a:schemeClr val="tx1">
                    <a:tint val="75000"/>
                  </a:schemeClr>
                </a:solidFill>
              </a:rPr>
              <a:t>La lista completa se consigue en:https://dev.w3.org/html5/html-author/charref</a:t>
            </a:r>
          </a:p>
          <a:p>
            <a:pPr marL="0" indent="0">
              <a:buNone/>
            </a:pPr>
            <a:r>
              <a:rPr lang="es-AR" dirty="0">
                <a:solidFill>
                  <a:schemeClr val="tx1">
                    <a:tint val="75000"/>
                  </a:schemeClr>
                </a:solidFill>
              </a:rPr>
              <a:t>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15387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23422EE-87AE-4521-ABE6-BA7FA008B2D2}"/>
              </a:ext>
            </a:extLst>
          </p:cNvPr>
          <p:cNvSpPr txBox="1"/>
          <p:nvPr/>
        </p:nvSpPr>
        <p:spPr>
          <a:xfrm>
            <a:off x="228601" y="135791"/>
            <a:ext cx="11828720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URL( Uniform Resource Locator)</a:t>
            </a:r>
          </a:p>
          <a:p>
            <a:pPr algn="ctr"/>
            <a:endParaRPr lang="es-AR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Cumple dos funciones: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Identificar de forma única un recurso.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Permitir localizar ese recurso.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http://www.unsitio.com/carpeta/index.php?pagina=5&amp;nombre=Carlos#42</a:t>
            </a:r>
          </a:p>
          <a:p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Una url puede tener hasta 5 componentes.</a:t>
            </a:r>
          </a:p>
          <a:p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Protocolo: http:// puede ser https, mailto, file o ftp. 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El servidor www.unsitio.com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La ruta /carpeta/index.php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Consulta ?pagina=5&amp;nombre=Carlos Comienza con el símbolo ? Y continua con pares de atributo valor unidos por un =  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Sección lugar particular del documento.</a:t>
            </a:r>
          </a:p>
        </p:txBody>
      </p:sp>
    </p:spTree>
    <p:extLst>
      <p:ext uri="{BB962C8B-B14F-4D97-AF65-F5344CB8AC3E}">
        <p14:creationId xmlns:p14="http://schemas.microsoft.com/office/powerpoint/2010/main" val="30893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6CF7403-06AC-4F91-8686-F55339114E9A}"/>
              </a:ext>
            </a:extLst>
          </p:cNvPr>
          <p:cNvSpPr txBox="1"/>
          <p:nvPr/>
        </p:nvSpPr>
        <p:spPr>
          <a:xfrm>
            <a:off x="0" y="95693"/>
            <a:ext cx="11961627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Url absolutas y relativas</a:t>
            </a:r>
          </a:p>
          <a:p>
            <a:pPr algn="ctr"/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Las url absolutas son las que se escriben  completas, en las relativas se usa la información de la ubicación actual.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Siempre que se pueda, se debe usar las referencia relativa.</a:t>
            </a:r>
          </a:p>
          <a:p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Ejemplo de referencia relativa.</a:t>
            </a:r>
          </a:p>
          <a:p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“clases/persona.php”  ir a la carpeta clases y luego al archivo persona.php.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“../css/estilos.css” bajar un nivel a partir de ahí ir a la carpeta css y luego al archivo estilos.css.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“/index.php” ir a la raíz del sitio y luego al archivo index.php.</a:t>
            </a:r>
          </a:p>
          <a:p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5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7722282-0C28-4B7C-9CDD-5ABAA6AB8D26}"/>
              </a:ext>
            </a:extLst>
          </p:cNvPr>
          <p:cNvSpPr txBox="1"/>
          <p:nvPr/>
        </p:nvSpPr>
        <p:spPr>
          <a:xfrm>
            <a:off x="95693" y="170122"/>
            <a:ext cx="1209630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Enlaces Básicos</a:t>
            </a:r>
          </a:p>
          <a:p>
            <a:endParaRPr lang="es-AR" dirty="0"/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los enlaces se utiliza la etiqueta &lt;a&gt;, los atributos más importantes son href para indicar el destino y name que se utiliza para establecer el destino de un enlace.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Ejemplos de enlaces.</a:t>
            </a:r>
          </a:p>
          <a:p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&lt;a href=“https://www.google.com” &gt;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google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&lt;/a&gt;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un vinculo externo.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&lt;a name=“inicio”&gt;&lt;/a&gt;</a:t>
            </a:r>
          </a:p>
          <a:p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&lt;a href=“#inicio”&gt;Ir al inicio&lt;/a&gt;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Sirve para desplazarse dentro del mismo documento.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Dos enlaces muy usados.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&lt;script type=“text/javascript” src=“js/código.js”&gt;&lt;/script&gt;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&lt;link rel=“stylesheet” type=“text/css” href=“css/estilos.css”&gt;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132784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3032</TotalTime>
  <Words>1964</Words>
  <Application>Microsoft Office PowerPoint</Application>
  <PresentationFormat>Panorámica</PresentationFormat>
  <Paragraphs>218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Juanjo</dc:creator>
  <cp:lastModifiedBy>Juanjo</cp:lastModifiedBy>
  <cp:revision>111</cp:revision>
  <dcterms:created xsi:type="dcterms:W3CDTF">2018-08-31T18:05:10Z</dcterms:created>
  <dcterms:modified xsi:type="dcterms:W3CDTF">2018-09-19T18:18:53Z</dcterms:modified>
</cp:coreProperties>
</file>