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2C584-0B69-48D2-B06E-0CBE880C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96569-F111-412F-8334-E9BC6A97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E7CBB-5206-46B6-AF91-198C8185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B4F70-ADD9-46AA-BA4B-261E4A2A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C4882-1AF1-4092-B3E0-20BC91B0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4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4AB5B-028D-417B-9FB8-CD56889A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F1C46-EE13-49AD-A93D-67189E2B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5C6BA-720E-4459-98CC-7B9AA7B3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58A5D-F36A-4CED-A709-1CF4024F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E6095-B589-4428-8DC6-49AC4CF5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8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CEDEB3-52EF-4D53-AD0F-C9F57AC26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91269-DBB3-4B94-92B1-199DF501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72303-DB34-46FE-954F-9C1FE92C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92C31-6FCC-41D3-AC4C-0C61CF2F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5C95C-6329-4C80-B774-9E1DB6CD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2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D8A80-2F13-4E8D-8B07-CF0EEFA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A8B11-B831-496F-8BEA-43226C57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0C717-056A-45A1-9402-02652A7A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93070-0157-4180-AC13-6AF6AE56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08DE8-2D7C-455C-B360-48FF7339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3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B922D-CBB0-4011-98D3-FECE5DA9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B64F0-92AB-44AB-AFBB-ACAB97D0D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F5E6A-7913-44DE-A2C1-1F722E89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0241E-E4CD-47FA-BDD2-E563402A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21994-FF49-45BB-845A-2DEBC5A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55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4E42-872D-42F2-9EC3-8121E16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7BBD7-2B87-437D-9052-456EE0EA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8E30F-1A12-4668-A188-0F15817E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B7A3A-09CB-4C3A-AD0B-286C9D60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47461-5A49-4294-810E-498F5D6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6355BC-8435-4979-AF82-C6EB2CD3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430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B341-5E14-4C43-B250-85736A3B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A86D5-BA0D-4918-97EE-021B72D0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9518D6-AD5A-4FEC-A569-EB448EAD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5EAC2E-1D84-4CE5-8873-B4393DA57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C9ED62-744D-4515-9BA1-9610148B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CB7758-9DDE-472F-9C6C-2C147129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C84B1D-D3D5-4ECD-833A-D19DCDF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D9BD93-C7A3-4FEF-8356-56D51A36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1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05457-72B9-44BF-A02B-B085719D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D051ED-2615-4CBF-B6C5-8A108046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ABF2A4-70C5-4856-971B-D6BF2913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DD99-7B27-4437-A64A-D2CFD9FA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980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1402D-F8F4-4E0D-BE01-8931CB68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AA53DB-B42E-4B38-8BA5-D6CA270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6AB9D-4DC0-4C93-BECB-C45788A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5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C482A-FB5B-4D3A-8BFD-A5B30700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2997D-AE8F-4B82-BAF7-0E1A8C5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5F98F-3896-4598-BB98-89554504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5972A4-656D-49B2-A989-0235C22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9C1AD-DB36-4D9D-A2FD-001E1B2A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2E5CF-04A3-4592-A0C2-A72F186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753E-989C-48F1-8064-2B817BF7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C75A0B-6D60-4ACA-97CC-8A60F3658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3AF805-B849-4744-ACFF-1071D2B5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08F7D-0F49-4CE3-8C9F-CFE7EE7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CBA0F-7D46-44FE-9964-EA16D5B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C2857-6375-4AAC-AB18-F7ED8726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79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BAE836-8FD5-4C5E-AD09-193B937F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3F616-6F90-4D45-A728-DFFF09FB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2A006-8E2A-44D0-9A85-C15E32C1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13DB-78C3-41F4-B8AD-F2B9EFFC1885}" type="datetimeFigureOut">
              <a:rPr lang="es-AR" smtClean="0"/>
              <a:t>12/9/2018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17FD7-EBEE-4CD9-B0F2-7770A4AFC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030AF-B8A0-463D-8D97-0542DD4D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8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56B7ED-FE3C-45DB-9B99-A19171FD9826}"/>
              </a:ext>
            </a:extLst>
          </p:cNvPr>
          <p:cNvSpPr txBox="1"/>
          <p:nvPr/>
        </p:nvSpPr>
        <p:spPr>
          <a:xfrm>
            <a:off x="148856" y="0"/>
            <a:ext cx="1151506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HTML(Lenguaje de marcas de hipertexto)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Tim Berners Lee propuso en Marzo de 1989 un sistema basado en hipertexto para compartir documentos científicos. Que seria la base para el HTML.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Tim Berners Lee invento.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HTTP(Protocolo de transferencia de hipertexto)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URL (Localizador uniforme de recursos)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Internet no es lo mismo que la web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Internet es una red de redes que conecta computadoras distribuidas por todo el mundo.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Web es un sistema con su protocolo(http) que utiliza internet para enviar sus datos, las páginas web.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endParaRPr lang="es-AR" sz="40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8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821063-8664-46C6-9B3C-5B7064BB682D}"/>
              </a:ext>
            </a:extLst>
          </p:cNvPr>
          <p:cNvSpPr txBox="1"/>
          <p:nvPr/>
        </p:nvSpPr>
        <p:spPr>
          <a:xfrm>
            <a:off x="159489" y="21265"/>
            <a:ext cx="1170644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Listas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Listas no ordenadas: En estas listas no importa el orden. Esta formada ítem de listas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Ejemplos.  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&lt;li&gt;Argentina&lt;/li&gt;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&lt;li&gt;Perú&lt;/li&gt;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&lt;li&gt;Chile&lt;/li&gt;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&lt;/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Listas ordenadas: En estas listas importa el orden.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Ejemplo.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		&lt;li&gt;Primer elemento&lt;/li&gt;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		&lt;li&gt;Segundo elemento&lt;/li&gt;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		&lt;li&gt;Tercer elemento&lt;/li&gt;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&lt;/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244BC4-7791-4C5D-B193-3D45D303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30" y="2484253"/>
            <a:ext cx="1661670" cy="944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BD0B02-C293-4825-8A58-3BF40154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4718640"/>
            <a:ext cx="1968500" cy="14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2FB3E5-D534-4140-A37F-0C7AEE3FD8D2}"/>
              </a:ext>
            </a:extLst>
          </p:cNvPr>
          <p:cNvSpPr txBox="1"/>
          <p:nvPr/>
        </p:nvSpPr>
        <p:spPr>
          <a:xfrm>
            <a:off x="0" y="29210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Lista de definición.</a:t>
            </a:r>
          </a:p>
          <a:p>
            <a:endParaRPr lang="es-AR" dirty="0"/>
          </a:p>
          <a:p>
            <a:r>
              <a:rPr lang="es-AR" sz="2700" dirty="0">
                <a:solidFill>
                  <a:schemeClr val="tx1">
                    <a:tint val="75000"/>
                  </a:schemeClr>
                </a:solidFill>
              </a:rPr>
              <a:t>Esta compuesta por dl: lista de definición, dt: termino de definición, dd: descripción de definición.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E9140C-F578-4F9F-AE7B-49FA3EE46D4E}"/>
              </a:ext>
            </a:extLst>
          </p:cNvPr>
          <p:cNvSpPr/>
          <p:nvPr/>
        </p:nvSpPr>
        <p:spPr>
          <a:xfrm>
            <a:off x="215900" y="2196664"/>
            <a:ext cx="7150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&lt;dl&gt;</a:t>
            </a:r>
          </a:p>
          <a:p>
            <a:r>
              <a:rPr lang="es-AR" dirty="0"/>
              <a:t>  &lt;dt&gt;SGML&lt;/dt&gt;</a:t>
            </a:r>
          </a:p>
          <a:p>
            <a:r>
              <a:rPr lang="es-AR" dirty="0"/>
              <a:t>  &lt;dd&gt;Metalenguaje para la definición de otros lenguajes de marcado&lt;/dd&gt;  </a:t>
            </a:r>
          </a:p>
          <a:p>
            <a:r>
              <a:rPr lang="es-AR" dirty="0"/>
              <a:t>  </a:t>
            </a:r>
          </a:p>
          <a:p>
            <a:r>
              <a:rPr lang="es-AR" dirty="0"/>
              <a:t>  &lt;dt&gt;XML&lt;/dt&gt;</a:t>
            </a:r>
          </a:p>
          <a:p>
            <a:r>
              <a:rPr lang="es-AR" dirty="0"/>
              <a:t>  &lt;dd&gt;Lenguaje basado en SGML y que se emplea para describir datos&lt;/dd&gt;</a:t>
            </a:r>
          </a:p>
          <a:p>
            <a:endParaRPr lang="es-AR" dirty="0"/>
          </a:p>
          <a:p>
            <a:r>
              <a:rPr lang="es-AR" dirty="0"/>
              <a:t>  &lt;dt&gt;RSS&lt;/dt&gt;</a:t>
            </a:r>
          </a:p>
          <a:p>
            <a:r>
              <a:rPr lang="es-AR" dirty="0"/>
              <a:t>  &lt;dt&gt;GML&lt;/dt&gt;</a:t>
            </a:r>
          </a:p>
          <a:p>
            <a:r>
              <a:rPr lang="es-AR" dirty="0"/>
              <a:t>  &lt;dt&gt;XHTML&lt;/dt&gt;</a:t>
            </a:r>
          </a:p>
          <a:p>
            <a:r>
              <a:rPr lang="es-AR" dirty="0"/>
              <a:t>  &lt;dt&gt;SVG&lt;/dt&gt;</a:t>
            </a:r>
          </a:p>
          <a:p>
            <a:r>
              <a:rPr lang="es-AR" dirty="0"/>
              <a:t>  &lt;dt&gt;XUL&lt;/dt&gt;</a:t>
            </a:r>
          </a:p>
          <a:p>
            <a:r>
              <a:rPr lang="es-AR" dirty="0"/>
              <a:t>  &lt;dd&gt;Lenguajes derivados de XML para determinadas aplicaciones&lt;/dd&gt;</a:t>
            </a:r>
          </a:p>
          <a:p>
            <a:r>
              <a:rPr lang="es-AR" dirty="0"/>
              <a:t>&lt;/dl&gt;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E78F7D-3F1E-420C-A209-E3DD1FCF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2667000"/>
            <a:ext cx="53213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8ECA980-4011-450C-8D8A-954C047FFBC0}"/>
              </a:ext>
            </a:extLst>
          </p:cNvPr>
          <p:cNvSpPr txBox="1"/>
          <p:nvPr/>
        </p:nvSpPr>
        <p:spPr>
          <a:xfrm>
            <a:off x="127589" y="151179"/>
            <a:ext cx="12053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Imágenes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insertar una imagen se utiliza la etiqueta &lt;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img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&gt;. Es una etiqueta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inline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que no tiene etiqueta de cierre.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Los atributos que tiene son:</a:t>
            </a:r>
          </a:p>
          <a:p>
            <a:pPr lvl="2"/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es la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url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de la imagen que se muestra.</a:t>
            </a:r>
          </a:p>
          <a:p>
            <a:pPr lvl="2"/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texto que se muestra cuando no se encuentra la imagen.</a:t>
            </a:r>
          </a:p>
          <a:p>
            <a:pPr lvl="2"/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ancho y alto de la imagen.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 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Lorem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ipsum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dolor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sit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amet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   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/schnauzer.jpg"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="Perrito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schnauzer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  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consectetur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adipisicing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elit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 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&lt;/p&gt;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FCC270-751D-421D-8FF5-2893EB16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13" y="5119355"/>
            <a:ext cx="6223811" cy="14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7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D76BF-7E0D-44AF-899B-8066F203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191386"/>
            <a:ext cx="11865935" cy="6539023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Tablas simples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F98341-D103-417E-8E3A-556A4920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37" y="1951073"/>
            <a:ext cx="4114800" cy="24401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15D5A3-E7AA-48C8-8CA8-695D5CE6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5" y="1120959"/>
            <a:ext cx="4437321" cy="39188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5EFC7F-5DEA-48CB-A408-3D9CEF5761C5}"/>
              </a:ext>
            </a:extLst>
          </p:cNvPr>
          <p:cNvSpPr txBox="1"/>
          <p:nvPr/>
        </p:nvSpPr>
        <p:spPr>
          <a:xfrm>
            <a:off x="455428" y="5319936"/>
            <a:ext cx="9360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&lt;tr&gt;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fila de tabla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&lt;th&gt;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celda de cabecera de tabla 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&lt;td&gt;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celda de tabla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22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40554D-E0CD-4B8A-8086-426A4847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24" y="1935257"/>
            <a:ext cx="5053014" cy="24133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147E7-FA02-4C31-B576-2610D83F2D48}"/>
              </a:ext>
            </a:extLst>
          </p:cNvPr>
          <p:cNvSpPr txBox="1"/>
          <p:nvPr/>
        </p:nvSpPr>
        <p:spPr>
          <a:xfrm>
            <a:off x="318978" y="183561"/>
            <a:ext cx="1172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Colspan y Rowspan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BAECCE-5664-42B9-AD84-D6290A9A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2" y="1199792"/>
            <a:ext cx="4301647" cy="42404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08A953-022A-4DD5-8B65-9C1B00636FB5}"/>
              </a:ext>
            </a:extLst>
          </p:cNvPr>
          <p:cNvSpPr txBox="1"/>
          <p:nvPr/>
        </p:nvSpPr>
        <p:spPr>
          <a:xfrm>
            <a:off x="576427" y="5960854"/>
            <a:ext cx="865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rowspan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indica cuantas filas ocupa la celda.</a:t>
            </a:r>
          </a:p>
        </p:txBody>
      </p:sp>
    </p:spTree>
    <p:extLst>
      <p:ext uri="{BB962C8B-B14F-4D97-AF65-F5344CB8AC3E}">
        <p14:creationId xmlns:p14="http://schemas.microsoft.com/office/powerpoint/2010/main" val="266444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370229-8C7E-4B90-BE68-34F5D953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53" y="1091055"/>
            <a:ext cx="5203310" cy="2874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31DBD7-853B-4BB7-8443-7D1F6CF42770}"/>
              </a:ext>
            </a:extLst>
          </p:cNvPr>
          <p:cNvSpPr txBox="1"/>
          <p:nvPr/>
        </p:nvSpPr>
        <p:spPr>
          <a:xfrm>
            <a:off x="69889" y="5120614"/>
            <a:ext cx="12040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colspan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cuantos columnas ocupa la celda.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Atributo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indica de que es cabecera. Por ejemplo col indica que es cabera de las celdas de esa columna.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BE1C6D-A05C-4067-8A24-ACC1AFC1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" y="562418"/>
            <a:ext cx="6076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AA5A2E-CB94-401C-A36B-91EF1638B2EB}"/>
              </a:ext>
            </a:extLst>
          </p:cNvPr>
          <p:cNvSpPr txBox="1"/>
          <p:nvPr/>
        </p:nvSpPr>
        <p:spPr>
          <a:xfrm>
            <a:off x="0" y="127589"/>
            <a:ext cx="11940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puede dividir en secciones las tablas con las etiquetas con los atributos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thead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tfoot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tbody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Además esta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para indicar un título.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F0EDB-BBC3-4327-82B0-A5DA4C1C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0" y="1512584"/>
            <a:ext cx="7365041" cy="5915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4C4D0AE-7E7F-445D-8AF6-0FC5061E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95" y="2090183"/>
            <a:ext cx="44291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6279AF-1449-4305-9B62-7C05593C5BF3}"/>
              </a:ext>
            </a:extLst>
          </p:cNvPr>
          <p:cNvSpPr txBox="1"/>
          <p:nvPr/>
        </p:nvSpPr>
        <p:spPr>
          <a:xfrm>
            <a:off x="104553" y="106327"/>
            <a:ext cx="119828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Divs</a:t>
            </a:r>
            <a:endParaRPr lang="es-AR" sz="2800" u="sng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una sección rectangular de un documento.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BCD218-016C-40D0-8273-258AD0A7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7" y="1306418"/>
            <a:ext cx="8162925" cy="1209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8655C1-75E2-4C09-8C14-DDD1EBBB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021" y="320084"/>
            <a:ext cx="2257425" cy="2590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E331A3-3D55-4D50-8522-3A4757F8E9C7}"/>
              </a:ext>
            </a:extLst>
          </p:cNvPr>
          <p:cNvSpPr txBox="1"/>
          <p:nvPr/>
        </p:nvSpPr>
        <p:spPr>
          <a:xfrm>
            <a:off x="0" y="2972202"/>
            <a:ext cx="11899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HTML5 hay divs con nombre propio por su sentido semántico.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&lt;header&gt;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Indica la cabecera de un documento o sección.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&lt;main&gt;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Contenido principal del documento.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&lt;nav&gt;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Define un conjunto de enlaces de navegación.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&lt;aside&gt;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Barra lateral.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&lt;article&gt;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Contenido independiente del resto del documento.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&lt;section&gt;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Sección de un documento.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&lt;footer&gt;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Pie de pagina de documento o sección.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endParaRPr lang="es-AR" dirty="0"/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37AD66-2C4C-4F30-BE46-C298E379A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981" y="3428999"/>
            <a:ext cx="3349256" cy="33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948F34-15B1-4DB0-B431-890837423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200150"/>
            <a:ext cx="6572250" cy="3771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A46361-4286-48F8-A5CA-1704A99D92FD}"/>
              </a:ext>
            </a:extLst>
          </p:cNvPr>
          <p:cNvSpPr txBox="1"/>
          <p:nvPr/>
        </p:nvSpPr>
        <p:spPr>
          <a:xfrm>
            <a:off x="317500" y="5154871"/>
            <a:ext cx="1187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primera línea indica que lo que sigue es un documento html5.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documento comienza con una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termina con la etiqueta de cierre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36602A-3AFA-437B-962C-9B193B102644}"/>
              </a:ext>
            </a:extLst>
          </p:cNvPr>
          <p:cNvSpPr txBox="1"/>
          <p:nvPr/>
        </p:nvSpPr>
        <p:spPr>
          <a:xfrm>
            <a:off x="202020" y="148857"/>
            <a:ext cx="1187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Primera Página</a:t>
            </a:r>
          </a:p>
        </p:txBody>
      </p:sp>
    </p:spTree>
    <p:extLst>
      <p:ext uri="{BB962C8B-B14F-4D97-AF65-F5344CB8AC3E}">
        <p14:creationId xmlns:p14="http://schemas.microsoft.com/office/powerpoint/2010/main" val="377649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099B46-C126-4F0C-8AE4-D75A70C795BD}"/>
              </a:ext>
            </a:extLst>
          </p:cNvPr>
          <p:cNvSpPr txBox="1"/>
          <p:nvPr/>
        </p:nvSpPr>
        <p:spPr>
          <a:xfrm>
            <a:off x="0" y="3244027"/>
            <a:ext cx="12205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meta dan información sobre la página. Esta formadas por el par de atributos name, content. y describen cual el conjunto de caracteres que utiliza, una descripción de la misma y palabras claves que se encuentran en el documento.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Estos tags son utilizados por los buscadores, para posicionar las páginas.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título va ha ser el título de la página web.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B58541-5338-480E-A1BE-5AEF1A881670}"/>
              </a:ext>
            </a:extLst>
          </p:cNvPr>
          <p:cNvSpPr txBox="1"/>
          <p:nvPr/>
        </p:nvSpPr>
        <p:spPr>
          <a:xfrm>
            <a:off x="178476" y="289372"/>
            <a:ext cx="1095299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texto se divide en dos partes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En el encabezado se agregan 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información sobre la página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links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y a veces código javascript y estilos.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body es toda la parte visible de la página, en ella se agrega imágenes, 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texto y todo lo que conforma la página.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7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DF3187DD-6B9A-45DE-9534-98DE7070D898}"/>
              </a:ext>
            </a:extLst>
          </p:cNvPr>
          <p:cNvSpPr/>
          <p:nvPr/>
        </p:nvSpPr>
        <p:spPr>
          <a:xfrm>
            <a:off x="1996679" y="4868565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BAAC00F-E013-4E7C-82A3-26A862D4A31F}"/>
              </a:ext>
            </a:extLst>
          </p:cNvPr>
          <p:cNvSpPr/>
          <p:nvPr/>
        </p:nvSpPr>
        <p:spPr>
          <a:xfrm>
            <a:off x="1485899" y="3591464"/>
            <a:ext cx="1535115" cy="760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B10F042-D562-4BEE-AD14-7F97CBCE13E5}"/>
              </a:ext>
            </a:extLst>
          </p:cNvPr>
          <p:cNvSpPr/>
          <p:nvPr/>
        </p:nvSpPr>
        <p:spPr>
          <a:xfrm>
            <a:off x="1514560" y="1819533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E748FA4-D6E5-422C-903D-6A3438E23EAE}"/>
              </a:ext>
            </a:extLst>
          </p:cNvPr>
          <p:cNvSpPr/>
          <p:nvPr/>
        </p:nvSpPr>
        <p:spPr>
          <a:xfrm>
            <a:off x="9311481" y="5080516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C8E80C-5922-42C3-8F0C-A7A342C8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38" y="2971800"/>
            <a:ext cx="5876925" cy="1143000"/>
          </a:xfrm>
          <a:prstGeom prst="rect">
            <a:avLst/>
          </a:prstGeom>
        </p:spPr>
      </p:pic>
      <p:sp>
        <p:nvSpPr>
          <p:cNvPr id="11" name="Abrir llave 10">
            <a:extLst>
              <a:ext uri="{FF2B5EF4-FFF2-40B4-BE49-F238E27FC236}">
                <a16:creationId xmlns:a16="http://schemas.microsoft.com/office/drawing/2014/main" id="{5DF06FFB-8F41-4CBE-A083-355955A84DE7}"/>
              </a:ext>
            </a:extLst>
          </p:cNvPr>
          <p:cNvSpPr/>
          <p:nvPr/>
        </p:nvSpPr>
        <p:spPr>
          <a:xfrm rot="5400000">
            <a:off x="6184900" y="-727631"/>
            <a:ext cx="1143000" cy="5876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E9A2F-DCD5-4C08-9DCA-0EE3C856E013}"/>
              </a:ext>
            </a:extLst>
          </p:cNvPr>
          <p:cNvSpPr txBox="1"/>
          <p:nvPr/>
        </p:nvSpPr>
        <p:spPr>
          <a:xfrm>
            <a:off x="9732963" y="5113298"/>
            <a:ext cx="136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Contenido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D99FCD-1B81-47C3-889D-AA32B81833CD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708400"/>
            <a:ext cx="2514600" cy="150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A870262-BB52-4E78-8A81-778EC1FA79C7}"/>
              </a:ext>
            </a:extLst>
          </p:cNvPr>
          <p:cNvCxnSpPr>
            <a:cxnSpLocks/>
          </p:cNvCxnSpPr>
          <p:nvPr/>
        </p:nvCxnSpPr>
        <p:spPr>
          <a:xfrm>
            <a:off x="2552700" y="2210832"/>
            <a:ext cx="1303338" cy="7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54B4DE-14EB-4A1D-AEA4-154AD0E4D0BF}"/>
              </a:ext>
            </a:extLst>
          </p:cNvPr>
          <p:cNvSpPr txBox="1"/>
          <p:nvPr/>
        </p:nvSpPr>
        <p:spPr>
          <a:xfrm>
            <a:off x="1485900" y="1879600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Etiqueta de Apertura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8447421-EE1E-494A-A840-D4C6B2E8358E}"/>
              </a:ext>
            </a:extLst>
          </p:cNvPr>
          <p:cNvCxnSpPr>
            <a:cxnSpLocks/>
          </p:cNvCxnSpPr>
          <p:nvPr/>
        </p:nvCxnSpPr>
        <p:spPr>
          <a:xfrm flipV="1">
            <a:off x="3009900" y="4191000"/>
            <a:ext cx="846138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64F0A7-BBB3-4DAA-9E84-2D739A4DF4B6}"/>
              </a:ext>
            </a:extLst>
          </p:cNvPr>
          <p:cNvSpPr txBox="1"/>
          <p:nvPr/>
        </p:nvSpPr>
        <p:spPr>
          <a:xfrm>
            <a:off x="2068117" y="48826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Etiqueta de Cierre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BF735B1-15C8-404F-A5E5-D6A04EB1A1E4}"/>
              </a:ext>
            </a:extLst>
          </p:cNvPr>
          <p:cNvCxnSpPr/>
          <p:nvPr/>
        </p:nvCxnSpPr>
        <p:spPr>
          <a:xfrm flipV="1">
            <a:off x="2374900" y="3517900"/>
            <a:ext cx="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D4C93F4-BD60-4444-A8BB-9F588699D82E}"/>
              </a:ext>
            </a:extLst>
          </p:cNvPr>
          <p:cNvCxnSpPr>
            <a:cxnSpLocks/>
          </p:cNvCxnSpPr>
          <p:nvPr/>
        </p:nvCxnSpPr>
        <p:spPr>
          <a:xfrm flipV="1">
            <a:off x="2794000" y="3161268"/>
            <a:ext cx="1572419" cy="49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3AF3B6-0908-47E9-B25B-20F057F3BFDB}"/>
              </a:ext>
            </a:extLst>
          </p:cNvPr>
          <p:cNvSpPr txBox="1"/>
          <p:nvPr/>
        </p:nvSpPr>
        <p:spPr>
          <a:xfrm>
            <a:off x="1600204" y="3604900"/>
            <a:ext cx="195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Nombre del </a:t>
            </a:r>
          </a:p>
          <a:p>
            <a:r>
              <a:rPr lang="es-AR" dirty="0"/>
              <a:t>Atributo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9CFB926-6134-4160-9F73-F81E4BAD36F5}"/>
              </a:ext>
            </a:extLst>
          </p:cNvPr>
          <p:cNvCxnSpPr>
            <a:cxnSpLocks/>
          </p:cNvCxnSpPr>
          <p:nvPr/>
        </p:nvCxnSpPr>
        <p:spPr>
          <a:xfrm flipH="1" flipV="1">
            <a:off x="5288757" y="3151148"/>
            <a:ext cx="381000" cy="19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9FA531C1-7009-45F2-810B-CFBCC7C21017}"/>
              </a:ext>
            </a:extLst>
          </p:cNvPr>
          <p:cNvSpPr/>
          <p:nvPr/>
        </p:nvSpPr>
        <p:spPr>
          <a:xfrm>
            <a:off x="5130800" y="5080516"/>
            <a:ext cx="1549400" cy="8884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5A69C8-0792-4A08-A9F3-19DC25C2F810}"/>
              </a:ext>
            </a:extLst>
          </p:cNvPr>
          <p:cNvSpPr txBox="1"/>
          <p:nvPr/>
        </p:nvSpPr>
        <p:spPr>
          <a:xfrm>
            <a:off x="5380038" y="5126514"/>
            <a:ext cx="11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Valor del </a:t>
            </a:r>
          </a:p>
          <a:p>
            <a:r>
              <a:rPr lang="es-AR" dirty="0"/>
              <a:t>Atributo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768103C-B659-4FC3-9A26-A2F03F581BB7}"/>
              </a:ext>
            </a:extLst>
          </p:cNvPr>
          <p:cNvSpPr/>
          <p:nvPr/>
        </p:nvSpPr>
        <p:spPr>
          <a:xfrm>
            <a:off x="5842000" y="1175266"/>
            <a:ext cx="2082800" cy="464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1AB4F7-884B-4DAC-BD04-32B950CD274F}"/>
              </a:ext>
            </a:extLst>
          </p:cNvPr>
          <p:cNvSpPr txBox="1"/>
          <p:nvPr/>
        </p:nvSpPr>
        <p:spPr>
          <a:xfrm>
            <a:off x="6024881" y="1231900"/>
            <a:ext cx="18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Elemento HTML</a:t>
            </a:r>
          </a:p>
        </p:txBody>
      </p:sp>
    </p:spTree>
    <p:extLst>
      <p:ext uri="{BB962C8B-B14F-4D97-AF65-F5344CB8AC3E}">
        <p14:creationId xmlns:p14="http://schemas.microsoft.com/office/powerpoint/2010/main" val="5842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4EAD69-D560-422D-A7CE-658FCD8F9720}"/>
              </a:ext>
            </a:extLst>
          </p:cNvPr>
          <p:cNvSpPr txBox="1"/>
          <p:nvPr/>
        </p:nvSpPr>
        <p:spPr>
          <a:xfrm>
            <a:off x="79375" y="0"/>
            <a:ext cx="1203325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Estructuración del texto</a:t>
            </a:r>
            <a:r>
              <a:rPr lang="es-AR" dirty="0"/>
              <a:t>.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texto se estructura en párrafos con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con las etiquetas de título h. Los títulos van de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el más importante hasta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h6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el menos importante. Algunos navegadores sólo admiten un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Otras etiquetas que se utilizan son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&lt;em&gt; &lt;strong&gt;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para indicar importante(letra en cursiva) y muy importante(letra en negritas).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&lt;ins&gt;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sirve para indicar texto insertado, en el documento aparece subrayado,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&lt;del&gt;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utiliza para texto que fue borrado y aparece tachado y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&lt;blockquote&gt;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indicar citas textuales. Las tres etiquetas anteriores tienen los atributos cite que indica la url de donde proviene la información y datetime que indica la fecha.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 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acronym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dfn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aparecen en la página subrayada con línea de puntos, tienen el atributo title que aparece si se presiona el botón izquierdo del mouse sobre ella.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0532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0670C-0C35-44CA-868D-A6DCE9FC5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282633"/>
            <a:ext cx="11671070" cy="58943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AR" sz="4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Espacios en Blanco y saltos de línea</a:t>
            </a:r>
          </a:p>
          <a:p>
            <a:pPr algn="ctr"/>
            <a:endParaRPr lang="es-AR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Al insertar espacios en blanco, tabulaciones y salto de línea HTML los representa en la página como un solo espacio en blanco.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Para introducir más de un blanco hay que escribir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nbsp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y para insertar un salto de línea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Para no tener problemas con los caracteres acentuado y la ñ hay elegir la codificación utf-8.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Los caracteres más usados son.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 á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	é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í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 err="1">
                <a:solidFill>
                  <a:schemeClr val="tx1">
                    <a:tint val="75000"/>
                  </a:schemeClr>
                </a:solidFill>
              </a:rPr>
              <a:t>ó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ú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Á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É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Í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 err="1">
                <a:solidFill>
                  <a:schemeClr val="tx1">
                    <a:tint val="75000"/>
                  </a:schemeClr>
                </a:solidFill>
              </a:rPr>
              <a:t>Ó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Ú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Uacute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 ñ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ntilde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Ñ 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es-A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Ñtilde</a:t>
            </a:r>
            <a:r>
              <a:rPr lang="es-A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La lista completa se consigue </a:t>
            </a:r>
            <a:r>
              <a:rPr lang="es-AR" sz="3000" dirty="0" err="1">
                <a:solidFill>
                  <a:schemeClr val="tx1">
                    <a:tint val="75000"/>
                  </a:schemeClr>
                </a:solidFill>
              </a:rPr>
              <a:t>en:https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://dev.w3.org/html5/</a:t>
            </a:r>
            <a:r>
              <a:rPr lang="es-AR" sz="3000" dirty="0" err="1">
                <a:solidFill>
                  <a:schemeClr val="tx1">
                    <a:tint val="75000"/>
                  </a:schemeClr>
                </a:solidFill>
              </a:rPr>
              <a:t>html-author</a:t>
            </a:r>
            <a:r>
              <a:rPr lang="es-AR" sz="3000" dirty="0">
                <a:solidFill>
                  <a:schemeClr val="tx1">
                    <a:tint val="75000"/>
                  </a:schemeClr>
                </a:solidFill>
              </a:rPr>
              <a:t>/</a:t>
            </a:r>
            <a:r>
              <a:rPr lang="es-AR" sz="3000" dirty="0" err="1">
                <a:solidFill>
                  <a:schemeClr val="tx1">
                    <a:tint val="75000"/>
                  </a:schemeClr>
                </a:solidFill>
              </a:rPr>
              <a:t>charref</a:t>
            </a:r>
            <a:endParaRPr lang="es-AR" sz="3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dirty="0">
                <a:solidFill>
                  <a:schemeClr val="tx1">
                    <a:tint val="75000"/>
                  </a:schemeClr>
                </a:solidFill>
              </a:rPr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538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3422EE-87AE-4521-ABE6-BA7FA008B2D2}"/>
              </a:ext>
            </a:extLst>
          </p:cNvPr>
          <p:cNvSpPr txBox="1"/>
          <p:nvPr/>
        </p:nvSpPr>
        <p:spPr>
          <a:xfrm>
            <a:off x="228601" y="135791"/>
            <a:ext cx="1182872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URL( </a:t>
            </a:r>
            <a:r>
              <a:rPr lang="es-AR" sz="40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Uniform</a:t>
            </a: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40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Resource</a:t>
            </a: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40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Locator</a:t>
            </a: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ctr"/>
            <a:endParaRPr lang="es-AR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Cumple dos funciones: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Identificar de forma única un recurso.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Permitir localizar ese recurso.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http://www.unsitio.com/carpeta/index.php?pagina=5&amp;nombre=Carlos#42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Una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url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puede tener hasta 5 componentes.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Protocolo: http:// puede ser https,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mailto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file o ftp.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servidor www.unsitio.com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ruta /carpeta/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index.php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Consulta ?pagina=5&amp;nombre=Carlos Comienza con el símbolo ? Y continua con pares de atributo valor unidos por un = 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Sección lugar particular del documento.</a:t>
            </a:r>
          </a:p>
        </p:txBody>
      </p:sp>
    </p:spTree>
    <p:extLst>
      <p:ext uri="{BB962C8B-B14F-4D97-AF65-F5344CB8AC3E}">
        <p14:creationId xmlns:p14="http://schemas.microsoft.com/office/powerpoint/2010/main" val="3089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CF7403-06AC-4F91-8686-F55339114E9A}"/>
              </a:ext>
            </a:extLst>
          </p:cNvPr>
          <p:cNvSpPr txBox="1"/>
          <p:nvPr/>
        </p:nvSpPr>
        <p:spPr>
          <a:xfrm>
            <a:off x="0" y="95693"/>
            <a:ext cx="1196162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Url absolutas y relativas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url absolutas son las que se escriben  completas, en las relativas se usa la información de la ubicación actual.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Siempre que se pueda, se debe usar las referencia relativa.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 de referencia relativa.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“clases/persona.php”  ir a la carpeta clases y luego al archivo persona.php.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“../css/estilos.css” bajar un nivel a partir de ahí ir a la carpeta css y luego al archivo estilos.css.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“/index.php” ir a la raíz del sitio y luego al archivo index.php.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7722282-0C28-4B7C-9CDD-5ABAA6AB8D26}"/>
              </a:ext>
            </a:extLst>
          </p:cNvPr>
          <p:cNvSpPr txBox="1"/>
          <p:nvPr/>
        </p:nvSpPr>
        <p:spPr>
          <a:xfrm>
            <a:off x="95693" y="170122"/>
            <a:ext cx="120963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Enlaces Básicos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los enlaces se utiliza la etiqueta &lt;a&gt;, los atributos más importantes son href para indicar el destino y name que se utiliza para establecer el destino de un enlace.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Ejemplos de enlaces.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 href=“https://www.google.com” 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google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&lt;/a&gt;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un vinculo externo.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 name=“inicio”&gt;&lt;/a&gt;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 href=“#inicio”&gt;Ir al inicio&lt;/a&gt;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Sirve para desplazarse dentro del mismo documento.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Dos enlaces muy usados.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&lt;script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=“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=“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/código.js”&gt;&lt;/script&gt;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&lt;link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=“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stylesheet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=“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/css” href=“css/estilos.css”&gt;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3278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1370</Words>
  <Application>Microsoft Office PowerPoint</Application>
  <PresentationFormat>Panorámica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</dc:creator>
  <cp:lastModifiedBy>Juanjo</cp:lastModifiedBy>
  <cp:revision>66</cp:revision>
  <dcterms:created xsi:type="dcterms:W3CDTF">2018-08-31T18:05:10Z</dcterms:created>
  <dcterms:modified xsi:type="dcterms:W3CDTF">2018-09-12T19:59:26Z</dcterms:modified>
</cp:coreProperties>
</file>