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96" r:id="rId3"/>
    <p:sldId id="258" r:id="rId4"/>
    <p:sldId id="260" r:id="rId5"/>
    <p:sldId id="257" r:id="rId6"/>
    <p:sldId id="259" r:id="rId7"/>
    <p:sldId id="261" r:id="rId8"/>
    <p:sldId id="297" r:id="rId9"/>
    <p:sldId id="264" r:id="rId10"/>
    <p:sldId id="265" r:id="rId11"/>
    <p:sldId id="266" r:id="rId12"/>
    <p:sldId id="263" r:id="rId13"/>
    <p:sldId id="268" r:id="rId14"/>
    <p:sldId id="269" r:id="rId15"/>
    <p:sldId id="298" r:id="rId16"/>
    <p:sldId id="262" r:id="rId17"/>
    <p:sldId id="267" r:id="rId18"/>
    <p:sldId id="270" r:id="rId19"/>
    <p:sldId id="271" r:id="rId20"/>
    <p:sldId id="273" r:id="rId21"/>
    <p:sldId id="272" r:id="rId22"/>
    <p:sldId id="299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9" r:id="rId31"/>
    <p:sldId id="282" r:id="rId32"/>
    <p:sldId id="281" r:id="rId33"/>
    <p:sldId id="292" r:id="rId34"/>
    <p:sldId id="294" r:id="rId35"/>
    <p:sldId id="288" r:id="rId36"/>
    <p:sldId id="283" r:id="rId37"/>
    <p:sldId id="285" r:id="rId38"/>
    <p:sldId id="284" r:id="rId39"/>
    <p:sldId id="286" r:id="rId40"/>
    <p:sldId id="300" r:id="rId41"/>
    <p:sldId id="301" r:id="rId42"/>
    <p:sldId id="302" r:id="rId43"/>
    <p:sldId id="303" r:id="rId44"/>
    <p:sldId id="295" r:id="rId45"/>
    <p:sldId id="287" r:id="rId46"/>
    <p:sldId id="290" r:id="rId47"/>
    <p:sldId id="291" r:id="rId48"/>
    <p:sldId id="321" r:id="rId49"/>
    <p:sldId id="29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3" r:id="rId59"/>
    <p:sldId id="312" r:id="rId60"/>
    <p:sldId id="314" r:id="rId61"/>
    <p:sldId id="315" r:id="rId62"/>
    <p:sldId id="316" r:id="rId63"/>
    <p:sldId id="317" r:id="rId64"/>
    <p:sldId id="318" r:id="rId65"/>
    <p:sldId id="319" r:id="rId66"/>
    <p:sldId id="320" r:id="rId6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86030-105F-40C1-9B1B-32691E08C602}" type="datetimeFigureOut">
              <a:rPr lang="es-ES" smtClean="0"/>
              <a:pPr/>
              <a:t>04/03/2015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A9160-5FA2-4EFD-9331-F135D5E39E0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4424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A9160-5FA2-4EFD-9331-F135D5E39E05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3725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D95-F5FF-4007-8313-9D14E9887A32}" type="datetimeFigureOut">
              <a:rPr lang="es-ES" smtClean="0"/>
              <a:pPr/>
              <a:t>04/03/2015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FDD4-DF76-4D55-BE0B-4037E9F263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D95-F5FF-4007-8313-9D14E9887A32}" type="datetimeFigureOut">
              <a:rPr lang="es-ES" smtClean="0"/>
              <a:pPr/>
              <a:t>04/03/2015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FDD4-DF76-4D55-BE0B-4037E9F263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D95-F5FF-4007-8313-9D14E9887A32}" type="datetimeFigureOut">
              <a:rPr lang="es-ES" smtClean="0"/>
              <a:pPr/>
              <a:t>04/03/2015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FDD4-DF76-4D55-BE0B-4037E9F263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D95-F5FF-4007-8313-9D14E9887A32}" type="datetimeFigureOut">
              <a:rPr lang="es-ES" smtClean="0"/>
              <a:pPr/>
              <a:t>04/03/2015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FDD4-DF76-4D55-BE0B-4037E9F263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D95-F5FF-4007-8313-9D14E9887A32}" type="datetimeFigureOut">
              <a:rPr lang="es-ES" smtClean="0"/>
              <a:pPr/>
              <a:t>04/03/2015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FDD4-DF76-4D55-BE0B-4037E9F263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D95-F5FF-4007-8313-9D14E9887A32}" type="datetimeFigureOut">
              <a:rPr lang="es-ES" smtClean="0"/>
              <a:pPr/>
              <a:t>04/03/2015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FDD4-DF76-4D55-BE0B-4037E9F2634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D95-F5FF-4007-8313-9D14E9887A32}" type="datetimeFigureOut">
              <a:rPr lang="es-ES" smtClean="0"/>
              <a:pPr/>
              <a:t>04/03/2015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FDD4-DF76-4D55-BE0B-4037E9F263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D95-F5FF-4007-8313-9D14E9887A32}" type="datetimeFigureOut">
              <a:rPr lang="es-ES" smtClean="0"/>
              <a:pPr/>
              <a:t>04/03/2015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FDD4-DF76-4D55-BE0B-4037E9F263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D95-F5FF-4007-8313-9D14E9887A32}" type="datetimeFigureOut">
              <a:rPr lang="es-ES" smtClean="0"/>
              <a:pPr/>
              <a:t>04/03/2015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FDD4-DF76-4D55-BE0B-4037E9F263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D95-F5FF-4007-8313-9D14E9887A32}" type="datetimeFigureOut">
              <a:rPr lang="es-ES" smtClean="0"/>
              <a:pPr/>
              <a:t>04/03/2015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EDFDD4-DF76-4D55-BE0B-4037E9F263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D95-F5FF-4007-8313-9D14E9887A32}" type="datetimeFigureOut">
              <a:rPr lang="es-ES" smtClean="0"/>
              <a:pPr/>
              <a:t>04/03/2015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FDD4-DF76-4D55-BE0B-4037E9F263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977FD95-F5FF-4007-8313-9D14E9887A32}" type="datetimeFigureOut">
              <a:rPr lang="es-ES" smtClean="0"/>
              <a:pPr/>
              <a:t>04/03/2015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EEDFDD4-DF76-4D55-BE0B-4037E9F263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wnload.eclipse.org/egit/updat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ictosaltrabajo.com/tutoriales/tutoriales.php?pagina=gi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Programa_(computaci%C3%B3n)" TargetMode="External"/><Relationship Id="rId2" Type="http://schemas.openxmlformats.org/officeDocument/2006/relationships/hyperlink" Target="http://es.wikipedia.org/wiki/Protocolo_(inform%C3%A1tica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hyperlink" Target="http://es.wikipedia.org/wiki/Administraci%C3%B3n_remo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it-scm.com/book/es/v1/Empezando-Acerca-del-control-de-version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T3. control de versiones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egit</a:t>
            </a:r>
            <a:r>
              <a:rPr lang="es-ES" dirty="0"/>
              <a:t>.</a:t>
            </a:r>
          </a:p>
        </p:txBody>
      </p:sp>
      <p:pic>
        <p:nvPicPr>
          <p:cNvPr id="1026" name="Picture 2" descr="Resultado de imagen de eg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229200"/>
            <a:ext cx="3486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48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2"/>
                </a:solidFill>
              </a:rPr>
              <a:t>SISTEMAS DE CONTROL DE VERSIONES CENTRALIZADOS</a:t>
            </a:r>
            <a:endParaRPr lang="es-ES" b="1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/>
              <a:t>El siguiente gran problema </a:t>
            </a:r>
            <a:r>
              <a:rPr lang="es-ES" b="0" dirty="0" smtClean="0"/>
              <a:t>es </a:t>
            </a:r>
            <a:r>
              <a:rPr lang="es-ES" b="0" dirty="0"/>
              <a:t>que  </a:t>
            </a:r>
            <a:r>
              <a:rPr lang="es-ES" b="0" dirty="0" smtClean="0"/>
              <a:t>se necesita </a:t>
            </a:r>
            <a:r>
              <a:rPr lang="es-ES" b="0" dirty="0"/>
              <a:t>colaborar con desarrolladores en otros sistemas. </a:t>
            </a:r>
            <a:endParaRPr lang="es-ES" b="0" dirty="0" smtClean="0"/>
          </a:p>
          <a:p>
            <a:r>
              <a:rPr lang="es-ES" b="0" dirty="0" smtClean="0"/>
              <a:t>Para </a:t>
            </a:r>
            <a:r>
              <a:rPr lang="es-ES" b="0" dirty="0"/>
              <a:t>solventar este problema, se desarrollaron los sistemas de control de versiones </a:t>
            </a:r>
            <a:r>
              <a:rPr lang="es-ES" b="0" dirty="0" smtClean="0"/>
              <a:t>centralizados. Estos </a:t>
            </a:r>
            <a:r>
              <a:rPr lang="es-ES" b="0" dirty="0"/>
              <a:t>sistemas, </a:t>
            </a:r>
            <a:r>
              <a:rPr lang="es-ES" b="0" dirty="0" smtClean="0"/>
              <a:t>tienen </a:t>
            </a:r>
            <a:r>
              <a:rPr lang="es-ES" b="0" dirty="0"/>
              <a:t>un único servidor que contiene todos los archivos versionados, y varios clientes que descargan los archivos desde ese lugar central. </a:t>
            </a:r>
          </a:p>
        </p:txBody>
      </p:sp>
      <p:pic>
        <p:nvPicPr>
          <p:cNvPr id="4098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24944"/>
            <a:ext cx="4378430" cy="343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433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SISTEMAS DE CONTROL DE VERSIONES </a:t>
            </a:r>
            <a:r>
              <a:rPr lang="es-ES" b="1" dirty="0" smtClean="0">
                <a:solidFill>
                  <a:schemeClr val="accent2"/>
                </a:solidFill>
              </a:rPr>
              <a:t>CENTRALIZADOS: CVS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433327"/>
            <a:ext cx="7520940" cy="3579849"/>
          </a:xfrm>
        </p:spPr>
        <p:txBody>
          <a:bodyPr>
            <a:normAutofit/>
          </a:bodyPr>
          <a:lstStyle/>
          <a:p>
            <a:r>
              <a:rPr lang="es-ES" sz="2000" b="0" dirty="0"/>
              <a:t>Esta configuración ofrece muchas ventajas, especialmente frente a </a:t>
            </a:r>
            <a:r>
              <a:rPr lang="es-ES" sz="2000" b="0" dirty="0" err="1">
                <a:solidFill>
                  <a:schemeClr val="accent2"/>
                </a:solidFill>
              </a:rPr>
              <a:t>VCSs</a:t>
            </a:r>
            <a:r>
              <a:rPr lang="es-ES" sz="2000" b="0" dirty="0">
                <a:solidFill>
                  <a:schemeClr val="accent2"/>
                </a:solidFill>
              </a:rPr>
              <a:t> locales</a:t>
            </a:r>
            <a:r>
              <a:rPr lang="es-ES" sz="2000" b="0" dirty="0"/>
              <a:t>. Por ejemplo, todo el mundo puede saber (hasta cierto punto) en qué están trabajando los otros colaboradores del proyecto. </a:t>
            </a:r>
            <a:endParaRPr lang="es-ES" sz="2000" b="0" dirty="0" smtClean="0"/>
          </a:p>
          <a:p>
            <a:endParaRPr lang="es-ES" sz="2000" b="0" dirty="0" smtClean="0"/>
          </a:p>
          <a:p>
            <a:r>
              <a:rPr lang="es-ES" sz="2000" b="0" dirty="0" smtClean="0"/>
              <a:t>Los </a:t>
            </a:r>
            <a:r>
              <a:rPr lang="es-ES" sz="2000" b="0" dirty="0"/>
              <a:t>administradores tienen control detallado de qué puede hacer cada </a:t>
            </a:r>
            <a:r>
              <a:rPr lang="es-ES" sz="2000" b="0" dirty="0" smtClean="0"/>
              <a:t>uno, </a:t>
            </a:r>
            <a:r>
              <a:rPr lang="es-ES" sz="2000" b="0" dirty="0"/>
              <a:t>y es mucho más fácil administrar un CVCS que tener que lidiar con bases de datos locales en cada cliente.</a:t>
            </a:r>
          </a:p>
        </p:txBody>
      </p:sp>
    </p:spTree>
    <p:extLst>
      <p:ext uri="{BB962C8B-B14F-4D97-AF65-F5344CB8AC3E}">
        <p14:creationId xmlns:p14="http://schemas.microsoft.com/office/powerpoint/2010/main" xmlns="" val="113450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2"/>
                </a:solidFill>
              </a:rPr>
              <a:t>CVS: PROBLEMAS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361319"/>
            <a:ext cx="7520940" cy="3579849"/>
          </a:xfrm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</a:t>
            </a:r>
            <a:r>
              <a:rPr lang="es-E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único de fallo</a:t>
            </a:r>
            <a:r>
              <a:rPr lang="es-ES" sz="2000" b="0" dirty="0"/>
              <a:t> que representa el </a:t>
            </a:r>
            <a:r>
              <a:rPr lang="es-E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centralizado</a:t>
            </a:r>
            <a:r>
              <a:rPr lang="es-ES" sz="2000" b="0" dirty="0"/>
              <a:t>. Si ese servidor se cae durante una hora, entonces durante esa hora nadie puede colaborar o guardar cambios versionados de aquello en que están trabajando</a:t>
            </a:r>
            <a:r>
              <a:rPr lang="es-ES" sz="2000" b="0" dirty="0" smtClean="0"/>
              <a:t>.</a:t>
            </a:r>
          </a:p>
          <a:p>
            <a:endParaRPr lang="es-ES" sz="2000" b="0" dirty="0"/>
          </a:p>
          <a:p>
            <a:r>
              <a:rPr lang="es-ES" sz="2000" dirty="0"/>
              <a:t>Si el disco duro en el que se encuentra la base de datos central se </a:t>
            </a:r>
            <a:r>
              <a:rPr lang="es-ES" sz="2000" dirty="0" smtClean="0"/>
              <a:t>corrompe </a:t>
            </a:r>
            <a:r>
              <a:rPr lang="es-ES" sz="2000" b="0" dirty="0" smtClean="0"/>
              <a:t>se</a:t>
            </a:r>
            <a:r>
              <a:rPr lang="es-ES" sz="2000" dirty="0" smtClean="0"/>
              <a:t> </a:t>
            </a:r>
            <a:r>
              <a:rPr lang="es-ES" sz="2000" b="0" dirty="0" smtClean="0"/>
              <a:t> </a:t>
            </a:r>
            <a:r>
              <a:rPr lang="es-ES" sz="2000" b="0" dirty="0"/>
              <a:t>pierdes absolutamente todo </a:t>
            </a:r>
            <a:r>
              <a:rPr lang="es-ES" sz="2000" b="0" dirty="0" smtClean="0"/>
              <a:t>(toda </a:t>
            </a:r>
            <a:r>
              <a:rPr lang="es-ES" sz="2000" b="0" dirty="0"/>
              <a:t>la historia del proyecto salvo aquellas instantáneas que la gente pueda tener en sus máquinas </a:t>
            </a:r>
            <a:r>
              <a:rPr lang="es-ES" sz="2000" b="0" dirty="0" smtClean="0"/>
              <a:t>locales).</a:t>
            </a:r>
            <a:endParaRPr lang="es-ES" sz="2000" b="0" dirty="0"/>
          </a:p>
        </p:txBody>
      </p:sp>
    </p:spTree>
    <p:extLst>
      <p:ext uri="{BB962C8B-B14F-4D97-AF65-F5344CB8AC3E}">
        <p14:creationId xmlns:p14="http://schemas.microsoft.com/office/powerpoint/2010/main" xmlns="" val="50511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SISTEMAS DE CONTROL DE </a:t>
            </a:r>
            <a:r>
              <a:rPr lang="es-ES" b="1" dirty="0" smtClean="0">
                <a:solidFill>
                  <a:schemeClr val="accent2"/>
                </a:solidFill>
              </a:rPr>
              <a:t>VERSIONES distribuidos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217303"/>
            <a:ext cx="7520940" cy="3795873"/>
          </a:xfrm>
        </p:spPr>
        <p:txBody>
          <a:bodyPr>
            <a:normAutofit/>
          </a:bodyPr>
          <a:lstStyle/>
          <a:p>
            <a:r>
              <a:rPr lang="es-ES" sz="1800" b="0" dirty="0"/>
              <a:t>Es aquí donde entran los </a:t>
            </a:r>
            <a:r>
              <a:rPr lang="es-ES" sz="1800" dirty="0">
                <a:solidFill>
                  <a:schemeClr val="accent2"/>
                </a:solidFill>
              </a:rPr>
              <a:t>sistemas de control de versiones </a:t>
            </a:r>
            <a:r>
              <a:rPr lang="es-ES" sz="1800" dirty="0" smtClean="0">
                <a:solidFill>
                  <a:schemeClr val="accent2"/>
                </a:solidFill>
              </a:rPr>
              <a:t>distribuidos</a:t>
            </a:r>
            <a:r>
              <a:rPr lang="es-ES" sz="1800" b="0" dirty="0" smtClean="0">
                <a:solidFill>
                  <a:schemeClr val="accent2"/>
                </a:solidFill>
              </a:rPr>
              <a:t>. </a:t>
            </a:r>
          </a:p>
          <a:p>
            <a:endParaRPr lang="es-ES" sz="1800" b="0" dirty="0" smtClean="0"/>
          </a:p>
          <a:p>
            <a:r>
              <a:rPr lang="es-ES" sz="1800" b="0" dirty="0" smtClean="0"/>
              <a:t>En </a:t>
            </a:r>
            <a:r>
              <a:rPr lang="es-ES" sz="1800" b="0" dirty="0"/>
              <a:t>un </a:t>
            </a:r>
            <a:r>
              <a:rPr lang="es-ES" sz="1800" dirty="0"/>
              <a:t>DVCS</a:t>
            </a:r>
            <a:r>
              <a:rPr lang="es-ES" sz="1800" b="0" dirty="0"/>
              <a:t> (como </a:t>
            </a:r>
            <a:r>
              <a:rPr lang="es-ES" sz="18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s-ES" sz="1800" b="0" dirty="0" smtClean="0"/>
              <a:t>), </a:t>
            </a:r>
            <a:r>
              <a:rPr lang="es-ES" sz="1800" dirty="0"/>
              <a:t>los clientes no sólo descargan la última instantánea de los archivos: replican completamente el repositorio</a:t>
            </a:r>
            <a:r>
              <a:rPr lang="es-ES" sz="1800" b="0" dirty="0"/>
              <a:t>. </a:t>
            </a:r>
            <a:endParaRPr lang="es-ES" sz="1800" b="0" dirty="0" smtClean="0"/>
          </a:p>
          <a:p>
            <a:endParaRPr lang="es-ES" sz="1800" b="0" dirty="0" smtClean="0"/>
          </a:p>
          <a:p>
            <a:r>
              <a:rPr lang="es-ES" sz="1800" b="0" dirty="0" smtClean="0"/>
              <a:t>Si </a:t>
            </a:r>
            <a:r>
              <a:rPr lang="es-ES" sz="1800" b="0" dirty="0"/>
              <a:t>un servidor muere, y estos sistemas estaban colaborando a través de él, cualquiera de los repositorios de los clientes puede copiarse en el servidor para restaurarlo. </a:t>
            </a:r>
            <a:endParaRPr lang="es-ES" sz="1800" b="0" dirty="0" smtClean="0"/>
          </a:p>
          <a:p>
            <a:endParaRPr lang="es-ES" sz="1800" b="0" dirty="0" smtClean="0"/>
          </a:p>
          <a:p>
            <a:r>
              <a:rPr lang="es-ES" sz="1800" b="0" dirty="0" smtClean="0"/>
              <a:t>Cada </a:t>
            </a:r>
            <a:r>
              <a:rPr lang="es-ES" sz="1800" b="0" dirty="0"/>
              <a:t>vez que se descarga una instantánea, en realidad </a:t>
            </a:r>
            <a:r>
              <a:rPr lang="es-ES" sz="1800" dirty="0"/>
              <a:t>se hace una copia de seguridad completa de todos los </a:t>
            </a:r>
            <a:r>
              <a:rPr lang="es-ES" sz="1800" dirty="0" smtClean="0"/>
              <a:t>datos</a:t>
            </a:r>
            <a:r>
              <a:rPr lang="es-ES" sz="1800" b="0" dirty="0" smtClean="0"/>
              <a:t>.</a:t>
            </a:r>
            <a:endParaRPr lang="es-ES" sz="1800" b="0" dirty="0"/>
          </a:p>
        </p:txBody>
      </p:sp>
    </p:spTree>
    <p:extLst>
      <p:ext uri="{BB962C8B-B14F-4D97-AF65-F5344CB8AC3E}">
        <p14:creationId xmlns:p14="http://schemas.microsoft.com/office/powerpoint/2010/main" xmlns="" val="172354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624"/>
            <a:ext cx="5976664" cy="664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3860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204864"/>
            <a:ext cx="7520940" cy="548640"/>
          </a:xfrm>
        </p:spPr>
        <p:txBody>
          <a:bodyPr/>
          <a:lstStyle/>
          <a:p>
            <a:pPr algn="ctr"/>
            <a:r>
              <a:rPr lang="es-ES" sz="3600" dirty="0" smtClean="0">
                <a:solidFill>
                  <a:schemeClr val="accent2"/>
                </a:solidFill>
              </a:rPr>
              <a:t>GIT</a:t>
            </a:r>
            <a:br>
              <a:rPr lang="es-ES" sz="3600" dirty="0" smtClean="0">
                <a:solidFill>
                  <a:schemeClr val="accent2"/>
                </a:solidFill>
              </a:rPr>
            </a:br>
            <a:r>
              <a:rPr lang="es-ES" sz="3600" dirty="0" smtClean="0">
                <a:solidFill>
                  <a:schemeClr val="accent2"/>
                </a:solidFill>
              </a:rPr>
              <a:t>CONFIGURACION DE LA INSTALACION</a:t>
            </a:r>
            <a:endParaRPr lang="es-E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568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2"/>
                </a:solidFill>
              </a:rPr>
              <a:t>GIT ¿Cómo </a:t>
            </a:r>
            <a:r>
              <a:rPr lang="es-ES" b="1" dirty="0">
                <a:solidFill>
                  <a:schemeClr val="accent2"/>
                </a:solidFill>
              </a:rPr>
              <a:t>puedo empezar a usarlo?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Trabajaremos con la versión de GIT para eclipse, así que tendremos que añadirlo como </a:t>
            </a:r>
            <a:r>
              <a:rPr lang="es-ES" dirty="0" err="1" smtClean="0">
                <a:solidFill>
                  <a:schemeClr val="accent2"/>
                </a:solidFill>
              </a:rPr>
              <a:t>addon</a:t>
            </a:r>
            <a:r>
              <a:rPr lang="es-ES" dirty="0" smtClean="0"/>
              <a:t>. </a:t>
            </a:r>
          </a:p>
          <a:p>
            <a:r>
              <a:rPr lang="es-ES" dirty="0"/>
              <a:t> 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download.eclipse.org/egit/updates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050" name="Picture 2" descr="http://www.nosinmiubuntu.com/wp-content/uploads/2012/06/instalar_egit_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624736" cy="427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2141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¿Cómo configuramos </a:t>
            </a:r>
            <a:r>
              <a:rPr lang="es-ES" b="1" dirty="0" err="1">
                <a:solidFill>
                  <a:schemeClr val="accent2"/>
                </a:solidFill>
              </a:rPr>
              <a:t>eGit</a:t>
            </a:r>
            <a:r>
              <a:rPr lang="es-ES" b="1" dirty="0">
                <a:solidFill>
                  <a:schemeClr val="accent2"/>
                </a:solidFill>
              </a:rPr>
              <a:t>?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/>
              <a:t>Una vez reiniciado Eclipse debemos conectarnos a nuestra cuenta de </a:t>
            </a:r>
            <a:r>
              <a:rPr lang="es-ES" b="0" dirty="0" err="1"/>
              <a:t>Git</a:t>
            </a:r>
            <a:r>
              <a:rPr lang="es-ES" b="0" dirty="0"/>
              <a:t> para empezar a utilizarlo. Para ello debemos seleccionar el menú “</a:t>
            </a:r>
            <a:r>
              <a:rPr lang="es-ES" b="0" dirty="0" err="1"/>
              <a:t>Window</a:t>
            </a:r>
            <a:r>
              <a:rPr lang="es-ES" b="0" dirty="0"/>
              <a:t>” y allí la opción </a:t>
            </a:r>
            <a:r>
              <a:rPr lang="es-ES" b="0" dirty="0" err="1"/>
              <a:t>Preferences</a:t>
            </a:r>
            <a:r>
              <a:rPr lang="es-ES" b="0" dirty="0"/>
              <a:t>.</a:t>
            </a:r>
          </a:p>
          <a:p>
            <a:r>
              <a:rPr lang="es-ES" b="0" dirty="0"/>
              <a:t>Una vez allí debemos situarnos en </a:t>
            </a:r>
            <a:r>
              <a:rPr lang="es-ES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Preferences</a:t>
            </a:r>
            <a:r>
              <a:rPr lang="es-ES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 </a:t>
            </a:r>
            <a:r>
              <a:rPr lang="es-ES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ES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 </a:t>
            </a:r>
            <a:r>
              <a:rPr lang="es-ES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s-ES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 </a:t>
            </a:r>
            <a:r>
              <a:rPr lang="es-ES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  <a:endParaRPr lang="es-ES" b="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/>
          </a:p>
        </p:txBody>
      </p:sp>
      <p:pic>
        <p:nvPicPr>
          <p:cNvPr id="6146" name="Picture 2" descr="git_eclipse_manual_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91560"/>
            <a:ext cx="5878835" cy="44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0795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¿Cómo configuramos </a:t>
            </a:r>
            <a:r>
              <a:rPr lang="es-ES" b="1" dirty="0" err="1">
                <a:solidFill>
                  <a:schemeClr val="accent2"/>
                </a:solidFill>
              </a:rPr>
              <a:t>eGit</a:t>
            </a:r>
            <a:r>
              <a:rPr lang="es-ES" b="1" dirty="0">
                <a:solidFill>
                  <a:schemeClr val="accent2"/>
                </a:solidFill>
              </a:rPr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/>
              <a:t>Una vez allí seleccionamos “</a:t>
            </a:r>
            <a:r>
              <a:rPr lang="es-ES" b="0" dirty="0" err="1"/>
              <a:t>Add</a:t>
            </a:r>
            <a:r>
              <a:rPr lang="es-ES" b="0" dirty="0"/>
              <a:t> </a:t>
            </a:r>
            <a:r>
              <a:rPr lang="es-ES" b="0" dirty="0" err="1"/>
              <a:t>entry</a:t>
            </a:r>
            <a:r>
              <a:rPr lang="es-ES" b="0" dirty="0"/>
              <a:t>” y debemos introducir los </a:t>
            </a:r>
            <a:r>
              <a:rPr lang="es-ES" dirty="0">
                <a:solidFill>
                  <a:schemeClr val="accent2"/>
                </a:solidFill>
              </a:rPr>
              <a:t>valores user.name </a:t>
            </a:r>
            <a:r>
              <a:rPr lang="es-ES" b="0" dirty="0"/>
              <a:t>y </a:t>
            </a:r>
            <a:r>
              <a:rPr lang="es-ES" dirty="0" err="1">
                <a:solidFill>
                  <a:schemeClr val="accent2"/>
                </a:solidFill>
              </a:rPr>
              <a:t>user.email</a:t>
            </a:r>
            <a:r>
              <a:rPr lang="es-ES" b="0" dirty="0"/>
              <a:t> para </a:t>
            </a:r>
            <a:r>
              <a:rPr lang="es-ES" b="0" dirty="0" smtClean="0"/>
              <a:t>identificarnos.</a:t>
            </a:r>
            <a:endParaRPr lang="es-ES" b="0" dirty="0"/>
          </a:p>
        </p:txBody>
      </p:sp>
      <p:pic>
        <p:nvPicPr>
          <p:cNvPr id="7170" name="Picture 2" descr="git_eclipse_manual_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948" y="1865994"/>
            <a:ext cx="4148177" cy="310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it_eclipse_manual_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97163"/>
            <a:ext cx="4032448" cy="307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6516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¿Cómo configuramos </a:t>
            </a:r>
            <a:r>
              <a:rPr lang="es-ES" b="1" dirty="0" err="1">
                <a:solidFill>
                  <a:schemeClr val="accent2"/>
                </a:solidFill>
              </a:rPr>
              <a:t>eGit</a:t>
            </a:r>
            <a:r>
              <a:rPr lang="es-ES" b="1" dirty="0">
                <a:solidFill>
                  <a:schemeClr val="accent2"/>
                </a:solidFill>
              </a:rPr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sz="2400" b="0" dirty="0"/>
          </a:p>
          <a:p>
            <a:r>
              <a:rPr lang="es-ES" sz="2400" b="0" dirty="0" smtClean="0"/>
              <a:t>Una </a:t>
            </a:r>
            <a:r>
              <a:rPr lang="es-ES" sz="2400" b="0" dirty="0"/>
              <a:t>vez hechos estos pasos ya tenemos nuestro </a:t>
            </a:r>
            <a:r>
              <a:rPr lang="es-ES" sz="2400" dirty="0"/>
              <a:t>Eclipse listo para programar en </a:t>
            </a:r>
            <a:r>
              <a:rPr lang="es-ES" sz="2400" dirty="0" smtClean="0"/>
              <a:t>el equipo </a:t>
            </a:r>
            <a:r>
              <a:rPr lang="es-ES" sz="2400" dirty="0"/>
              <a:t>y con control de versiones</a:t>
            </a:r>
            <a:r>
              <a:rPr lang="es-ES" sz="2400" b="0" dirty="0"/>
              <a:t>, tanto para crear proyectos nuevos como para abrir los ya existentes.</a:t>
            </a:r>
          </a:p>
        </p:txBody>
      </p:sp>
    </p:spTree>
    <p:extLst>
      <p:ext uri="{BB962C8B-B14F-4D97-AF65-F5344CB8AC3E}">
        <p14:creationId xmlns:p14="http://schemas.microsoft.com/office/powerpoint/2010/main" xmlns="" val="297223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5816" y="2276872"/>
            <a:ext cx="3461008" cy="548640"/>
          </a:xfrm>
        </p:spPr>
        <p:txBody>
          <a:bodyPr/>
          <a:lstStyle/>
          <a:p>
            <a:r>
              <a:rPr lang="es-ES" sz="3600" dirty="0" smtClean="0">
                <a:solidFill>
                  <a:schemeClr val="accent2"/>
                </a:solidFill>
              </a:rPr>
              <a:t>INTRODUCCION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6784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Posibles PROBLEMAS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EGit</a:t>
            </a:r>
            <a:r>
              <a:rPr lang="es-ES" b="0" dirty="0">
                <a:solidFill>
                  <a:schemeClr val="accent2"/>
                </a:solidFill>
              </a:rPr>
              <a:t> </a:t>
            </a:r>
            <a:r>
              <a:rPr lang="es-ES" b="0" dirty="0"/>
              <a:t>muestra un aviso si </a:t>
            </a:r>
            <a:r>
              <a:rPr lang="es-ES" dirty="0">
                <a:solidFill>
                  <a:schemeClr val="accent2"/>
                </a:solidFill>
              </a:rPr>
              <a:t>HOME</a:t>
            </a:r>
            <a:r>
              <a:rPr lang="es-ES" b="0" dirty="0">
                <a:solidFill>
                  <a:schemeClr val="accent2"/>
                </a:solidFill>
              </a:rPr>
              <a:t> </a:t>
            </a:r>
            <a:r>
              <a:rPr lang="es-ES" dirty="0"/>
              <a:t>no se define explícitamente</a:t>
            </a:r>
            <a:r>
              <a:rPr lang="es-ES" b="0" dirty="0"/>
              <a:t>. </a:t>
            </a:r>
            <a:endParaRPr lang="es-ES" b="0" dirty="0" smtClean="0"/>
          </a:p>
          <a:p>
            <a:endParaRPr lang="es-ES" b="0" dirty="0"/>
          </a:p>
          <a:p>
            <a:endParaRPr lang="es-ES" b="0" dirty="0" smtClean="0"/>
          </a:p>
          <a:p>
            <a:endParaRPr lang="es-ES" b="0" dirty="0"/>
          </a:p>
          <a:p>
            <a:endParaRPr lang="es-ES" b="0" dirty="0" smtClean="0"/>
          </a:p>
          <a:p>
            <a:endParaRPr lang="es-ES" b="0" dirty="0" smtClean="0"/>
          </a:p>
          <a:p>
            <a:endParaRPr lang="es-ES" b="0" dirty="0" smtClean="0"/>
          </a:p>
          <a:p>
            <a:endParaRPr lang="es-ES" b="0" dirty="0"/>
          </a:p>
          <a:p>
            <a:endParaRPr lang="es-ES" b="0" dirty="0" smtClean="0"/>
          </a:p>
          <a:p>
            <a:r>
              <a:rPr lang="es-ES" b="0" dirty="0" smtClean="0"/>
              <a:t>Si estableces </a:t>
            </a:r>
            <a:r>
              <a:rPr lang="es-ES" b="0" dirty="0"/>
              <a:t>la </a:t>
            </a:r>
            <a:r>
              <a:rPr lang="es-ES" dirty="0"/>
              <a:t>variable de entorno HOME </a:t>
            </a:r>
            <a:r>
              <a:rPr lang="es-ES" b="0" dirty="0"/>
              <a:t>mientras que </a:t>
            </a:r>
            <a:r>
              <a:rPr lang="es-ES" dirty="0"/>
              <a:t>Eclipse</a:t>
            </a:r>
            <a:r>
              <a:rPr lang="es-ES" b="0" dirty="0"/>
              <a:t> esté </a:t>
            </a:r>
            <a:r>
              <a:rPr lang="es-ES" dirty="0"/>
              <a:t>ejecutándose</a:t>
            </a:r>
            <a:r>
              <a:rPr lang="es-ES" b="0" dirty="0"/>
              <a:t>, </a:t>
            </a:r>
            <a:r>
              <a:rPr lang="es-ES" b="0" dirty="0" smtClean="0"/>
              <a:t>verás </a:t>
            </a:r>
            <a:r>
              <a:rPr lang="es-ES" b="0" dirty="0"/>
              <a:t>aún así el </a:t>
            </a:r>
            <a:r>
              <a:rPr lang="es-ES" dirty="0"/>
              <a:t>aviso</a:t>
            </a:r>
            <a:r>
              <a:rPr lang="es-ES" b="0" dirty="0"/>
              <a:t> siguiente. </a:t>
            </a:r>
            <a:endParaRPr lang="es-ES" b="0" dirty="0" smtClean="0"/>
          </a:p>
          <a:p>
            <a:r>
              <a:rPr lang="es-ES" b="0" dirty="0" smtClean="0"/>
              <a:t>Tendrá </a:t>
            </a:r>
            <a:r>
              <a:rPr lang="es-ES" b="0" dirty="0"/>
              <a:t>que reiniciar Eclipse para que reconozca el valor de HOME. </a:t>
            </a:r>
          </a:p>
        </p:txBody>
      </p:sp>
      <p:pic>
        <p:nvPicPr>
          <p:cNvPr id="8194" name="Picture 2" descr="Egit no 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19" y="1628800"/>
            <a:ext cx="5972789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2555776" y="3356992"/>
            <a:ext cx="50405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88007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Establecer el </a:t>
            </a:r>
            <a:r>
              <a:rPr lang="es-ES" b="1" dirty="0" smtClean="0">
                <a:solidFill>
                  <a:schemeClr val="accent2"/>
                </a:solidFill>
              </a:rPr>
              <a:t>directorio:</a:t>
            </a:r>
            <a:br>
              <a:rPr lang="es-ES" b="1" dirty="0" smtClean="0">
                <a:solidFill>
                  <a:schemeClr val="accent2"/>
                </a:solidFill>
              </a:rPr>
            </a:br>
            <a:r>
              <a:rPr lang="es-ES" b="1" dirty="0" smtClean="0">
                <a:solidFill>
                  <a:schemeClr val="accent2"/>
                </a:solidFill>
              </a:rPr>
              <a:t>“Home </a:t>
            </a:r>
            <a:r>
              <a:rPr lang="es-ES" b="1" dirty="0" err="1" smtClean="0">
                <a:solidFill>
                  <a:schemeClr val="accent2"/>
                </a:solidFill>
              </a:rPr>
              <a:t>Directory</a:t>
            </a:r>
            <a:r>
              <a:rPr lang="es-ES" b="1" dirty="0" smtClean="0">
                <a:solidFill>
                  <a:schemeClr val="accent2"/>
                </a:solidFill>
              </a:rPr>
              <a:t>” </a:t>
            </a:r>
            <a:r>
              <a:rPr lang="es-ES" b="1" dirty="0">
                <a:solidFill>
                  <a:schemeClr val="accent2"/>
                </a:solidFill>
              </a:rPr>
              <a:t>de Windows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r>
              <a:rPr lang="es-ES" sz="2000" dirty="0" smtClean="0"/>
              <a:t>Añada </a:t>
            </a:r>
            <a:r>
              <a:rPr lang="es-ES" sz="2000" dirty="0"/>
              <a:t>la </a:t>
            </a:r>
            <a:r>
              <a:rPr lang="es-ES" sz="2000" dirty="0" smtClean="0"/>
              <a:t>varia le </a:t>
            </a:r>
            <a:r>
              <a:rPr lang="es-ES" sz="2000" dirty="0"/>
              <a:t>de entorno HOME a sus variables de entorno. </a:t>
            </a:r>
            <a:r>
              <a:rPr lang="es-ES" sz="2000" dirty="0" smtClean="0"/>
              <a:t>:</a:t>
            </a:r>
          </a:p>
          <a:p>
            <a:endParaRPr lang="es-ES" sz="2000" dirty="0"/>
          </a:p>
          <a:p>
            <a:pPr marL="457200" indent="-457200">
              <a:buAutoNum type="arabicPeriod"/>
            </a:pPr>
            <a:r>
              <a:rPr lang="es-ES" sz="2000" b="0" dirty="0" smtClean="0"/>
              <a:t>En </a:t>
            </a:r>
            <a:r>
              <a:rPr lang="es-ES" sz="2000" b="0" dirty="0"/>
              <a:t>Windows 7, </a:t>
            </a:r>
            <a:r>
              <a:rPr lang="es-ES" sz="2000" b="0" dirty="0" smtClean="0"/>
              <a:t>escribe </a:t>
            </a:r>
            <a:r>
              <a:rPr lang="es-ES" sz="2000" dirty="0" smtClean="0"/>
              <a:t>“entorno”</a:t>
            </a:r>
            <a:r>
              <a:rPr lang="es-ES" sz="2000" b="0" dirty="0" smtClean="0"/>
              <a:t> en </a:t>
            </a:r>
            <a:r>
              <a:rPr lang="es-ES" sz="2000" b="0" dirty="0"/>
              <a:t>el menú de inicio. </a:t>
            </a:r>
            <a:endParaRPr lang="es-ES" sz="2000" b="0" dirty="0" smtClean="0"/>
          </a:p>
          <a:p>
            <a:pPr marL="457200" indent="-457200">
              <a:buAutoNum type="arabicPeriod"/>
            </a:pPr>
            <a:r>
              <a:rPr lang="es-ES" sz="2000" b="0" dirty="0" smtClean="0"/>
              <a:t>Selecciona </a:t>
            </a:r>
            <a:r>
              <a:rPr lang="es-ES" sz="2000" dirty="0" smtClean="0"/>
              <a:t>"</a:t>
            </a:r>
            <a:r>
              <a:rPr lang="es-ES" sz="2000" dirty="0"/>
              <a:t>Editar variables de entorno para su </a:t>
            </a:r>
            <a:r>
              <a:rPr lang="es-ES" sz="2000" dirty="0" smtClean="0"/>
              <a:t>cuenta”</a:t>
            </a:r>
            <a:r>
              <a:rPr lang="es-ES" sz="20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es-ES" sz="2000" b="0" dirty="0" smtClean="0"/>
              <a:t>Pincha </a:t>
            </a:r>
            <a:r>
              <a:rPr lang="es-ES" sz="2000" b="0" dirty="0"/>
              <a:t>en el botón ("</a:t>
            </a:r>
            <a:r>
              <a:rPr lang="es-ES" sz="2000" b="0" dirty="0" smtClean="0"/>
              <a:t>Nueva") . </a:t>
            </a:r>
          </a:p>
          <a:p>
            <a:pPr marL="457200" indent="-457200">
              <a:buAutoNum type="arabicPeriod"/>
            </a:pPr>
            <a:r>
              <a:rPr lang="es-ES" sz="2000" b="0" dirty="0" smtClean="0"/>
              <a:t>Introduce "</a:t>
            </a:r>
            <a:r>
              <a:rPr lang="es-ES" sz="2000" b="0" dirty="0" smtClean="0">
                <a:solidFill>
                  <a:schemeClr val="accent2"/>
                </a:solidFill>
              </a:rPr>
              <a:t>HOME</a:t>
            </a:r>
            <a:r>
              <a:rPr lang="es-ES" sz="2000" b="0" dirty="0"/>
              <a:t>" en el campo de nombre. </a:t>
            </a:r>
            <a:endParaRPr lang="es-ES" sz="2000" b="0" dirty="0" smtClean="0"/>
          </a:p>
          <a:p>
            <a:pPr marL="457200" indent="-457200">
              <a:buAutoNum type="arabicPeriod"/>
            </a:pPr>
            <a:r>
              <a:rPr lang="es-ES" sz="2000" b="0" dirty="0" smtClean="0"/>
              <a:t>Introduce </a:t>
            </a:r>
            <a:r>
              <a:rPr lang="es-ES" sz="2000" b="0" dirty="0"/>
              <a:t>"</a:t>
            </a:r>
            <a:r>
              <a:rPr lang="es-ES" sz="2000" b="0" dirty="0">
                <a:solidFill>
                  <a:schemeClr val="accent2"/>
                </a:solidFill>
              </a:rPr>
              <a:t>%USERPROFILE%</a:t>
            </a:r>
            <a:r>
              <a:rPr lang="es-ES" sz="2000" b="0" dirty="0"/>
              <a:t>" </a:t>
            </a:r>
            <a:r>
              <a:rPr lang="es-ES" sz="2000" b="0" dirty="0" smtClean="0"/>
              <a:t>el </a:t>
            </a:r>
            <a:r>
              <a:rPr lang="es-ES" sz="2000" b="0" dirty="0"/>
              <a:t>campo </a:t>
            </a:r>
            <a:r>
              <a:rPr lang="es-ES" sz="2000" b="0" dirty="0" smtClean="0"/>
              <a:t>valor</a:t>
            </a:r>
            <a:r>
              <a:rPr lang="es-ES" sz="2000" b="0" dirty="0"/>
              <a:t>. </a:t>
            </a:r>
            <a:endParaRPr lang="es-ES" sz="2000" b="0" dirty="0" smtClean="0"/>
          </a:p>
          <a:p>
            <a:pPr marL="457200" indent="-457200">
              <a:buAutoNum type="arabicPeriod"/>
            </a:pPr>
            <a:r>
              <a:rPr lang="es-ES" sz="2000" b="0" dirty="0" smtClean="0"/>
              <a:t>Pulsa </a:t>
            </a:r>
            <a:r>
              <a:rPr lang="es-ES" sz="2000" dirty="0" smtClean="0"/>
              <a:t>Aceptar</a:t>
            </a:r>
            <a:r>
              <a:rPr lang="es-ES" sz="2000" b="0" dirty="0" smtClean="0"/>
              <a:t>, </a:t>
            </a:r>
            <a:r>
              <a:rPr lang="es-ES" sz="2000" b="0" dirty="0"/>
              <a:t>y </a:t>
            </a:r>
            <a:r>
              <a:rPr lang="es-ES" sz="2000" dirty="0" smtClean="0"/>
              <a:t>Aceptar</a:t>
            </a:r>
            <a:r>
              <a:rPr lang="es-ES" sz="2000" b="0" dirty="0" smtClean="0"/>
              <a:t> otra </a:t>
            </a:r>
            <a:r>
              <a:rPr lang="es-ES" sz="2000" b="0" dirty="0"/>
              <a:t>vez. </a:t>
            </a:r>
          </a:p>
        </p:txBody>
      </p:sp>
    </p:spTree>
    <p:extLst>
      <p:ext uri="{BB962C8B-B14F-4D97-AF65-F5344CB8AC3E}">
        <p14:creationId xmlns:p14="http://schemas.microsoft.com/office/powerpoint/2010/main" xmlns="" val="24976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2160280"/>
            <a:ext cx="7520940" cy="548640"/>
          </a:xfrm>
        </p:spPr>
        <p:txBody>
          <a:bodyPr/>
          <a:lstStyle/>
          <a:p>
            <a:pPr algn="ctr"/>
            <a:r>
              <a:rPr lang="es-ES" sz="3600" dirty="0" smtClean="0">
                <a:solidFill>
                  <a:schemeClr val="accent2"/>
                </a:solidFill>
              </a:rPr>
              <a:t>PRIMEROS PASOS:</a:t>
            </a:r>
            <a:br>
              <a:rPr lang="es-ES" sz="3600" dirty="0" smtClean="0">
                <a:solidFill>
                  <a:schemeClr val="accent2"/>
                </a:solidFill>
              </a:rPr>
            </a:br>
            <a:r>
              <a:rPr lang="es-ES" sz="3600" dirty="0" smtClean="0">
                <a:solidFill>
                  <a:schemeClr val="accent2"/>
                </a:solidFill>
              </a:rPr>
              <a:t>CREANDO UN REPOSITORIO</a:t>
            </a:r>
            <a:endParaRPr lang="es-E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17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>
                <a:solidFill>
                  <a:schemeClr val="accent2"/>
                </a:solidFill>
              </a:rPr>
              <a:t>Crear </a:t>
            </a:r>
            <a:r>
              <a:rPr lang="es-ES" b="1" dirty="0">
                <a:solidFill>
                  <a:schemeClr val="accent2"/>
                </a:solidFill>
              </a:rPr>
              <a:t>Repositorio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0" dirty="0" smtClean="0"/>
              <a:t>Utilizaremos nuestro primer proyecto del principio del modulo como ejemplo:</a:t>
            </a:r>
          </a:p>
          <a:p>
            <a:endParaRPr lang="es-ES" sz="1800" b="0" dirty="0"/>
          </a:p>
          <a:p>
            <a:r>
              <a:rPr lang="es-ES" sz="1800" dirty="0" err="1" smtClean="0"/>
              <a:t>HolaMundo</a:t>
            </a:r>
            <a:r>
              <a:rPr lang="es-ES" sz="1800" dirty="0" smtClean="0"/>
              <a:t>.</a:t>
            </a:r>
          </a:p>
          <a:p>
            <a:endParaRPr lang="es-ES" sz="1800" b="0" dirty="0"/>
          </a:p>
          <a:p>
            <a:endParaRPr lang="es-ES" sz="1800" b="0" dirty="0" smtClean="0"/>
          </a:p>
          <a:p>
            <a:r>
              <a:rPr lang="es-ES" sz="1800" b="0" dirty="0" smtClean="0"/>
              <a:t>Seleccionamos en el proyecto: </a:t>
            </a:r>
            <a:r>
              <a:rPr lang="es-ES" sz="1800" dirty="0" smtClean="0"/>
              <a:t>File </a:t>
            </a:r>
            <a:r>
              <a:rPr lang="es-ES" sz="1800" dirty="0"/>
              <a:t>&gt; </a:t>
            </a:r>
            <a:r>
              <a:rPr lang="es-ES" sz="1800" dirty="0" err="1"/>
              <a:t>Team</a:t>
            </a:r>
            <a:r>
              <a:rPr lang="es-ES" sz="1800" dirty="0"/>
              <a:t> &gt; Share Project</a:t>
            </a:r>
            <a:r>
              <a:rPr lang="es-ES" sz="1800" dirty="0" smtClean="0"/>
              <a:t>)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9218" name="Picture 2" descr="Egit-0.9-getstarted-proj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947" y="1772816"/>
            <a:ext cx="2485109" cy="128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3" y="3798420"/>
            <a:ext cx="7054799" cy="85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V="1">
            <a:off x="3059832" y="2413596"/>
            <a:ext cx="0" cy="8713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8075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Crear Repositorio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Selecciona </a:t>
            </a:r>
            <a:r>
              <a:rPr lang="es-ES" b="0" dirty="0" smtClean="0"/>
              <a:t>tipo </a:t>
            </a:r>
            <a:r>
              <a:rPr lang="es-ES" b="0" dirty="0"/>
              <a:t>de </a:t>
            </a:r>
            <a:r>
              <a:rPr lang="es-ES" dirty="0"/>
              <a:t>repositorio</a:t>
            </a:r>
            <a:r>
              <a:rPr lang="es-ES" b="0" dirty="0"/>
              <a:t> </a:t>
            </a:r>
            <a:r>
              <a:rPr lang="es-ES" dirty="0" err="1"/>
              <a:t>Git</a:t>
            </a:r>
            <a:r>
              <a:rPr lang="es-ES" b="0" dirty="0"/>
              <a:t> y </a:t>
            </a:r>
            <a:r>
              <a:rPr lang="es-ES" b="0" dirty="0" smtClean="0"/>
              <a:t>pincha </a:t>
            </a:r>
            <a:r>
              <a:rPr lang="es-ES" b="0" dirty="0"/>
              <a:t>Siguiente (</a:t>
            </a:r>
            <a:r>
              <a:rPr lang="es-ES" b="0" dirty="0" err="1"/>
              <a:t>Next</a:t>
            </a:r>
            <a:r>
              <a:rPr lang="es-ES" b="0" dirty="0" smtClean="0"/>
              <a:t>):</a:t>
            </a:r>
            <a:endParaRPr lang="es-ES" b="0" dirty="0"/>
          </a:p>
        </p:txBody>
      </p:sp>
      <p:pic>
        <p:nvPicPr>
          <p:cNvPr id="10244" name="Picture 4" descr="Egit-0.9-getstarted-sha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52063"/>
            <a:ext cx="4824734" cy="31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9315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Crear Repositorio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/>
              <a:t>Para </a:t>
            </a:r>
            <a:r>
              <a:rPr lang="es-ES" dirty="0"/>
              <a:t>configurar</a:t>
            </a:r>
            <a:r>
              <a:rPr lang="es-ES" b="0" dirty="0"/>
              <a:t> el </a:t>
            </a:r>
            <a:r>
              <a:rPr lang="es-ES" dirty="0"/>
              <a:t>repositorio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smtClean="0"/>
              <a:t>selecciona </a:t>
            </a:r>
            <a:r>
              <a:rPr lang="es-ES" dirty="0"/>
              <a:t>el nuevo </a:t>
            </a:r>
            <a:r>
              <a:rPr lang="es-ES" dirty="0" smtClean="0"/>
              <a:t>proyecto</a:t>
            </a:r>
            <a:r>
              <a:rPr lang="es-ES" b="0" dirty="0" smtClean="0"/>
              <a:t> </a:t>
            </a:r>
            <a:r>
              <a:rPr lang="es-ES" b="0" dirty="0" err="1" smtClean="0"/>
              <a:t>HolaMundo</a:t>
            </a:r>
            <a:endParaRPr lang="es-ES" b="0" dirty="0"/>
          </a:p>
          <a:p>
            <a:r>
              <a:rPr lang="es-ES" b="0" dirty="0" smtClean="0"/>
              <a:t>Y elegiremos si </a:t>
            </a:r>
            <a:r>
              <a:rPr lang="es-ES" dirty="0" smtClean="0"/>
              <a:t>crear el repositorio en la carpeta del proyecto u otra</a:t>
            </a:r>
            <a:r>
              <a:rPr lang="es-ES" b="0" dirty="0" smtClean="0"/>
              <a:t>.</a:t>
            </a:r>
            <a:endParaRPr lang="es-ES" b="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2025" y="1844824"/>
            <a:ext cx="72199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043608" y="2780928"/>
            <a:ext cx="216024" cy="2160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452320" y="2996952"/>
            <a:ext cx="576064" cy="2880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6588224" y="1700808"/>
            <a:ext cx="1008112" cy="11881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>
            <a:off x="1403648" y="1700808"/>
            <a:ext cx="3600400" cy="108012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55167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Crear Repositorio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9766" y="1484411"/>
            <a:ext cx="6510163" cy="146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115616" y="3225750"/>
            <a:ext cx="72728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Ya hemos creado nuestro proyecto en </a:t>
            </a:r>
            <a:r>
              <a:rPr lang="es-ES" sz="2400" b="1" dirty="0" err="1"/>
              <a:t>Git</a:t>
            </a:r>
            <a:r>
              <a:rPr lang="es-ES" sz="2400" dirty="0"/>
              <a:t>, </a:t>
            </a:r>
            <a:r>
              <a:rPr lang="es-ES" sz="2400" b="1" dirty="0">
                <a:solidFill>
                  <a:schemeClr val="accent2"/>
                </a:solidFill>
              </a:rPr>
              <a:t>pero aún no tenemos ningún </a:t>
            </a:r>
            <a:r>
              <a:rPr lang="es-E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s-ES" sz="2800" b="1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es-E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400" dirty="0"/>
              <a:t>asociado en nuestro proyecto, por ello mostrará a la derecha del nombre de nuestro proyecto </a:t>
            </a:r>
            <a:r>
              <a:rPr lang="es-ES" sz="2400" b="1" dirty="0">
                <a:solidFill>
                  <a:schemeClr val="accent2"/>
                </a:solidFill>
              </a:rPr>
              <a:t>“no-head”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48454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Crear </a:t>
            </a:r>
            <a:r>
              <a:rPr lang="es-ES" b="1" dirty="0" smtClean="0">
                <a:solidFill>
                  <a:schemeClr val="accent2"/>
                </a:solidFill>
              </a:rPr>
              <a:t>Repositorio: </a:t>
            </a:r>
            <a:r>
              <a:rPr lang="es-E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b="0" dirty="0"/>
              <a:t>Lo que en </a:t>
            </a:r>
            <a:r>
              <a:rPr lang="es-ES" sz="2000" dirty="0" err="1"/>
              <a:t>Git</a:t>
            </a:r>
            <a:r>
              <a:rPr lang="es-ES" sz="2000" b="0" dirty="0"/>
              <a:t> denominan “</a:t>
            </a:r>
            <a:r>
              <a:rPr lang="es-ES" sz="2000" b="0" dirty="0" err="1">
                <a:solidFill>
                  <a:schemeClr val="accent2"/>
                </a:solidFill>
              </a:rPr>
              <a:t>commits</a:t>
            </a:r>
            <a:r>
              <a:rPr lang="es-ES" sz="2000" b="0" dirty="0"/>
              <a:t>” no tiene una traducción que refleje su significado exacto ya que su traducción literal podría ser “hecho” o “cometido” pero más o menos se trata de una </a:t>
            </a:r>
            <a:r>
              <a:rPr lang="es-ES" sz="2000" b="0" dirty="0" smtClean="0"/>
              <a:t>versión.</a:t>
            </a:r>
          </a:p>
          <a:p>
            <a:endParaRPr lang="es-ES" sz="2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 </a:t>
            </a:r>
            <a:r>
              <a:rPr lang="es-E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instantánea del proyecto</a:t>
            </a:r>
            <a:r>
              <a:rPr lang="es-ES" sz="2000" b="0" dirty="0"/>
              <a:t>, es </a:t>
            </a:r>
            <a:r>
              <a:rPr lang="es-ES" sz="2000" b="0" dirty="0" smtClean="0"/>
              <a:t>decir:</a:t>
            </a:r>
          </a:p>
          <a:p>
            <a:r>
              <a:rPr lang="es-ES" sz="2000" dirty="0" smtClean="0"/>
              <a:t>Guarda </a:t>
            </a:r>
            <a:r>
              <a:rPr lang="es-ES" sz="2000" dirty="0"/>
              <a:t>el estado del proyecto </a:t>
            </a:r>
            <a:r>
              <a:rPr lang="es-ES" sz="2000" b="0" dirty="0"/>
              <a:t>para que cuando </a:t>
            </a:r>
            <a:r>
              <a:rPr lang="es-ES" sz="2000" dirty="0"/>
              <a:t>realicemos</a:t>
            </a:r>
            <a:r>
              <a:rPr lang="es-ES" sz="2000" b="0" dirty="0"/>
              <a:t> </a:t>
            </a:r>
            <a:r>
              <a:rPr lang="es-ES" sz="2000" dirty="0"/>
              <a:t>cambios</a:t>
            </a:r>
            <a:r>
              <a:rPr lang="es-ES" sz="2000" b="0" dirty="0"/>
              <a:t> sobre él </a:t>
            </a:r>
            <a:r>
              <a:rPr lang="es-ES" sz="2000" dirty="0"/>
              <a:t>podamos</a:t>
            </a:r>
            <a:r>
              <a:rPr lang="es-ES" sz="2000" b="0" dirty="0"/>
              <a:t> </a:t>
            </a:r>
            <a:r>
              <a:rPr lang="es-ES" sz="2000" dirty="0"/>
              <a:t>volver al original descartando todos los cambios </a:t>
            </a:r>
            <a:r>
              <a:rPr lang="es-ES" sz="2000" b="0" dirty="0"/>
              <a:t>realizados y de la misma manera tener un </a:t>
            </a:r>
            <a:r>
              <a:rPr lang="es-ES" sz="2000" b="0" dirty="0">
                <a:solidFill>
                  <a:schemeClr val="accent2"/>
                </a:solidFill>
              </a:rPr>
              <a:t>control sobre todas las versiones realizadas</a:t>
            </a:r>
            <a:r>
              <a:rPr lang="es-ES" sz="20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060436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COMMIT: AÑADIR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433327"/>
            <a:ext cx="7520940" cy="3579849"/>
          </a:xfrm>
        </p:spPr>
        <p:txBody>
          <a:bodyPr>
            <a:normAutofit/>
          </a:bodyPr>
          <a:lstStyle/>
          <a:p>
            <a:r>
              <a:rPr lang="es-ES" sz="2000" b="0" dirty="0"/>
              <a:t>Para </a:t>
            </a:r>
            <a:r>
              <a:rPr lang="es-ES" sz="2000" dirty="0"/>
              <a:t>añadir</a:t>
            </a:r>
            <a:r>
              <a:rPr lang="es-ES" sz="2000" b="0" dirty="0"/>
              <a:t> un “</a:t>
            </a:r>
            <a:r>
              <a:rPr lang="es-ES" sz="2000" b="0" dirty="0" err="1">
                <a:solidFill>
                  <a:schemeClr val="accent2"/>
                </a:solidFill>
              </a:rPr>
              <a:t>commit</a:t>
            </a:r>
            <a:r>
              <a:rPr lang="es-ES" sz="2000" b="0" dirty="0"/>
              <a:t>” debemos hacer </a:t>
            </a:r>
            <a:r>
              <a:rPr lang="es-ES" sz="2000" dirty="0" err="1"/>
              <a:t>click</a:t>
            </a:r>
            <a:r>
              <a:rPr lang="es-ES" sz="2000" b="0" dirty="0"/>
              <a:t> con el </a:t>
            </a:r>
            <a:r>
              <a:rPr lang="es-ES" sz="2000" dirty="0"/>
              <a:t>botón derecho</a:t>
            </a:r>
            <a:r>
              <a:rPr lang="es-ES" sz="2000" b="0" dirty="0"/>
              <a:t> sobre el proyecto y seleccionar la opción “</a:t>
            </a:r>
            <a:r>
              <a:rPr lang="es-ES" sz="2000" b="0" dirty="0" err="1">
                <a:solidFill>
                  <a:schemeClr val="accent2"/>
                </a:solidFill>
              </a:rPr>
              <a:t>Team</a:t>
            </a:r>
            <a:r>
              <a:rPr lang="es-ES" sz="2000" b="0" dirty="0"/>
              <a:t>”. </a:t>
            </a:r>
            <a:endParaRPr lang="es-ES" sz="2000" b="0" dirty="0" smtClean="0"/>
          </a:p>
          <a:p>
            <a:endParaRPr lang="es-ES" sz="2000" b="0" dirty="0" smtClean="0"/>
          </a:p>
          <a:p>
            <a:r>
              <a:rPr lang="es-ES" sz="2000" b="0" dirty="0" smtClean="0"/>
              <a:t>Ahora </a:t>
            </a:r>
            <a:r>
              <a:rPr lang="es-ES" sz="2000" b="0" dirty="0"/>
              <a:t>nos </a:t>
            </a:r>
            <a:r>
              <a:rPr lang="es-ES" sz="2000" u="sng" dirty="0"/>
              <a:t>han aparecido muchas más opciones que antes</a:t>
            </a:r>
            <a:r>
              <a:rPr lang="es-ES" sz="2000" b="0" u="sng" dirty="0"/>
              <a:t> </a:t>
            </a:r>
            <a:r>
              <a:rPr lang="es-ES" sz="2000" b="0" dirty="0"/>
              <a:t>al estar utilizando la plataforma </a:t>
            </a:r>
            <a:r>
              <a:rPr lang="es-ES" sz="2000" b="0" dirty="0" err="1"/>
              <a:t>Git</a:t>
            </a:r>
            <a:r>
              <a:rPr lang="es-ES" sz="2000" b="0" dirty="0"/>
              <a:t>. </a:t>
            </a:r>
            <a:endParaRPr lang="es-ES" sz="2000" b="0" dirty="0" smtClean="0"/>
          </a:p>
          <a:p>
            <a:endParaRPr lang="es-ES" sz="2000" b="0" dirty="0" smtClean="0"/>
          </a:p>
          <a:p>
            <a:r>
              <a:rPr lang="es-ES" sz="2000" b="0" dirty="0" smtClean="0"/>
              <a:t>Dentro </a:t>
            </a:r>
            <a:r>
              <a:rPr lang="es-ES" sz="2000" b="0" dirty="0"/>
              <a:t>de esas opciones </a:t>
            </a:r>
            <a:r>
              <a:rPr lang="es-ES" sz="2000" dirty="0"/>
              <a:t>seleccionaremos</a:t>
            </a:r>
            <a:r>
              <a:rPr lang="es-ES" sz="2000" b="0" dirty="0"/>
              <a:t> “</a:t>
            </a:r>
            <a:r>
              <a:rPr lang="es-ES" sz="2000" b="0" dirty="0" err="1">
                <a:solidFill>
                  <a:schemeClr val="accent2"/>
                </a:solidFill>
              </a:rPr>
              <a:t>Commit</a:t>
            </a:r>
            <a:r>
              <a:rPr lang="es-ES" sz="2000" b="0" dirty="0"/>
              <a:t>” para </a:t>
            </a:r>
            <a:r>
              <a:rPr lang="es-ES" sz="2000" dirty="0"/>
              <a:t>crear una nueva versión </a:t>
            </a:r>
            <a:r>
              <a:rPr lang="es-ES" sz="2000" b="0" dirty="0"/>
              <a:t>de nuestro proyecto.</a:t>
            </a:r>
          </a:p>
        </p:txBody>
      </p:sp>
    </p:spTree>
    <p:extLst>
      <p:ext uri="{BB962C8B-B14F-4D97-AF65-F5344CB8AC3E}">
        <p14:creationId xmlns:p14="http://schemas.microsoft.com/office/powerpoint/2010/main" xmlns="" val="1705983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COMMIT: AÑADIR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/>
              <a:t>En la ventana que nos aparece debemos escribir un </a:t>
            </a:r>
            <a:r>
              <a:rPr lang="es-ES" dirty="0">
                <a:solidFill>
                  <a:schemeClr val="accent2"/>
                </a:solidFill>
              </a:rPr>
              <a:t>mensaje</a:t>
            </a:r>
            <a:r>
              <a:rPr lang="es-ES" dirty="0"/>
              <a:t> que nos ayude a llevar nosotros un control para saber de qué versión se trata</a:t>
            </a:r>
            <a:r>
              <a:rPr lang="es-ES" b="0" dirty="0"/>
              <a:t>, así como </a:t>
            </a:r>
            <a:r>
              <a:rPr lang="es-ES" dirty="0"/>
              <a:t>seleccionar en la parte inferior los </a:t>
            </a:r>
            <a:r>
              <a:rPr lang="es-ES" dirty="0">
                <a:solidFill>
                  <a:schemeClr val="accent2"/>
                </a:solidFill>
              </a:rPr>
              <a:t>archivos</a:t>
            </a:r>
            <a:r>
              <a:rPr lang="es-ES" dirty="0"/>
              <a:t> que vamos a marcar como modificados</a:t>
            </a:r>
            <a:r>
              <a:rPr lang="es-ES" b="0" dirty="0"/>
              <a:t>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4526260" cy="453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4427984" y="1340768"/>
            <a:ext cx="1296144" cy="165618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H="1">
            <a:off x="2915816" y="1916832"/>
            <a:ext cx="396044" cy="309634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61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CONTROL DE VERSIONES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sz="2400" dirty="0" smtClean="0"/>
              <a:t>El </a:t>
            </a:r>
            <a:r>
              <a:rPr lang="es-ES" sz="2400" dirty="0"/>
              <a:t>control de versiones es un sistema que registra los cambios realizados sobre un archivo o conjunto de archivos a lo largo del </a:t>
            </a:r>
            <a:r>
              <a:rPr lang="es-ES" sz="2400" dirty="0" smtClean="0"/>
              <a:t>tiempo.</a:t>
            </a:r>
          </a:p>
          <a:p>
            <a:endParaRPr lang="es-ES" sz="2400" dirty="0" smtClean="0"/>
          </a:p>
          <a:p>
            <a:r>
              <a:rPr lang="es-ES" sz="2400" dirty="0" smtClean="0"/>
              <a:t>De esta forma podremos </a:t>
            </a:r>
            <a:r>
              <a:rPr lang="es-ES" sz="2400" dirty="0"/>
              <a:t>recuperar versiones específicas </a:t>
            </a:r>
            <a:r>
              <a:rPr lang="es-ES" sz="2400" dirty="0" smtClean="0"/>
              <a:t>(anteriores en el tiempo) más adelante.</a:t>
            </a:r>
          </a:p>
          <a:p>
            <a:endParaRPr lang="es-ES" sz="2400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0505DE-87B3-44DA-A9FF-78C1D6940E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COMMIT: AÑADIR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289311"/>
            <a:ext cx="7520940" cy="3579849"/>
          </a:xfrm>
        </p:spPr>
        <p:txBody>
          <a:bodyPr/>
          <a:lstStyle/>
          <a:p>
            <a:r>
              <a:rPr lang="es-ES" dirty="0" smtClean="0"/>
              <a:t>La pantalla de descripción de los</a:t>
            </a:r>
          </a:p>
          <a:p>
            <a:r>
              <a:rPr lang="es-ES" dirty="0" smtClean="0"/>
              <a:t>cambios </a:t>
            </a:r>
            <a:r>
              <a:rPr lang="es-ES" dirty="0" smtClean="0"/>
              <a:t>nos permite añadir</a:t>
            </a:r>
          </a:p>
          <a:p>
            <a:r>
              <a:rPr lang="es-ES" dirty="0" smtClean="0"/>
              <a:t>a</a:t>
            </a:r>
            <a:r>
              <a:rPr lang="es-ES" dirty="0" smtClean="0"/>
              <a:t>utomáticamente </a:t>
            </a:r>
            <a:r>
              <a:rPr lang="es-ES" dirty="0" smtClean="0"/>
              <a:t>tanto el </a:t>
            </a:r>
          </a:p>
          <a:p>
            <a:r>
              <a:rPr lang="es-ES" dirty="0" smtClean="0"/>
              <a:t>i</a:t>
            </a:r>
            <a:r>
              <a:rPr lang="es-ES" dirty="0" smtClean="0"/>
              <a:t>dentificador </a:t>
            </a:r>
            <a:r>
              <a:rPr lang="es-ES" dirty="0" smtClean="0"/>
              <a:t>de quien realizo el </a:t>
            </a:r>
          </a:p>
          <a:p>
            <a:r>
              <a:rPr lang="es-ES" dirty="0" smtClean="0"/>
              <a:t>cambio </a:t>
            </a:r>
            <a:r>
              <a:rPr lang="es-ES" dirty="0" smtClean="0"/>
              <a:t>como el id asociado a el </a:t>
            </a:r>
          </a:p>
          <a:p>
            <a:r>
              <a:rPr lang="es-ES" smtClean="0"/>
              <a:t>cambio </a:t>
            </a:r>
            <a:r>
              <a:rPr lang="es-ES" dirty="0" smtClean="0"/>
              <a:t>en cuestión.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6672"/>
            <a:ext cx="4473302" cy="447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3851920" y="1412776"/>
            <a:ext cx="432048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3851920" y="1700808"/>
            <a:ext cx="57606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69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COMMIT: AÑADIR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340769"/>
            <a:ext cx="7520940" cy="3744416"/>
          </a:xfrm>
        </p:spPr>
        <p:txBody>
          <a:bodyPr>
            <a:normAutofit/>
          </a:bodyPr>
          <a:lstStyle/>
          <a:p>
            <a:r>
              <a:rPr lang="es-ES" sz="2400" b="0" dirty="0"/>
              <a:t>Si ahora </a:t>
            </a:r>
            <a:r>
              <a:rPr lang="es-ES" sz="24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añadimos</a:t>
            </a:r>
            <a:r>
              <a:rPr lang="es-E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400" dirty="0"/>
              <a:t>otra línea a nuestro proyecto </a:t>
            </a:r>
            <a:r>
              <a:rPr lang="es-ES" sz="2400" b="0" dirty="0"/>
              <a:t>y </a:t>
            </a:r>
            <a:r>
              <a:rPr lang="es-ES" sz="2400" dirty="0" smtClean="0"/>
              <a:t>creamos</a:t>
            </a:r>
            <a:r>
              <a:rPr lang="es-ES" sz="2400" b="0" dirty="0" smtClean="0"/>
              <a:t> </a:t>
            </a:r>
            <a:r>
              <a:rPr lang="es-ES" sz="2400" b="0" dirty="0"/>
              <a:t>otro </a:t>
            </a:r>
            <a:r>
              <a:rPr lang="es-ES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es-E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400" b="0" dirty="0"/>
              <a:t>este </a:t>
            </a:r>
            <a:r>
              <a:rPr lang="es-ES" sz="2400" b="0" u="sng" dirty="0"/>
              <a:t>se pondrá como master</a:t>
            </a:r>
            <a:r>
              <a:rPr lang="es-ES" sz="2400" b="0" dirty="0" smtClean="0"/>
              <a:t>.</a:t>
            </a:r>
          </a:p>
          <a:p>
            <a:endParaRPr lang="es-ES" sz="2400" b="0" dirty="0"/>
          </a:p>
          <a:p>
            <a:endParaRPr lang="es-ES" sz="2400" b="0" dirty="0" smtClean="0"/>
          </a:p>
          <a:p>
            <a:endParaRPr lang="es-ES" sz="2400" b="0" dirty="0"/>
          </a:p>
          <a:p>
            <a:endParaRPr lang="es-ES" sz="2400" b="0" dirty="0" smtClean="0"/>
          </a:p>
          <a:p>
            <a:r>
              <a:rPr lang="es-ES" sz="2400" b="0" dirty="0" smtClean="0"/>
              <a:t> </a:t>
            </a:r>
          </a:p>
          <a:p>
            <a:endParaRPr lang="es-ES" sz="2400" b="0" dirty="0"/>
          </a:p>
          <a:p>
            <a:endParaRPr lang="es-ES" sz="2400" b="0" dirty="0" smtClean="0"/>
          </a:p>
          <a:p>
            <a:endParaRPr lang="es-ES" sz="2400" b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57637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2411760" y="1772816"/>
            <a:ext cx="792088" cy="15121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1587" y="2326779"/>
            <a:ext cx="962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6486" y="2298204"/>
            <a:ext cx="1009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13 Conector recto de flecha"/>
          <p:cNvCxnSpPr>
            <a:stCxn id="15363" idx="3"/>
          </p:cNvCxnSpPr>
          <p:nvPr/>
        </p:nvCxnSpPr>
        <p:spPr>
          <a:xfrm>
            <a:off x="4523612" y="2431554"/>
            <a:ext cx="262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34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COMMIT: AÑADIR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56564"/>
          </a:xfrm>
        </p:spPr>
        <p:txBody>
          <a:bodyPr>
            <a:normAutofit lnSpcReduction="10000"/>
          </a:bodyPr>
          <a:lstStyle/>
          <a:p>
            <a:r>
              <a:rPr lang="es-ES" sz="2400" b="0" dirty="0" smtClean="0"/>
              <a:t>El </a:t>
            </a:r>
            <a:r>
              <a:rPr lang="es-ES" sz="2400" dirty="0" smtClean="0"/>
              <a:t>control de versiones</a:t>
            </a:r>
            <a:r>
              <a:rPr lang="es-ES" sz="2400" b="0" dirty="0" smtClean="0"/>
              <a:t> debería estar </a:t>
            </a:r>
            <a:r>
              <a:rPr lang="es-ES" sz="2400" dirty="0" smtClean="0"/>
              <a:t>correctamente configurado </a:t>
            </a:r>
            <a:r>
              <a:rPr lang="es-ES" sz="2400" b="0" dirty="0" smtClean="0"/>
              <a:t>si la etiqueta ha cambiado a: </a:t>
            </a:r>
            <a:r>
              <a:rPr lang="es-ES" sz="2400" dirty="0" smtClean="0"/>
              <a:t>[</a:t>
            </a:r>
            <a:r>
              <a:rPr lang="es-ES" sz="2400" dirty="0" err="1" smtClean="0"/>
              <a:t>MolaMudo</a:t>
            </a:r>
            <a:r>
              <a:rPr lang="es-ES" sz="2400" dirty="0" smtClean="0"/>
              <a:t> master]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sz="2400" b="0" dirty="0" smtClean="0"/>
              <a:t>Podemos </a:t>
            </a:r>
            <a:r>
              <a:rPr lang="es-ES" sz="2400" b="0" dirty="0"/>
              <a:t>ver que el </a:t>
            </a:r>
            <a:r>
              <a:rPr lang="es-ES" sz="2400" dirty="0"/>
              <a:t>estado “No-Head” que marcaba antes </a:t>
            </a:r>
            <a:r>
              <a:rPr lang="es-ES" sz="2400" b="0" dirty="0"/>
              <a:t>en nuestro proyecto </a:t>
            </a:r>
            <a:r>
              <a:rPr lang="es-ES" sz="2400" dirty="0"/>
              <a:t>ha cambiado a “Master” </a:t>
            </a:r>
            <a:r>
              <a:rPr lang="es-ES" sz="2400" b="0" dirty="0"/>
              <a:t>que nos indica que </a:t>
            </a:r>
            <a:r>
              <a:rPr lang="es-ES" sz="2400" b="0" dirty="0" smtClean="0"/>
              <a:t>ha creado el </a:t>
            </a:r>
            <a:r>
              <a:rPr lang="es-ES" sz="2400" b="0" dirty="0"/>
              <a:t>proyecto principal.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4680520" cy="111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0436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Tipos de archivos en </a:t>
            </a:r>
            <a:r>
              <a:rPr lang="es-ES" dirty="0" err="1" smtClean="0">
                <a:solidFill>
                  <a:schemeClr val="accent2"/>
                </a:solidFill>
              </a:rPr>
              <a:t>egit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/>
              <a:t>Con esto ya esta todo configurado y listo para empezar a trabajar. Antes hay que entender un poco como </a:t>
            </a:r>
            <a:r>
              <a:rPr lang="es-ES" sz="1800" dirty="0" smtClean="0"/>
              <a:t>funciona. </a:t>
            </a:r>
            <a:r>
              <a:rPr lang="es-ES" sz="1800" dirty="0"/>
              <a:t>En </a:t>
            </a:r>
            <a:r>
              <a:rPr lang="es-ES" sz="1800" dirty="0" err="1"/>
              <a:t>Git</a:t>
            </a:r>
            <a:r>
              <a:rPr lang="es-ES" sz="1800" dirty="0"/>
              <a:t>, los archivos tienen tres estados:</a:t>
            </a:r>
          </a:p>
          <a:p>
            <a:r>
              <a:rPr lang="es-ES" sz="1800" dirty="0" smtClean="0"/>
              <a:t>	</a:t>
            </a:r>
          </a:p>
          <a:p>
            <a:r>
              <a:rPr lang="es-ES" sz="1800" dirty="0">
                <a:solidFill>
                  <a:schemeClr val="accent2"/>
                </a:solidFill>
              </a:rPr>
              <a:t>	</a:t>
            </a:r>
            <a:r>
              <a:rPr lang="es-ES" sz="1800" dirty="0" smtClean="0">
                <a:solidFill>
                  <a:schemeClr val="accent2"/>
                </a:solidFill>
              </a:rPr>
              <a:t>Sin </a:t>
            </a:r>
            <a:r>
              <a:rPr lang="es-ES" sz="1800" dirty="0">
                <a:solidFill>
                  <a:schemeClr val="accent2"/>
                </a:solidFill>
              </a:rPr>
              <a:t>Modificar</a:t>
            </a:r>
          </a:p>
          <a:p>
            <a:r>
              <a:rPr lang="es-ES" sz="1800" dirty="0" smtClean="0"/>
              <a:t>	</a:t>
            </a:r>
            <a:r>
              <a:rPr lang="es-ES" sz="1800" dirty="0" smtClean="0">
                <a:solidFill>
                  <a:schemeClr val="accent2"/>
                </a:solidFill>
              </a:rPr>
              <a:t>Modificados</a:t>
            </a:r>
            <a:endParaRPr lang="es-ES" sz="1800" dirty="0">
              <a:solidFill>
                <a:schemeClr val="accent2"/>
              </a:solidFill>
            </a:endParaRPr>
          </a:p>
          <a:p>
            <a:r>
              <a:rPr lang="es-ES" sz="1800" dirty="0" smtClean="0">
                <a:solidFill>
                  <a:schemeClr val="accent2"/>
                </a:solidFill>
              </a:rPr>
              <a:t>	</a:t>
            </a:r>
            <a:r>
              <a:rPr lang="es-ES" sz="1800" dirty="0" err="1" smtClean="0">
                <a:solidFill>
                  <a:schemeClr val="accent2"/>
                </a:solidFill>
              </a:rPr>
              <a:t>Staging</a:t>
            </a:r>
            <a:r>
              <a:rPr lang="es-ES" sz="18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s-ES" sz="1800" dirty="0">
                <a:solidFill>
                  <a:schemeClr val="accent2"/>
                </a:solidFill>
              </a:rPr>
              <a:t>	</a:t>
            </a:r>
            <a:r>
              <a:rPr lang="es-ES" sz="1800" dirty="0" smtClean="0"/>
              <a:t>(han </a:t>
            </a:r>
            <a:r>
              <a:rPr lang="es-ES" sz="1800" dirty="0"/>
              <a:t>sido modificados y además serán incluidos en el próximo </a:t>
            </a:r>
            <a:r>
              <a:rPr lang="es-ES" sz="1800" dirty="0" err="1"/>
              <a:t>commit</a:t>
            </a:r>
            <a:r>
              <a:rPr lang="es-ES" sz="1800" dirty="0"/>
              <a:t> al repositorio).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189460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ESTADO DEL PROYECTO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352708"/>
          </a:xfrm>
        </p:spPr>
        <p:txBody>
          <a:bodyPr>
            <a:normAutofit/>
          </a:bodyPr>
          <a:lstStyle/>
          <a:p>
            <a:r>
              <a:rPr lang="es-ES" dirty="0" smtClean="0"/>
              <a:t>Una vez </a:t>
            </a:r>
            <a:r>
              <a:rPr lang="es-ES" dirty="0"/>
              <a:t>lo tengo todo en modificado, hay que añadirlo a </a:t>
            </a:r>
            <a:r>
              <a:rPr lang="es-ES" dirty="0" err="1">
                <a:solidFill>
                  <a:schemeClr val="accent2"/>
                </a:solidFill>
              </a:rPr>
              <a:t>Staging</a:t>
            </a:r>
            <a:r>
              <a:rPr lang="es-ES" dirty="0"/>
              <a:t>… </a:t>
            </a:r>
            <a:r>
              <a:rPr lang="es-ES" dirty="0" err="1"/>
              <a:t>click</a:t>
            </a:r>
            <a:r>
              <a:rPr lang="es-ES" dirty="0"/>
              <a:t> con el botón derecho en el proyecto, </a:t>
            </a:r>
            <a:r>
              <a:rPr lang="es-ES" dirty="0" err="1">
                <a:solidFill>
                  <a:schemeClr val="accent2"/>
                </a:solidFill>
              </a:rPr>
              <a:t>Team</a:t>
            </a:r>
            <a:r>
              <a:rPr lang="es-ES" dirty="0">
                <a:solidFill>
                  <a:schemeClr val="accent2"/>
                </a:solidFill>
              </a:rPr>
              <a:t> &gt; </a:t>
            </a:r>
            <a:r>
              <a:rPr lang="es-ES" dirty="0" err="1" smtClean="0">
                <a:solidFill>
                  <a:schemeClr val="accent2"/>
                </a:solidFill>
              </a:rPr>
              <a:t>Add</a:t>
            </a:r>
            <a:r>
              <a:rPr lang="es-ES" dirty="0" smtClean="0">
                <a:solidFill>
                  <a:schemeClr val="accent2"/>
                </a:solidFill>
              </a:rPr>
              <a:t> to </a:t>
            </a:r>
            <a:r>
              <a:rPr lang="es-ES" dirty="0" err="1" smtClean="0">
                <a:solidFill>
                  <a:schemeClr val="accent2"/>
                </a:solidFill>
              </a:rPr>
              <a:t>Idex</a:t>
            </a:r>
            <a:r>
              <a:rPr lang="es-ES" dirty="0" smtClean="0"/>
              <a:t>, </a:t>
            </a:r>
            <a:r>
              <a:rPr lang="es-ES" dirty="0"/>
              <a:t>ya </a:t>
            </a:r>
            <a:r>
              <a:rPr lang="es-ES" dirty="0" err="1"/>
              <a:t>estan</a:t>
            </a:r>
            <a:r>
              <a:rPr lang="es-ES" dirty="0"/>
              <a:t> en </a:t>
            </a:r>
            <a:r>
              <a:rPr lang="es-ES" dirty="0" err="1"/>
              <a:t>Staging</a:t>
            </a:r>
            <a:r>
              <a:rPr lang="es-ES" dirty="0"/>
              <a:t>, ahora </a:t>
            </a:r>
            <a:r>
              <a:rPr lang="es-ES" dirty="0" err="1"/>
              <a:t>commit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El asterisco indica que el proyecto esta listo para añadir al proyecto principal, ahora solo tendríamos que hacer un </a:t>
            </a:r>
            <a:r>
              <a:rPr lang="es-ES" dirty="0" err="1" smtClean="0"/>
              <a:t>Commit</a:t>
            </a:r>
            <a:r>
              <a:rPr lang="es-ES" dirty="0" smtClean="0"/>
              <a:t> para “subirlo”</a:t>
            </a:r>
          </a:p>
          <a:p>
            <a:r>
              <a:rPr lang="es-ES" dirty="0" smtClean="0"/>
              <a:t>Si solo hubiéramos hecho un </a:t>
            </a:r>
            <a:r>
              <a:rPr lang="es-ES" dirty="0" err="1" smtClean="0"/>
              <a:t>Commit</a:t>
            </a:r>
            <a:r>
              <a:rPr lang="es-ES" dirty="0" smtClean="0"/>
              <a:t> solo se habría grabado en local.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32856"/>
            <a:ext cx="3552602" cy="162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1619672" y="2636912"/>
            <a:ext cx="151216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1075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VERSIONES </a:t>
            </a:r>
            <a:r>
              <a:rPr lang="es-ES" dirty="0" smtClean="0">
                <a:solidFill>
                  <a:schemeClr val="accent2"/>
                </a:solidFill>
              </a:rPr>
              <a:t>NUEVAS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Después de cambiar los archivos en </a:t>
            </a:r>
            <a:r>
              <a:rPr lang="es-ES" sz="2000" dirty="0" smtClean="0"/>
              <a:t>tu proyecto</a:t>
            </a:r>
            <a:r>
              <a:rPr lang="es-ES" sz="2000" dirty="0"/>
              <a:t>, un signo </a:t>
            </a:r>
            <a:r>
              <a:rPr lang="es-ES" sz="2000" dirty="0">
                <a:solidFill>
                  <a:schemeClr val="accent2"/>
                </a:solidFill>
              </a:rPr>
              <a:t>"&gt;"</a:t>
            </a:r>
            <a:r>
              <a:rPr lang="es-ES" sz="2000" dirty="0"/>
              <a:t> aparecerá después en </a:t>
            </a:r>
            <a:r>
              <a:rPr lang="es-ES" sz="2000" dirty="0" smtClean="0"/>
              <a:t>del </a:t>
            </a:r>
            <a:r>
              <a:rPr lang="es-ES" sz="2000" dirty="0"/>
              <a:t>icono, que </a:t>
            </a:r>
            <a:r>
              <a:rPr lang="es-ES" sz="2000" dirty="0" smtClean="0"/>
              <a:t>nos </a:t>
            </a:r>
            <a:r>
              <a:rPr lang="es-ES" sz="2000" dirty="0"/>
              <a:t>dice </a:t>
            </a:r>
            <a:r>
              <a:rPr lang="es-ES" sz="2000" dirty="0" smtClean="0"/>
              <a:t>que el </a:t>
            </a:r>
            <a:r>
              <a:rPr lang="es-ES" sz="2000" dirty="0"/>
              <a:t>estado de estos archivos está </a:t>
            </a:r>
            <a:r>
              <a:rPr lang="es-ES" sz="2000" dirty="0" smtClean="0"/>
              <a:t>modificado (difieren de la versión principal) . </a:t>
            </a:r>
            <a:r>
              <a:rPr lang="es-ES" sz="2000" dirty="0"/>
              <a:t>Cualquier carpeta principal de este archivo será marcado como </a:t>
            </a:r>
            <a:r>
              <a:rPr lang="es-ES" sz="2000" dirty="0" smtClean="0"/>
              <a:t>modificada también</a:t>
            </a:r>
            <a:r>
              <a:rPr lang="es-ES" sz="2000" dirty="0"/>
              <a:t>.</a:t>
            </a:r>
          </a:p>
        </p:txBody>
      </p:sp>
      <p:pic>
        <p:nvPicPr>
          <p:cNvPr id="1026" name="Picture 2" descr="5 EGit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96952"/>
            <a:ext cx="4704523" cy="352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9267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VERSIONES ANTERIORES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/>
              <a:t>Si queremos </a:t>
            </a:r>
            <a:r>
              <a:rPr lang="es-ES" dirty="0"/>
              <a:t>ver las versiones anterior</a:t>
            </a:r>
            <a:r>
              <a:rPr lang="es-ES" b="0" dirty="0"/>
              <a:t>es a nuestro </a:t>
            </a:r>
            <a:r>
              <a:rPr lang="es-ES" dirty="0"/>
              <a:t>programa</a:t>
            </a:r>
            <a:r>
              <a:rPr lang="es-ES" b="0" dirty="0"/>
              <a:t> debemos hacer </a:t>
            </a:r>
            <a:r>
              <a:rPr lang="es-ES" dirty="0" err="1">
                <a:solidFill>
                  <a:schemeClr val="accent2"/>
                </a:solidFill>
              </a:rPr>
              <a:t>click</a:t>
            </a:r>
            <a:r>
              <a:rPr lang="es-ES" b="0" dirty="0">
                <a:solidFill>
                  <a:schemeClr val="accent2"/>
                </a:solidFill>
              </a:rPr>
              <a:t> </a:t>
            </a:r>
            <a:r>
              <a:rPr lang="es-ES" b="0" dirty="0"/>
              <a:t>con el </a:t>
            </a:r>
            <a:r>
              <a:rPr lang="es-ES" dirty="0"/>
              <a:t>botón derecho sobre nuestro proyecto </a:t>
            </a:r>
            <a:r>
              <a:rPr lang="es-ES" b="0" dirty="0"/>
              <a:t>y seleccionamos “</a:t>
            </a:r>
            <a:r>
              <a:rPr lang="es-ES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</a:t>
            </a:r>
            <a:r>
              <a:rPr lang="es-ES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s-ES" b="0" dirty="0"/>
              <a:t>” &gt; “</a:t>
            </a:r>
            <a:r>
              <a:rPr lang="es-ES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es-ES" b="0" dirty="0"/>
              <a:t>” y seleccionaremos el punto con el que queremos comparar. </a:t>
            </a:r>
            <a:endParaRPr lang="es-ES" b="0" dirty="0" smtClean="0"/>
          </a:p>
          <a:p>
            <a:endParaRPr lang="es-ES" b="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58291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25353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21713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VERSIONES ANTERIORES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/>
              <a:t>Nos aparecerán en la pantalla las 2 versiones (actual y “</a:t>
            </a:r>
            <a:r>
              <a:rPr lang="es-ES" b="0" dirty="0" err="1"/>
              <a:t>commit</a:t>
            </a:r>
            <a:r>
              <a:rPr lang="es-ES" b="0" dirty="0"/>
              <a:t>”) señalando las diferencias.</a:t>
            </a:r>
            <a:endParaRPr lang="es-E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46144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076" y="1484784"/>
            <a:ext cx="2628900" cy="371475"/>
          </a:xfrm>
          <a:prstGeom prst="rect">
            <a:avLst/>
          </a:prstGeom>
          <a:noFill/>
          <a:ln w="9525">
            <a:solidFill>
              <a:schemeClr val="accent2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H="1">
            <a:off x="4554252" y="1700808"/>
            <a:ext cx="3258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323528" y="2276872"/>
            <a:ext cx="1080120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4788024" y="2285256"/>
            <a:ext cx="648072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4427984" y="3212976"/>
            <a:ext cx="504056" cy="6480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89200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VERSIONES ANTERIORES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988840"/>
            <a:ext cx="7520940" cy="3579849"/>
          </a:xfrm>
        </p:spPr>
        <p:txBody>
          <a:bodyPr>
            <a:normAutofit/>
          </a:bodyPr>
          <a:lstStyle/>
          <a:p>
            <a:r>
              <a:rPr lang="es-ES" sz="2400" dirty="0"/>
              <a:t>Lo ideal es crear “</a:t>
            </a:r>
            <a:r>
              <a:rPr lang="es-ES" sz="2400" dirty="0" err="1">
                <a:solidFill>
                  <a:schemeClr val="accent2"/>
                </a:solidFill>
              </a:rPr>
              <a:t>commits</a:t>
            </a:r>
            <a:r>
              <a:rPr lang="es-ES" sz="2400" dirty="0"/>
              <a:t>” cada poco tiempo o cada cambio grande que hagamos ya que, en el caso de que algo vaya mal y tengamos que volver a una versión anterior, no perderemos todo el proyecto, únicamente los cambios que hayamos realizado.</a:t>
            </a:r>
          </a:p>
        </p:txBody>
      </p:sp>
    </p:spTree>
    <p:extLst>
      <p:ext uri="{BB962C8B-B14F-4D97-AF65-F5344CB8AC3E}">
        <p14:creationId xmlns:p14="http://schemas.microsoft.com/office/powerpoint/2010/main" xmlns="" val="376307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CONTROL DE VERSIONES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b="0" dirty="0"/>
              <a:t>Estas distintas ramas de trabajo hacen que veamos el repositorio de código como un árbol, donde cada una de las ramas representan experimentos que se van creando, y que luego vuelven a unirse al tronco principal del árbol (la versión que pretende llevarse a producción).</a:t>
            </a:r>
            <a:endParaRPr lang="es-ES" sz="1400" b="0" dirty="0"/>
          </a:p>
        </p:txBody>
      </p:sp>
      <p:pic>
        <p:nvPicPr>
          <p:cNvPr id="1026" name="Picture 2" descr="http://2.bp.blogspot.com/_ZCMwVSYHpRc/S8H1bKGu6sI/AAAAAAAAAxU/PxBUbbj26nA/s1600/tr%C3%A1quea+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52516"/>
            <a:ext cx="3319544" cy="28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4651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31840" y="2348880"/>
            <a:ext cx="2668920" cy="548640"/>
          </a:xfrm>
        </p:spPr>
        <p:txBody>
          <a:bodyPr/>
          <a:lstStyle/>
          <a:p>
            <a:r>
              <a:rPr lang="es-ES" sz="4000" dirty="0" smtClean="0">
                <a:solidFill>
                  <a:schemeClr val="accent2"/>
                </a:solidFill>
              </a:rPr>
              <a:t>HISTORIAL</a:t>
            </a:r>
            <a:endParaRPr lang="es-E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3874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470952"/>
          </a:xfrm>
        </p:spPr>
        <p:txBody>
          <a:bodyPr/>
          <a:lstStyle/>
          <a:p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>
                <a:solidFill>
                  <a:schemeClr val="accent2"/>
                </a:solidFill>
              </a:rPr>
              <a:t>Inspeccionar </a:t>
            </a:r>
            <a:r>
              <a:rPr lang="es-ES" b="1" dirty="0">
                <a:solidFill>
                  <a:schemeClr val="accent2"/>
                </a:solidFill>
              </a:rPr>
              <a:t>Historia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Pincha </a:t>
            </a:r>
            <a:r>
              <a:rPr lang="es-ES" dirty="0" err="1" smtClean="0"/>
              <a:t>em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Team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>
                <a:solidFill>
                  <a:schemeClr val="accent2"/>
                </a:solidFill>
              </a:rPr>
              <a:t>&gt; Show in </a:t>
            </a:r>
            <a:r>
              <a:rPr lang="es-ES" dirty="0" err="1" smtClean="0">
                <a:solidFill>
                  <a:schemeClr val="accent2"/>
                </a:solidFill>
              </a:rPr>
              <a:t>History</a:t>
            </a:r>
            <a:r>
              <a:rPr lang="es-ES" dirty="0" smtClean="0"/>
              <a:t> </a:t>
            </a:r>
            <a:r>
              <a:rPr lang="es-ES" dirty="0"/>
              <a:t>del menú contextual del proyecto para inspeccionar la historia de un recurso</a:t>
            </a:r>
            <a:r>
              <a:rPr lang="es-ES" dirty="0" smtClean="0"/>
              <a:t>: </a:t>
            </a:r>
            <a:endParaRPr lang="es-ES" dirty="0"/>
          </a:p>
        </p:txBody>
      </p:sp>
      <p:pic>
        <p:nvPicPr>
          <p:cNvPr id="8194" name="Picture 2" descr="Egit-0.11-getstarted-history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5"/>
            <a:ext cx="71437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9967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Inspeccionar Historia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Según vayamos realizando </a:t>
            </a:r>
            <a:r>
              <a:rPr lang="es-ES" dirty="0" err="1" smtClean="0"/>
              <a:t>COMMITs</a:t>
            </a:r>
            <a:r>
              <a:rPr lang="es-ES" dirty="0" smtClean="0"/>
              <a:t>, en el historial </a:t>
            </a:r>
            <a:r>
              <a:rPr lang="es-ES" dirty="0" err="1" smtClean="0"/>
              <a:t>iran</a:t>
            </a:r>
            <a:r>
              <a:rPr lang="es-ES" dirty="0" smtClean="0"/>
              <a:t> apareciendo cronológicamente: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51859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17086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Inspeccionar Historia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Pinchando en el </a:t>
            </a:r>
            <a:r>
              <a:rPr lang="es-ES" dirty="0" err="1" smtClean="0"/>
              <a:t>boton</a:t>
            </a:r>
            <a:r>
              <a:rPr lang="es-ES" dirty="0" smtClean="0"/>
              <a:t> COMPARE MODE, y haciendo doble </a:t>
            </a:r>
            <a:r>
              <a:rPr lang="es-ES" dirty="0" err="1" smtClean="0"/>
              <a:t>click</a:t>
            </a:r>
            <a:r>
              <a:rPr lang="es-ES" dirty="0" smtClean="0"/>
              <a:t> en la clase deseada abriremos el modo comparar.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8039475" cy="282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4211960" y="1412776"/>
            <a:ext cx="3312368" cy="7920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7812360" y="1412776"/>
            <a:ext cx="0" cy="32403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5210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3768" y="2204864"/>
            <a:ext cx="4248472" cy="548640"/>
          </a:xfrm>
        </p:spPr>
        <p:txBody>
          <a:bodyPr/>
          <a:lstStyle/>
          <a:p>
            <a:pPr algn="ctr"/>
            <a:r>
              <a:rPr lang="es-ES" sz="4000" dirty="0" smtClean="0">
                <a:solidFill>
                  <a:schemeClr val="accent2"/>
                </a:solidFill>
              </a:rPr>
              <a:t>IMPORTAR </a:t>
            </a:r>
            <a:br>
              <a:rPr lang="es-ES" sz="4000" dirty="0" smtClean="0">
                <a:solidFill>
                  <a:schemeClr val="accent2"/>
                </a:solidFill>
              </a:rPr>
            </a:br>
            <a:r>
              <a:rPr lang="es-ES" sz="4000" dirty="0" smtClean="0">
                <a:solidFill>
                  <a:schemeClr val="accent2"/>
                </a:solidFill>
              </a:rPr>
              <a:t>PROYECTO GIT</a:t>
            </a:r>
            <a:endParaRPr lang="es-E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6380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Trabajar con proyectos existentes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encontrarnos en la situación de comenzar a trabajar sobre la base de un </a:t>
            </a:r>
            <a:r>
              <a:rPr lang="es-ES" dirty="0" smtClean="0"/>
              <a:t>proyecto existente </a:t>
            </a:r>
            <a:r>
              <a:rPr lang="es-ES" dirty="0"/>
              <a:t>y nos vemos en la necesidad de comenzar a versionarlo. Para esto </a:t>
            </a:r>
            <a:r>
              <a:rPr lang="es-ES" dirty="0" err="1"/>
              <a:t>Egit</a:t>
            </a:r>
            <a:r>
              <a:rPr lang="es-ES" dirty="0"/>
              <a:t> </a:t>
            </a:r>
            <a:r>
              <a:rPr lang="es-ES" dirty="0" smtClean="0"/>
              <a:t>nos permite </a:t>
            </a:r>
            <a:r>
              <a:rPr lang="es-ES" dirty="0"/>
              <a:t>utilizar el procedimiento de clonación.</a:t>
            </a:r>
          </a:p>
          <a:p>
            <a:endParaRPr lang="es-ES" dirty="0" smtClean="0"/>
          </a:p>
          <a:p>
            <a:r>
              <a:rPr lang="es-ES" dirty="0" smtClean="0"/>
              <a:t>Para </a:t>
            </a:r>
            <a:r>
              <a:rPr lang="es-ES" dirty="0"/>
              <a:t>poder clonar un proyecto existente, procedemos de la siguiente manera:</a:t>
            </a:r>
          </a:p>
          <a:p>
            <a:r>
              <a:rPr lang="es-ES" dirty="0"/>
              <a:t>Seleccionamos </a:t>
            </a:r>
            <a:r>
              <a:rPr lang="es-ES" dirty="0">
                <a:solidFill>
                  <a:schemeClr val="accent2"/>
                </a:solidFill>
              </a:rPr>
              <a:t>File-&gt;</a:t>
            </a:r>
            <a:r>
              <a:rPr lang="es-ES" dirty="0" err="1">
                <a:solidFill>
                  <a:schemeClr val="accent2"/>
                </a:solidFill>
              </a:rPr>
              <a:t>Import</a:t>
            </a:r>
            <a:r>
              <a:rPr lang="es-ES" dirty="0">
                <a:solidFill>
                  <a:schemeClr val="accent2"/>
                </a:solidFill>
              </a:rPr>
              <a:t>-&gt;</a:t>
            </a:r>
            <a:r>
              <a:rPr lang="es-ES" dirty="0" err="1">
                <a:solidFill>
                  <a:schemeClr val="accent2"/>
                </a:solidFill>
              </a:rPr>
              <a:t>Git</a:t>
            </a:r>
            <a:r>
              <a:rPr lang="es-ES" dirty="0">
                <a:solidFill>
                  <a:schemeClr val="accent2"/>
                </a:solidFill>
              </a:rPr>
              <a:t>-&gt;Project </a:t>
            </a:r>
            <a:r>
              <a:rPr lang="es-ES" dirty="0" err="1">
                <a:solidFill>
                  <a:schemeClr val="accent2"/>
                </a:solidFill>
              </a:rPr>
              <a:t>from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Git</a:t>
            </a:r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09150"/>
            <a:ext cx="3395006" cy="35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5" y="3109150"/>
            <a:ext cx="3394659" cy="35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Flecha derecha"/>
          <p:cNvSpPr/>
          <p:nvPr/>
        </p:nvSpPr>
        <p:spPr>
          <a:xfrm>
            <a:off x="4499992" y="4653136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21386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Trabajar con proyectos existentes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b="0" dirty="0"/>
              <a:t>Y completamos con los datos de URL del proyecto y usuario del repositorio</a:t>
            </a:r>
            <a:r>
              <a:rPr lang="es-ES" sz="1800" b="0" dirty="0" smtClean="0"/>
              <a:t>.</a:t>
            </a:r>
            <a:endParaRPr lang="es-ES" sz="1800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04689"/>
            <a:ext cx="4218409" cy="438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483768" y="4221088"/>
            <a:ext cx="3816424" cy="8640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5652120" y="2852936"/>
            <a:ext cx="576064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67544" y="3933056"/>
            <a:ext cx="1404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SEGURIDAD:</a:t>
            </a:r>
          </a:p>
          <a:p>
            <a:r>
              <a:rPr lang="es-ES" b="1" dirty="0" smtClean="0"/>
              <a:t>LOGIN</a:t>
            </a:r>
          </a:p>
          <a:p>
            <a:r>
              <a:rPr lang="es-ES" b="1" dirty="0" smtClean="0"/>
              <a:t>PASS</a:t>
            </a:r>
            <a:endParaRPr lang="es-E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732240" y="2699628"/>
            <a:ext cx="2310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 proyecto a importar</a:t>
            </a:r>
          </a:p>
          <a:p>
            <a:r>
              <a:rPr lang="es-ES" dirty="0"/>
              <a:t>p</a:t>
            </a:r>
            <a:r>
              <a:rPr lang="es-ES" dirty="0" smtClean="0"/>
              <a:t>uede ser local o </a:t>
            </a:r>
          </a:p>
          <a:p>
            <a:r>
              <a:rPr lang="es-ES" dirty="0"/>
              <a:t>a</a:t>
            </a:r>
            <a:r>
              <a:rPr lang="es-ES" dirty="0" smtClean="0"/>
              <a:t>dquirido por otros</a:t>
            </a:r>
          </a:p>
          <a:p>
            <a:r>
              <a:rPr lang="es-ES" dirty="0"/>
              <a:t>p</a:t>
            </a:r>
            <a:r>
              <a:rPr lang="es-ES" dirty="0" smtClean="0"/>
              <a:t>rotocolos.</a:t>
            </a:r>
            <a:endParaRPr lang="es-E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96223"/>
            <a:ext cx="11334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 flipH="1" flipV="1">
            <a:off x="3491880" y="3861048"/>
            <a:ext cx="33843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4" idx="1"/>
          </p:cNvCxnSpPr>
          <p:nvPr/>
        </p:nvCxnSpPr>
        <p:spPr>
          <a:xfrm flipH="1">
            <a:off x="1619672" y="465313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73890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Trabajar con proyectos existentes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/>
              <a:t>De existir varias ramas, podemos seleccionar cuales </a:t>
            </a:r>
            <a:r>
              <a:rPr lang="es-ES" b="0" dirty="0" smtClean="0"/>
              <a:t>importar </a:t>
            </a:r>
            <a:r>
              <a:rPr lang="es-ES" b="0" dirty="0"/>
              <a:t>o bien seleccionar todas. </a:t>
            </a:r>
            <a:r>
              <a:rPr lang="es-ES" b="0" dirty="0" smtClean="0"/>
              <a:t>En este </a:t>
            </a:r>
            <a:r>
              <a:rPr lang="es-ES" b="0" dirty="0"/>
              <a:t>ejemplo, la única rama o </a:t>
            </a:r>
            <a:r>
              <a:rPr lang="es-ES" b="0" dirty="0" err="1"/>
              <a:t>branch</a:t>
            </a:r>
            <a:r>
              <a:rPr lang="es-ES" b="0" dirty="0"/>
              <a:t> es la principal llamada master.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75791"/>
            <a:ext cx="469924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95536" y="2060848"/>
            <a:ext cx="28803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Conforme avanzamos en el </a:t>
            </a:r>
            <a:r>
              <a:rPr lang="es-ES" sz="1600" dirty="0" err="1"/>
              <a:t>wizard</a:t>
            </a:r>
            <a:r>
              <a:rPr lang="es-ES" sz="1600" dirty="0"/>
              <a:t>, podremos especificar el destino local del </a:t>
            </a:r>
            <a:r>
              <a:rPr lang="es-ES" sz="1600" dirty="0" err="1"/>
              <a:t>proyect</a:t>
            </a:r>
            <a:r>
              <a:rPr lang="es-ES" sz="1600" dirty="0"/>
              <a:t> y </a:t>
            </a:r>
            <a:r>
              <a:rPr lang="es-ES" sz="1600" dirty="0" smtClean="0"/>
              <a:t>con que </a:t>
            </a:r>
            <a:r>
              <a:rPr lang="es-ES" sz="1600" dirty="0"/>
              <a:t>rama </a:t>
            </a:r>
            <a:r>
              <a:rPr lang="es-ES" sz="1600" dirty="0" smtClean="0"/>
              <a:t>inicialmente </a:t>
            </a:r>
            <a:r>
              <a:rPr lang="es-ES" sz="1600" dirty="0"/>
              <a:t>trabajamos. Al finalizar llegaremos al siguiente cuadro de diálogo y</a:t>
            </a:r>
          </a:p>
          <a:p>
            <a:r>
              <a:rPr lang="es-ES" sz="1600" dirty="0"/>
              <a:t>con el proyecto clonado.</a:t>
            </a:r>
          </a:p>
        </p:txBody>
      </p:sp>
    </p:spTree>
    <p:extLst>
      <p:ext uri="{BB962C8B-B14F-4D97-AF65-F5344CB8AC3E}">
        <p14:creationId xmlns:p14="http://schemas.microsoft.com/office/powerpoint/2010/main" xmlns="" val="67589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ejercicio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793367"/>
            <a:ext cx="7520940" cy="3579849"/>
          </a:xfrm>
        </p:spPr>
        <p:txBody>
          <a:bodyPr>
            <a:normAutofit/>
          </a:bodyPr>
          <a:lstStyle/>
          <a:p>
            <a:r>
              <a:rPr lang="es-ES" sz="2400" dirty="0" smtClean="0"/>
              <a:t>Borra el proyecto que creamos para experimentar con el control de versiones, sin marcar la casilla de borrar definitivamente.</a:t>
            </a:r>
          </a:p>
          <a:p>
            <a:endParaRPr lang="es-ES" sz="2400" dirty="0"/>
          </a:p>
          <a:p>
            <a:r>
              <a:rPr lang="es-ES" sz="2400" dirty="0" smtClean="0"/>
              <a:t>Ahora</a:t>
            </a:r>
            <a:r>
              <a:rPr lang="es-ES" sz="2400" smtClean="0"/>
              <a:t>, impórtalo.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xmlns="" val="868187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95736" y="20608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7200" dirty="0" smtClean="0">
                <a:solidFill>
                  <a:schemeClr val="accent2"/>
                </a:solidFill>
              </a:rPr>
              <a:t>GITHUB</a:t>
            </a:r>
            <a:endParaRPr lang="es-ES" sz="7200" dirty="0"/>
          </a:p>
        </p:txBody>
      </p:sp>
    </p:spTree>
    <p:extLst>
      <p:ext uri="{BB962C8B-B14F-4D97-AF65-F5344CB8AC3E}">
        <p14:creationId xmlns:p14="http://schemas.microsoft.com/office/powerpoint/2010/main" xmlns="" val="114226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CONTROL DE VERSIONES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¿Por </a:t>
            </a:r>
            <a:r>
              <a:rPr lang="es-ES" sz="2800" dirty="0"/>
              <a:t>qué debería </a:t>
            </a:r>
            <a:r>
              <a:rPr lang="es-ES" sz="2800" dirty="0" smtClean="0"/>
              <a:t>importarnos? </a:t>
            </a:r>
          </a:p>
          <a:p>
            <a:endParaRPr lang="es-ES" sz="1800" b="0" dirty="0" smtClean="0"/>
          </a:p>
          <a:p>
            <a:endParaRPr lang="es-ES" sz="1800" b="0" dirty="0" smtClean="0"/>
          </a:p>
          <a:p>
            <a:r>
              <a:rPr lang="es-ES" sz="2400" b="0" dirty="0" smtClean="0"/>
              <a:t>1. Puedes </a:t>
            </a:r>
            <a:r>
              <a:rPr lang="es-ES" sz="2400" dirty="0"/>
              <a:t>volver a cualquier punto del desarrollo </a:t>
            </a:r>
            <a:r>
              <a:rPr lang="es-ES" sz="2400" b="0" dirty="0"/>
              <a:t>para ver qué aspecto tenía un determinado fichero de código, o volver a una versión donde todo funcionaba antes de haber metido </a:t>
            </a:r>
            <a:r>
              <a:rPr lang="es-ES" sz="2400" b="0" dirty="0" smtClean="0"/>
              <a:t>la </a:t>
            </a:r>
            <a:r>
              <a:rPr lang="es-ES" sz="2400" b="0" dirty="0"/>
              <a:t>pata</a:t>
            </a:r>
            <a:r>
              <a:rPr lang="es-ES" sz="2400" b="0" dirty="0" smtClean="0"/>
              <a:t>.</a:t>
            </a:r>
          </a:p>
          <a:p>
            <a:endParaRPr lang="es-ES" sz="1800" b="0" dirty="0"/>
          </a:p>
          <a:p>
            <a:endParaRPr lang="es-ES" sz="1800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0505DE-87B3-44DA-A9FF-78C1D6940E5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911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¿Qué ES GITHUB?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433327"/>
            <a:ext cx="7520940" cy="3579849"/>
          </a:xfrm>
        </p:spPr>
        <p:txBody>
          <a:bodyPr>
            <a:normAutofit/>
          </a:bodyPr>
          <a:lstStyle/>
          <a:p>
            <a:r>
              <a:rPr lang="es-ES" sz="2400" b="0" dirty="0" err="1">
                <a:hlinkClick r:id="rId2"/>
              </a:rPr>
              <a:t>Github</a:t>
            </a:r>
            <a:r>
              <a:rPr lang="es-ES" sz="2400" b="0" dirty="0"/>
              <a:t> es un hosting para </a:t>
            </a:r>
            <a:r>
              <a:rPr lang="es-ES" sz="2400" b="0" dirty="0" err="1">
                <a:hlinkClick r:id="rId3"/>
              </a:rPr>
              <a:t>git</a:t>
            </a:r>
            <a:r>
              <a:rPr lang="es-ES" sz="2400" b="0" dirty="0"/>
              <a:t>, gratuito para proyectos </a:t>
            </a:r>
            <a:r>
              <a:rPr lang="es-ES" sz="2400" b="0" dirty="0" err="1"/>
              <a:t>opensource</a:t>
            </a:r>
            <a:r>
              <a:rPr lang="es-ES" sz="2400" b="0" dirty="0"/>
              <a:t>. </a:t>
            </a:r>
            <a:r>
              <a:rPr lang="es-ES" sz="2400" b="0" dirty="0" err="1"/>
              <a:t>Git</a:t>
            </a:r>
            <a:r>
              <a:rPr lang="es-ES" sz="2400" b="0" dirty="0"/>
              <a:t> es un sistema de control de versiones </a:t>
            </a:r>
            <a:r>
              <a:rPr lang="es-ES" sz="2400" b="0" dirty="0" smtClean="0"/>
              <a:t>distribuido.</a:t>
            </a:r>
          </a:p>
          <a:p>
            <a:endParaRPr lang="es-ES" sz="2400" b="0" dirty="0"/>
          </a:p>
          <a:p>
            <a:r>
              <a:rPr lang="es-ES" sz="2400" b="0" dirty="0" smtClean="0"/>
              <a:t>Vamos </a:t>
            </a:r>
            <a:r>
              <a:rPr lang="es-ES" sz="2400" b="0" dirty="0"/>
              <a:t>a ver cómo configurarnos el entorno local para trabajar contra </a:t>
            </a:r>
            <a:r>
              <a:rPr lang="es-ES" sz="2400" b="0" dirty="0" err="1"/>
              <a:t>github</a:t>
            </a:r>
            <a:r>
              <a:rPr lang="es-ES" sz="2400" b="0" dirty="0"/>
              <a:t> y cómo realizar una primera subida de un proyecto al repositorio.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748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Preparando el entorno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</a:t>
            </a: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s://conociendogithub.readthedocs.org/en/latest/_images/GitHu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-328097"/>
            <a:ext cx="1919486" cy="287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264696" cy="340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303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Preparando el entorno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Seleccionamos la versión gratuita:</a:t>
            </a:r>
          </a:p>
          <a:p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227061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195736" y="5373216"/>
            <a:ext cx="5083045" cy="72008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67815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Preparando el entorno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Una vez logados, procedemos a crear un nuevo repositorio:</a:t>
            </a:r>
            <a:endParaRPr lang="es-E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3771799" cy="337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92896"/>
            <a:ext cx="304855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438307" y="4485996"/>
            <a:ext cx="400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COMO CREA UN REPOSITORIO</a:t>
            </a:r>
            <a:endParaRPr lang="es-E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5 Conector recto de flecha"/>
          <p:cNvCxnSpPr>
            <a:stCxn id="4" idx="1"/>
          </p:cNvCxnSpPr>
          <p:nvPr/>
        </p:nvCxnSpPr>
        <p:spPr>
          <a:xfrm flipH="1">
            <a:off x="4067944" y="4670662"/>
            <a:ext cx="3703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29581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Crear un repositorio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0" y="980728"/>
            <a:ext cx="9135470" cy="586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267744" y="1124744"/>
            <a:ext cx="3096344" cy="79208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649695" y="2420888"/>
            <a:ext cx="3926569" cy="79208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49694" y="3356992"/>
            <a:ext cx="4570377" cy="129614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67570" y="4869160"/>
            <a:ext cx="304030" cy="39604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667954" y="6237311"/>
            <a:ext cx="1815813" cy="613323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998758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7520940" cy="548640"/>
          </a:xfrm>
        </p:spPr>
        <p:txBody>
          <a:bodyPr/>
          <a:lstStyle/>
          <a:p>
            <a:r>
              <a:rPr lang="es-ES" dirty="0" err="1" smtClean="0">
                <a:solidFill>
                  <a:schemeClr val="accent2"/>
                </a:solidFill>
              </a:rPr>
              <a:t>readme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41744"/>
            <a:ext cx="9144000" cy="407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1560" y="5373216"/>
            <a:ext cx="8098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 archivo README, es un archivo de </a:t>
            </a:r>
            <a:r>
              <a:rPr lang="es-ES" dirty="0" err="1" smtClean="0"/>
              <a:t>documentacion</a:t>
            </a:r>
            <a:r>
              <a:rPr lang="es-ES" dirty="0" smtClean="0"/>
              <a:t>, donde deberemos describir</a:t>
            </a:r>
          </a:p>
          <a:p>
            <a:r>
              <a:rPr lang="es-ES" dirty="0" smtClean="0"/>
              <a:t>Cuestiones tales como la </a:t>
            </a:r>
            <a:r>
              <a:rPr lang="es-ES" dirty="0" err="1" smtClean="0"/>
              <a:t>descripcion</a:t>
            </a:r>
            <a:r>
              <a:rPr lang="es-ES" dirty="0" smtClean="0"/>
              <a:t> del programa, la </a:t>
            </a:r>
            <a:r>
              <a:rPr lang="es-ES" dirty="0" err="1" smtClean="0"/>
              <a:t>paltaforma</a:t>
            </a:r>
            <a:r>
              <a:rPr lang="es-ES" dirty="0" smtClean="0"/>
              <a:t> para la que se </a:t>
            </a:r>
          </a:p>
          <a:p>
            <a:r>
              <a:rPr lang="es-ES" dirty="0" smtClean="0"/>
              <a:t>Diseña, el autor… cualquier </a:t>
            </a:r>
            <a:r>
              <a:rPr lang="es-ES" dirty="0" err="1" smtClean="0"/>
              <a:t>informacion</a:t>
            </a:r>
            <a:r>
              <a:rPr lang="es-ES" dirty="0" smtClean="0"/>
              <a:t> de </a:t>
            </a:r>
            <a:r>
              <a:rPr lang="es-ES" dirty="0" err="1" smtClean="0"/>
              <a:t>interes</a:t>
            </a:r>
            <a:r>
              <a:rPr lang="es-ES" dirty="0" smtClean="0"/>
              <a:t> sobre el programa.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07504" y="2636912"/>
            <a:ext cx="1224136" cy="3434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509055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Editando </a:t>
            </a:r>
            <a:r>
              <a:rPr lang="es-ES" dirty="0" err="1" smtClean="0">
                <a:solidFill>
                  <a:schemeClr val="accent2"/>
                </a:solidFill>
              </a:rPr>
              <a:t>readme</a:t>
            </a:r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88" y="1196752"/>
            <a:ext cx="898690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Elipse"/>
          <p:cNvSpPr/>
          <p:nvPr/>
        </p:nvSpPr>
        <p:spPr>
          <a:xfrm>
            <a:off x="7596336" y="2636912"/>
            <a:ext cx="504056" cy="432048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53824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Editando </a:t>
            </a:r>
            <a:r>
              <a:rPr lang="es-ES" dirty="0" err="1">
                <a:solidFill>
                  <a:schemeClr val="accent2"/>
                </a:solidFill>
              </a:rPr>
              <a:t>readme</a:t>
            </a:r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699" y="1375486"/>
            <a:ext cx="724369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09120"/>
            <a:ext cx="1333500" cy="47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843808" y="1556792"/>
            <a:ext cx="2232248" cy="6480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899592" y="4421113"/>
            <a:ext cx="1440160" cy="6480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69128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URL: ACCEDIENTO AL REPOSITORIO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41147"/>
            <a:ext cx="8392046" cy="378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48902"/>
            <a:ext cx="2592288" cy="240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 flipH="1">
            <a:off x="7092280" y="5229200"/>
            <a:ext cx="129614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275856" y="5805264"/>
            <a:ext cx="79208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216024" y="5518973"/>
            <a:ext cx="3131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https://github.com/reivajzid/HolaMundo.git</a:t>
            </a:r>
          </a:p>
        </p:txBody>
      </p:sp>
    </p:spTree>
    <p:extLst>
      <p:ext uri="{BB962C8B-B14F-4D97-AF65-F5344CB8AC3E}">
        <p14:creationId xmlns:p14="http://schemas.microsoft.com/office/powerpoint/2010/main" xmlns="" val="23035563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CONEXIÓN ¿HTTPS O SSH?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GITHUB no solo nos proporciona la URL de acceso a nuestro repositorio, si no que nos da la </a:t>
            </a:r>
            <a:r>
              <a:rPr lang="es-ES" sz="1800" dirty="0" err="1" smtClean="0"/>
              <a:t>opcion</a:t>
            </a:r>
            <a:r>
              <a:rPr lang="es-ES" sz="1800" dirty="0" smtClean="0"/>
              <a:t> de acceder a el por HTTPS o SSH.</a:t>
            </a:r>
            <a:endParaRPr lang="es-ES" sz="1800" dirty="0"/>
          </a:p>
        </p:txBody>
      </p:sp>
      <p:sp>
        <p:nvSpPr>
          <p:cNvPr id="4" name="3 Rectángulo"/>
          <p:cNvSpPr/>
          <p:nvPr/>
        </p:nvSpPr>
        <p:spPr>
          <a:xfrm>
            <a:off x="3851920" y="256490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/>
              <a:t>SSH</a:t>
            </a:r>
            <a:r>
              <a:rPr lang="es-ES" dirty="0"/>
              <a:t> (</a:t>
            </a:r>
            <a:r>
              <a:rPr lang="es-ES" b="1" dirty="0" err="1"/>
              <a:t>S</a:t>
            </a:r>
            <a:r>
              <a:rPr lang="es-ES" dirty="0" err="1"/>
              <a:t>ecure</a:t>
            </a:r>
            <a:r>
              <a:rPr lang="es-ES" dirty="0"/>
              <a:t> </a:t>
            </a:r>
            <a:r>
              <a:rPr lang="es-ES" b="1" dirty="0" err="1"/>
              <a:t>SH</a:t>
            </a:r>
            <a:r>
              <a:rPr lang="es-ES" dirty="0" err="1"/>
              <a:t>ell</a:t>
            </a:r>
            <a:r>
              <a:rPr lang="es-ES" dirty="0"/>
              <a:t>, en español: intérprete de órdenes segura) es el nombre de un </a:t>
            </a:r>
            <a:r>
              <a:rPr lang="es-ES" dirty="0">
                <a:hlinkClick r:id="rId2" tooltip="Protocolo (informática)"/>
              </a:rPr>
              <a:t>protocolo</a:t>
            </a:r>
            <a:r>
              <a:rPr lang="es-ES" dirty="0"/>
              <a:t> y del </a:t>
            </a:r>
            <a:r>
              <a:rPr lang="es-ES" dirty="0">
                <a:hlinkClick r:id="rId3" tooltip="Programa (computación)"/>
              </a:rPr>
              <a:t>programa</a:t>
            </a:r>
            <a:r>
              <a:rPr lang="es-ES" dirty="0"/>
              <a:t> que lo implementa, y sirve para </a:t>
            </a:r>
            <a:r>
              <a:rPr lang="es-ES" dirty="0">
                <a:hlinkClick r:id="rId4" tooltip="Administración remota"/>
              </a:rPr>
              <a:t>acceder a máquinas remotas</a:t>
            </a:r>
            <a:r>
              <a:rPr lang="es-ES" dirty="0"/>
              <a:t> a través de una red.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43309"/>
            <a:ext cx="2721808" cy="249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>
            <a:off x="3203848" y="29249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714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CONTROL DE VERSIONES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400" dirty="0" smtClean="0"/>
              <a:t>2. </a:t>
            </a:r>
            <a:r>
              <a:rPr lang="es-ES" sz="2400" b="0" dirty="0" smtClean="0"/>
              <a:t>Puedes </a:t>
            </a:r>
            <a:r>
              <a:rPr lang="es-ES" sz="2400" dirty="0"/>
              <a:t>trabajar en distintas características de forma simultánea</a:t>
            </a:r>
            <a:r>
              <a:rPr lang="es-ES" sz="2400" b="0" dirty="0"/>
              <a:t>, guardando los cambios en cada una de ellas, y </a:t>
            </a:r>
            <a:r>
              <a:rPr lang="es-ES" sz="2400" dirty="0"/>
              <a:t>uniéndolos al desarrollo principal si ya han sido lo suficientemente probadas</a:t>
            </a:r>
            <a:r>
              <a:rPr lang="es-ES" sz="2400" b="0" dirty="0" smtClean="0"/>
              <a:t>.</a:t>
            </a:r>
          </a:p>
          <a:p>
            <a:endParaRPr lang="es-ES" sz="2400" b="0" dirty="0" smtClean="0"/>
          </a:p>
          <a:p>
            <a:r>
              <a:rPr lang="es-ES" sz="2400" b="0" dirty="0" smtClean="0"/>
              <a:t>3. Puedes </a:t>
            </a:r>
            <a:r>
              <a:rPr lang="es-ES" sz="2400" b="0" dirty="0"/>
              <a:t>crear una nueva versión para </a:t>
            </a:r>
            <a:r>
              <a:rPr lang="es-ES" sz="2400" dirty="0"/>
              <a:t>probar un experimento</a:t>
            </a:r>
            <a:r>
              <a:rPr lang="es-ES" sz="2400" b="0" dirty="0"/>
              <a:t>, o corregir un bug que se acaba de detectar en producción, sin comprometer lo que ya llevas realizado. </a:t>
            </a:r>
            <a:endParaRPr lang="es-ES" sz="2400" b="0" dirty="0" smtClean="0"/>
          </a:p>
          <a:p>
            <a:endParaRPr lang="es-ES" sz="2400" b="0" dirty="0"/>
          </a:p>
          <a:p>
            <a:r>
              <a:rPr lang="es-ES" sz="2400" b="0" dirty="0" smtClean="0"/>
              <a:t>4. </a:t>
            </a:r>
            <a:r>
              <a:rPr lang="es-ES" sz="2400" b="0" dirty="0"/>
              <a:t>Puedes </a:t>
            </a:r>
            <a:r>
              <a:rPr lang="es-ES" sz="2400" dirty="0"/>
              <a:t>echar un vistazo para ver quién realizó un determinado cambio</a:t>
            </a:r>
            <a:r>
              <a:rPr lang="es-ES" sz="2400" b="0" dirty="0"/>
              <a:t>, y cuándo lo hizo.</a:t>
            </a:r>
          </a:p>
        </p:txBody>
      </p:sp>
    </p:spTree>
    <p:extLst>
      <p:ext uri="{BB962C8B-B14F-4D97-AF65-F5344CB8AC3E}">
        <p14:creationId xmlns:p14="http://schemas.microsoft.com/office/powerpoint/2010/main" xmlns="" val="3986602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Configurando eclipse </a:t>
            </a:r>
            <a:r>
              <a:rPr lang="es-ES" dirty="0" err="1" smtClean="0">
                <a:solidFill>
                  <a:schemeClr val="accent2"/>
                </a:solidFill>
              </a:rPr>
              <a:t>ssh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Abriremos las preferencia en el menú </a:t>
            </a:r>
            <a:r>
              <a:rPr lang="es-ES" dirty="0" err="1" smtClean="0"/>
              <a:t>Window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81150"/>
            <a:ext cx="91440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298821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Claves </a:t>
            </a:r>
            <a:r>
              <a:rPr lang="es-ES" dirty="0" err="1" smtClean="0">
                <a:solidFill>
                  <a:schemeClr val="accent2"/>
                </a:solidFill>
              </a:rPr>
              <a:t>ssh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853496" cy="3579849"/>
          </a:xfrm>
        </p:spPr>
        <p:txBody>
          <a:bodyPr>
            <a:normAutofit/>
          </a:bodyPr>
          <a:lstStyle/>
          <a:p>
            <a:r>
              <a:rPr lang="es-ES" sz="2000" b="0" dirty="0" smtClean="0"/>
              <a:t>Muchos </a:t>
            </a:r>
            <a:r>
              <a:rPr lang="es-ES" sz="2000" b="0" dirty="0"/>
              <a:t>servidores </a:t>
            </a:r>
            <a:r>
              <a:rPr lang="es-ES" sz="2000" b="0" dirty="0" err="1"/>
              <a:t>Git</a:t>
            </a:r>
            <a:r>
              <a:rPr lang="es-ES" sz="2000" b="0" dirty="0"/>
              <a:t> utilizan la autentificación a través de claves públicas SSH. Y, para ello, cada usuario del sistema ha de generarse una, si es que no la tiene ya.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78" y="2276872"/>
            <a:ext cx="9127322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915816" y="2924944"/>
            <a:ext cx="1224136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7740352" y="6309320"/>
            <a:ext cx="1296144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46544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Clave </a:t>
            </a:r>
            <a:r>
              <a:rPr lang="es-ES" dirty="0" err="1" smtClean="0">
                <a:solidFill>
                  <a:schemeClr val="accent2"/>
                </a:solidFill>
              </a:rPr>
              <a:t>ssh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egit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Una vez generada nuestra clave SHH, la actualizaremos en EGIT</a:t>
            </a:r>
          </a:p>
          <a:p>
            <a:endParaRPr lang="es-ES" sz="1800" dirty="0"/>
          </a:p>
          <a:p>
            <a:r>
              <a:rPr lang="es-ES" sz="1800" dirty="0" smtClean="0"/>
              <a:t>Pulsaremos en la opción SETTINGS de nuestro proyecto</a:t>
            </a:r>
            <a:endParaRPr lang="es-ES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08849"/>
            <a:ext cx="792088" cy="82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48749"/>
            <a:ext cx="22479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84592"/>
            <a:ext cx="3850940" cy="316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3491880" y="4149080"/>
            <a:ext cx="504056" cy="50405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971600" y="4365104"/>
            <a:ext cx="792088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22111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Subiendo nuestro primer proyecto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Para subir un proyecto que estemos realizando en eclipse, nos valdremos de la </a:t>
            </a:r>
            <a:r>
              <a:rPr lang="es-ES" sz="1800" dirty="0" err="1" smtClean="0"/>
              <a:t>opcion</a:t>
            </a:r>
            <a:r>
              <a:rPr lang="es-ES" sz="1800" dirty="0" smtClean="0"/>
              <a:t> </a:t>
            </a:r>
            <a:r>
              <a:rPr lang="es-ES" sz="1800" dirty="0" smtClean="0">
                <a:solidFill>
                  <a:schemeClr val="accent2"/>
                </a:solidFill>
              </a:rPr>
              <a:t>TEAM/REMOTE/PUSH</a:t>
            </a:r>
            <a:endParaRPr lang="es-ES" sz="1800" dirty="0">
              <a:solidFill>
                <a:schemeClr val="accent2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3" y="1916832"/>
            <a:ext cx="705678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3" y="2577265"/>
            <a:ext cx="7056784" cy="428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695890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Subiendo nuestro primer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Copia </a:t>
            </a:r>
            <a:r>
              <a:rPr lang="es-ES" sz="2000" dirty="0"/>
              <a:t>y </a:t>
            </a:r>
            <a:r>
              <a:rPr lang="es-ES" sz="2000" dirty="0" err="1" smtClean="0"/>
              <a:t>pegua</a:t>
            </a:r>
            <a:r>
              <a:rPr lang="es-ES" sz="2000" dirty="0" smtClean="0"/>
              <a:t> </a:t>
            </a:r>
            <a:r>
              <a:rPr lang="es-ES" sz="2000" dirty="0"/>
              <a:t>la URL de SSH de su nuevo repositorio de </a:t>
            </a:r>
            <a:r>
              <a:rPr lang="es-ES" sz="2000" dirty="0" err="1"/>
              <a:t>GitHub</a:t>
            </a:r>
            <a:endParaRPr lang="es-ES" sz="20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912768" cy="45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043608" y="4221088"/>
            <a:ext cx="1512168" cy="3600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431517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¿PROBLEMAS CON SHH?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268760"/>
            <a:ext cx="7520940" cy="4392488"/>
          </a:xfrm>
        </p:spPr>
        <p:txBody>
          <a:bodyPr>
            <a:normAutofit/>
          </a:bodyPr>
          <a:lstStyle/>
          <a:p>
            <a:r>
              <a:rPr lang="es-ES" sz="2000" dirty="0"/>
              <a:t>Si </a:t>
            </a:r>
            <a:r>
              <a:rPr lang="es-ES" sz="2000" dirty="0" smtClean="0"/>
              <a:t>nuestro </a:t>
            </a:r>
            <a:r>
              <a:rPr lang="es-ES" sz="2000" dirty="0" smtClean="0">
                <a:solidFill>
                  <a:schemeClr val="accent2"/>
                </a:solidFill>
              </a:rPr>
              <a:t>Firewall</a:t>
            </a:r>
            <a:r>
              <a:rPr lang="es-ES" sz="2000" dirty="0" smtClean="0"/>
              <a:t> no </a:t>
            </a:r>
            <a:r>
              <a:rPr lang="es-ES" sz="2000" dirty="0"/>
              <a:t>permite tráfico SSH, </a:t>
            </a:r>
            <a:r>
              <a:rPr lang="es-ES" sz="2000" dirty="0" smtClean="0"/>
              <a:t>usaríamos la </a:t>
            </a:r>
            <a:r>
              <a:rPr lang="es-ES" sz="2000" dirty="0">
                <a:solidFill>
                  <a:schemeClr val="accent2"/>
                </a:solidFill>
              </a:rPr>
              <a:t>URL HTTPS </a:t>
            </a:r>
            <a:r>
              <a:rPr lang="es-ES" sz="2000" dirty="0"/>
              <a:t>de </a:t>
            </a:r>
            <a:r>
              <a:rPr lang="es-ES" sz="2000" dirty="0" err="1"/>
              <a:t>GitHub</a:t>
            </a:r>
            <a:r>
              <a:rPr lang="es-ES" sz="2000" dirty="0"/>
              <a:t> y </a:t>
            </a:r>
            <a:r>
              <a:rPr lang="es-ES" sz="2000" dirty="0" smtClean="0"/>
              <a:t>meteríamos en lugar de la clave SSH  el </a:t>
            </a:r>
            <a:r>
              <a:rPr lang="es-ES" sz="2000" dirty="0" smtClean="0">
                <a:solidFill>
                  <a:schemeClr val="accent2"/>
                </a:solidFill>
              </a:rPr>
              <a:t>usuario </a:t>
            </a:r>
            <a:r>
              <a:rPr lang="es-ES" sz="2000" dirty="0">
                <a:solidFill>
                  <a:schemeClr val="accent2"/>
                </a:solidFill>
              </a:rPr>
              <a:t>y contraseña de </a:t>
            </a:r>
            <a:r>
              <a:rPr lang="es-ES" sz="2000" dirty="0" err="1" smtClean="0">
                <a:solidFill>
                  <a:schemeClr val="accent2"/>
                </a:solidFill>
              </a:rPr>
              <a:t>Git</a:t>
            </a:r>
            <a:r>
              <a:rPr lang="es-ES" sz="2000" dirty="0" smtClean="0"/>
              <a:t> que configuramos en clases anteriores.</a:t>
            </a:r>
          </a:p>
          <a:p>
            <a:endParaRPr lang="es-ES" sz="2000" dirty="0" smtClean="0"/>
          </a:p>
          <a:p>
            <a:endParaRPr lang="es-ES" sz="2000" dirty="0" smtClean="0"/>
          </a:p>
          <a:p>
            <a:r>
              <a:rPr lang="es-ES" sz="2000" dirty="0" smtClean="0">
                <a:solidFill>
                  <a:schemeClr val="accent2"/>
                </a:solidFill>
              </a:rPr>
              <a:t>Nota</a:t>
            </a:r>
            <a:r>
              <a:rPr lang="es-ES" sz="2000" dirty="0" smtClean="0"/>
              <a:t>: </a:t>
            </a:r>
            <a:r>
              <a:rPr lang="es-ES" sz="2000" dirty="0"/>
              <a:t>muchos </a:t>
            </a:r>
            <a:r>
              <a:rPr lang="es-ES" sz="2000" dirty="0" err="1"/>
              <a:t>proxies</a:t>
            </a:r>
            <a:r>
              <a:rPr lang="es-ES" sz="2000" dirty="0"/>
              <a:t> HTTP están configurados para bloquear </a:t>
            </a:r>
            <a:r>
              <a:rPr lang="es-ES" sz="2000" dirty="0" err="1"/>
              <a:t>URLs</a:t>
            </a:r>
            <a:r>
              <a:rPr lang="es-ES" sz="2000" dirty="0"/>
              <a:t> HTTP que contengan nombre de usuario, puesto que dar un nombre de usuario por URL de HTTP se considera un riesgo de seguridad. En ese caso </a:t>
            </a:r>
            <a:r>
              <a:rPr lang="es-ES" sz="2000" dirty="0" smtClean="0"/>
              <a:t>elimina </a:t>
            </a:r>
            <a:r>
              <a:rPr lang="es-ES" sz="2000" dirty="0"/>
              <a:t>el usuario de la URL de </a:t>
            </a:r>
            <a:r>
              <a:rPr lang="es-ES" sz="2000" dirty="0" smtClean="0"/>
              <a:t>HTTP.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xmlns="" val="39976309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……</a:t>
            </a:r>
            <a:endParaRPr lang="es-E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510" y="1196752"/>
            <a:ext cx="730303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971600" y="3780315"/>
            <a:ext cx="6840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Pinche </a:t>
            </a:r>
            <a:r>
              <a:rPr lang="es-ES" sz="2000" b="1" dirty="0" err="1"/>
              <a:t>Next</a:t>
            </a:r>
            <a:r>
              <a:rPr lang="es-ES" sz="2000" dirty="0"/>
              <a:t> y en la primera conexión acepte la clave de host de </a:t>
            </a:r>
            <a:r>
              <a:rPr lang="es-ES" sz="2000" dirty="0" err="1"/>
              <a:t>GitHub</a:t>
            </a:r>
            <a:r>
              <a:rPr lang="es-E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90893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CONTROL DE </a:t>
            </a:r>
            <a:r>
              <a:rPr lang="es-ES" dirty="0" smtClean="0">
                <a:solidFill>
                  <a:schemeClr val="accent2"/>
                </a:solidFill>
              </a:rPr>
              <a:t>VERSIONES: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340768"/>
            <a:ext cx="7520940" cy="3579849"/>
          </a:xfrm>
        </p:spPr>
        <p:txBody>
          <a:bodyPr>
            <a:normAutofit/>
          </a:bodyPr>
          <a:lstStyle/>
          <a:p>
            <a:r>
              <a:rPr lang="es-ES" sz="2400" b="0" dirty="0"/>
              <a:t>Algunos de los más habituales </a:t>
            </a:r>
            <a:r>
              <a:rPr lang="es-ES" sz="2400" dirty="0"/>
              <a:t>son CVS, </a:t>
            </a:r>
            <a:r>
              <a:rPr lang="es-ES" sz="2400" dirty="0" err="1"/>
              <a:t>Subversion</a:t>
            </a:r>
            <a:r>
              <a:rPr lang="es-ES" sz="2400" dirty="0"/>
              <a:t>, </a:t>
            </a:r>
            <a:r>
              <a:rPr lang="es-ES" sz="2400" dirty="0" err="1"/>
              <a:t>Git</a:t>
            </a:r>
            <a:r>
              <a:rPr lang="es-ES" sz="2400" dirty="0"/>
              <a:t>, Mercurial, o </a:t>
            </a:r>
            <a:r>
              <a:rPr lang="es-ES" sz="2400" dirty="0" err="1" smtClean="0"/>
              <a:t>Bazaar</a:t>
            </a:r>
            <a:r>
              <a:rPr lang="es-ES" sz="2400" b="0" dirty="0" smtClean="0"/>
              <a:t>. </a:t>
            </a:r>
          </a:p>
          <a:p>
            <a:r>
              <a:rPr lang="es-ES" sz="2400" b="0" dirty="0" smtClean="0"/>
              <a:t>Personalmente</a:t>
            </a:r>
            <a:r>
              <a:rPr lang="es-ES" sz="2400" b="0" dirty="0"/>
              <a:t>, me decanto por </a:t>
            </a:r>
            <a:r>
              <a:rPr lang="es-ES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s-ES" sz="2400" b="0" dirty="0"/>
              <a:t>, el mismo que se utiliza para llevar un control del desarrollo del </a:t>
            </a:r>
            <a:r>
              <a:rPr lang="es-ES" sz="2400" b="0" dirty="0" err="1"/>
              <a:t>kernel</a:t>
            </a:r>
            <a:r>
              <a:rPr lang="es-ES" sz="2400" b="0" dirty="0"/>
              <a:t> de Linux (de hecho, fue creado inicialmente para esta tarea), y que además de ser muy popular, es un </a:t>
            </a:r>
            <a:r>
              <a:rPr lang="es-ES" sz="2400" dirty="0"/>
              <a:t>sistema distribuido, flexible</a:t>
            </a:r>
            <a:r>
              <a:rPr lang="es-ES" sz="2400" b="0" dirty="0"/>
              <a:t>, y para el que existe una gran cantidad de bibliografía.</a:t>
            </a:r>
          </a:p>
        </p:txBody>
      </p:sp>
    </p:spTree>
    <p:extLst>
      <p:ext uri="{BB962C8B-B14F-4D97-AF65-F5344CB8AC3E}">
        <p14:creationId xmlns:p14="http://schemas.microsoft.com/office/powerpoint/2010/main" xmlns="" val="6367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132856"/>
            <a:ext cx="7992888" cy="548640"/>
          </a:xfrm>
        </p:spPr>
        <p:txBody>
          <a:bodyPr/>
          <a:lstStyle/>
          <a:p>
            <a:pPr algn="ctr"/>
            <a:r>
              <a:rPr lang="es-ES" sz="3600" dirty="0" smtClean="0">
                <a:solidFill>
                  <a:schemeClr val="accent2"/>
                </a:solidFill>
              </a:rPr>
              <a:t>TIPOS </a:t>
            </a:r>
            <a:br>
              <a:rPr lang="es-ES" sz="3600" dirty="0" smtClean="0">
                <a:solidFill>
                  <a:schemeClr val="accent2"/>
                </a:solidFill>
              </a:rPr>
            </a:br>
            <a:r>
              <a:rPr lang="es-ES" sz="3600" dirty="0" smtClean="0">
                <a:solidFill>
                  <a:schemeClr val="accent2"/>
                </a:solidFill>
              </a:rPr>
              <a:t>DE CONTROL DE VERSIONES</a:t>
            </a:r>
            <a:endParaRPr lang="es-E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060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CONTROL DE </a:t>
            </a:r>
            <a:r>
              <a:rPr lang="es-ES" dirty="0" smtClean="0">
                <a:solidFill>
                  <a:schemeClr val="accent2"/>
                </a:solidFill>
              </a:rPr>
              <a:t>VERSIONES: TIPOS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hlinkClick r:id="rId2"/>
              </a:rPr>
              <a:t>Sistemas de control de versiones locales</a:t>
            </a:r>
            <a:endParaRPr lang="es-ES" sz="1800" dirty="0"/>
          </a:p>
          <a:p>
            <a:r>
              <a:rPr lang="es-ES" sz="1800" b="0" dirty="0"/>
              <a:t>Un método de control de versiones usado por mucha gente es </a:t>
            </a:r>
            <a:r>
              <a:rPr lang="es-ES" sz="1800" dirty="0"/>
              <a:t>copiar los archivos a otro directorio </a:t>
            </a:r>
            <a:r>
              <a:rPr lang="es-ES" sz="1800" b="0" dirty="0"/>
              <a:t>(</a:t>
            </a:r>
            <a:r>
              <a:rPr lang="es-ES" sz="1800" b="0" dirty="0" smtClean="0"/>
              <a:t>indicando </a:t>
            </a:r>
            <a:r>
              <a:rPr lang="es-ES" sz="1800" b="0" dirty="0"/>
              <a:t>la fecha y hora en que lo </a:t>
            </a:r>
            <a:r>
              <a:rPr lang="es-ES" sz="1800" b="0" dirty="0" smtClean="0"/>
              <a:t>hicieron). </a:t>
            </a:r>
            <a:r>
              <a:rPr lang="es-ES" sz="1800" b="0" dirty="0"/>
              <a:t>Este enfoque es muy común porque es muy </a:t>
            </a:r>
            <a:r>
              <a:rPr lang="es-ES" sz="1800" dirty="0"/>
              <a:t>simple</a:t>
            </a:r>
            <a:r>
              <a:rPr lang="es-ES" sz="1800" b="0" dirty="0"/>
              <a:t>, pero también tremendamente </a:t>
            </a:r>
            <a:r>
              <a:rPr lang="es-ES" sz="1800" dirty="0"/>
              <a:t>propenso a errores</a:t>
            </a:r>
            <a:r>
              <a:rPr lang="es-ES" sz="1800" b="0" dirty="0"/>
              <a:t>. Es fácil olvidar en qué directorio te encuentras, y guardar accidentalmente en el archivo equivocado o sobrescribir archivos que no querías.</a:t>
            </a:r>
          </a:p>
          <a:p>
            <a:endParaRPr lang="es-ES" dirty="0"/>
          </a:p>
        </p:txBody>
      </p:sp>
      <p:pic>
        <p:nvPicPr>
          <p:cNvPr id="3074" name="Picture 2" descr="http://git-scm.com/figures/18333fig0101-t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8020" y="3406306"/>
            <a:ext cx="3672408" cy="308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04231" y="3933056"/>
            <a:ext cx="37482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Para hacer frente a este problema, los programadores desarrollaron hace tiempo </a:t>
            </a:r>
            <a:r>
              <a:rPr lang="es-ES" b="1" dirty="0" err="1">
                <a:solidFill>
                  <a:schemeClr val="accent2"/>
                </a:solidFill>
              </a:rPr>
              <a:t>VCSs</a:t>
            </a:r>
            <a:r>
              <a:rPr lang="es-ES" b="1" dirty="0">
                <a:solidFill>
                  <a:schemeClr val="accent2"/>
                </a:solidFill>
              </a:rPr>
              <a:t> locales que contenían una simple base de datos en la que se llevaba registro de todos los cambios realizados sobre los </a:t>
            </a:r>
            <a:r>
              <a:rPr lang="es-ES" b="1" dirty="0" smtClean="0">
                <a:solidFill>
                  <a:schemeClr val="accent2"/>
                </a:solidFill>
              </a:rPr>
              <a:t>archivos</a:t>
            </a:r>
            <a:endParaRPr lang="es-E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2528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640</TotalTime>
  <Words>2352</Words>
  <Application>Microsoft Office PowerPoint</Application>
  <PresentationFormat>Presentación en pantalla (4:3)</PresentationFormat>
  <Paragraphs>236</Paragraphs>
  <Slides>66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66</vt:i4>
      </vt:variant>
    </vt:vector>
  </HeadingPairs>
  <TitlesOfParts>
    <vt:vector size="67" baseType="lpstr">
      <vt:lpstr>Ángulos</vt:lpstr>
      <vt:lpstr>T3. control de versiones</vt:lpstr>
      <vt:lpstr>INTRODUCCION</vt:lpstr>
      <vt:lpstr>CONTROL DE VERSIONES</vt:lpstr>
      <vt:lpstr>CONTROL DE VERSIONES</vt:lpstr>
      <vt:lpstr>CONTROL DE VERSIONES</vt:lpstr>
      <vt:lpstr>CONTROL DE VERSIONES</vt:lpstr>
      <vt:lpstr>CONTROL DE VERSIONES: SOFTWARE</vt:lpstr>
      <vt:lpstr>TIPOS  DE CONTROL DE VERSIONES</vt:lpstr>
      <vt:lpstr>CONTROL DE VERSIONES: TIPOS</vt:lpstr>
      <vt:lpstr>SISTEMAS DE CONTROL DE VERSIONES CENTRALIZADOS</vt:lpstr>
      <vt:lpstr>SISTEMAS DE CONTROL DE VERSIONES CENTRALIZADOS: CVS</vt:lpstr>
      <vt:lpstr>CVS: PROBLEMAS</vt:lpstr>
      <vt:lpstr>SISTEMAS DE CONTROL DE VERSIONES distribuidos</vt:lpstr>
      <vt:lpstr>Diapositiva 14</vt:lpstr>
      <vt:lpstr>GIT CONFIGURACION DE LA INSTALACION</vt:lpstr>
      <vt:lpstr>GIT ¿Cómo puedo empezar a usarlo?</vt:lpstr>
      <vt:lpstr>¿Cómo configuramos eGit?</vt:lpstr>
      <vt:lpstr>¿Cómo configuramos eGit?</vt:lpstr>
      <vt:lpstr>¿Cómo configuramos eGit?</vt:lpstr>
      <vt:lpstr>Posibles PROBLEMAS</vt:lpstr>
      <vt:lpstr>Establecer el directorio: “Home Directory” de Windows</vt:lpstr>
      <vt:lpstr>PRIMEROS PASOS: CREANDO UN REPOSITORIO</vt:lpstr>
      <vt:lpstr> Crear Repositorio </vt:lpstr>
      <vt:lpstr>Crear Repositorio</vt:lpstr>
      <vt:lpstr>Crear Repositorio</vt:lpstr>
      <vt:lpstr>Crear Repositorio</vt:lpstr>
      <vt:lpstr>Crear Repositorio: COMMIT</vt:lpstr>
      <vt:lpstr>COMMIT: AÑADIR</vt:lpstr>
      <vt:lpstr>COMMIT: AÑADIR</vt:lpstr>
      <vt:lpstr>COMMIT: AÑADIR</vt:lpstr>
      <vt:lpstr>COMMIT: AÑADIR</vt:lpstr>
      <vt:lpstr>COMMIT: AÑADIR</vt:lpstr>
      <vt:lpstr>Tipos de archivos en egit</vt:lpstr>
      <vt:lpstr>ESTADO DEL PROYECTO</vt:lpstr>
      <vt:lpstr>VERSIONES NUEVAS</vt:lpstr>
      <vt:lpstr>VERSIONES ANTERIORES</vt:lpstr>
      <vt:lpstr>Diapositiva 37</vt:lpstr>
      <vt:lpstr>VERSIONES ANTERIORES</vt:lpstr>
      <vt:lpstr>VERSIONES ANTERIORES</vt:lpstr>
      <vt:lpstr>HISTORIAL</vt:lpstr>
      <vt:lpstr> Inspeccionar Historia </vt:lpstr>
      <vt:lpstr>Inspeccionar Historia</vt:lpstr>
      <vt:lpstr>Inspeccionar Historia</vt:lpstr>
      <vt:lpstr>IMPORTAR  PROYECTO GIT</vt:lpstr>
      <vt:lpstr>Trabajar con proyectos existentes</vt:lpstr>
      <vt:lpstr>Trabajar con proyectos existentes</vt:lpstr>
      <vt:lpstr>Trabajar con proyectos existentes</vt:lpstr>
      <vt:lpstr>ejercicio</vt:lpstr>
      <vt:lpstr>Diapositiva 49</vt:lpstr>
      <vt:lpstr>¿Qué ES GITHUB?</vt:lpstr>
      <vt:lpstr>Preparando el entorno</vt:lpstr>
      <vt:lpstr>Preparando el entorno</vt:lpstr>
      <vt:lpstr>Preparando el entorno</vt:lpstr>
      <vt:lpstr>Crear un repositorio</vt:lpstr>
      <vt:lpstr>readme</vt:lpstr>
      <vt:lpstr>Editando readme</vt:lpstr>
      <vt:lpstr>Editando readme</vt:lpstr>
      <vt:lpstr>URL: ACCEDIENTO AL REPOSITORIO</vt:lpstr>
      <vt:lpstr>CONEXIÓN ¿HTTPS O SSH?</vt:lpstr>
      <vt:lpstr>Configurando eclipse ssh</vt:lpstr>
      <vt:lpstr>Claves ssh</vt:lpstr>
      <vt:lpstr>Clave ssh egit</vt:lpstr>
      <vt:lpstr>Subiendo nuestro primer proyecto</vt:lpstr>
      <vt:lpstr>Subiendo nuestro primer proyecto</vt:lpstr>
      <vt:lpstr>¿PROBLEMAS CON SHH?</vt:lpstr>
      <vt:lpstr>……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T3. control de versiones</dc:title>
  <dc:creator>Javi</dc:creator>
  <cp:lastModifiedBy>javierdizsantos</cp:lastModifiedBy>
  <cp:revision>97</cp:revision>
  <dcterms:created xsi:type="dcterms:W3CDTF">2015-02-22T19:27:07Z</dcterms:created>
  <dcterms:modified xsi:type="dcterms:W3CDTF">2015-03-04T08:34:08Z</dcterms:modified>
</cp:coreProperties>
</file>