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9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56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EC4-ADFB-48EF-9400-E1CFEF3EB53C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1053559-AD13-465A-A9B9-EF0A87BB1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78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EC4-ADFB-48EF-9400-E1CFEF3EB53C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559-AD13-465A-A9B9-EF0A87BB1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22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EC4-ADFB-48EF-9400-E1CFEF3EB53C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559-AD13-465A-A9B9-EF0A87BB1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43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EC4-ADFB-48EF-9400-E1CFEF3EB53C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559-AD13-465A-A9B9-EF0A87BB1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59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1D3FEC4-ADFB-48EF-9400-E1CFEF3EB53C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1053559-AD13-465A-A9B9-EF0A87BB1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EC4-ADFB-48EF-9400-E1CFEF3EB53C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559-AD13-465A-A9B9-EF0A87BB1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329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EC4-ADFB-48EF-9400-E1CFEF3EB53C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559-AD13-465A-A9B9-EF0A87BB1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29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EC4-ADFB-48EF-9400-E1CFEF3EB53C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559-AD13-465A-A9B9-EF0A87BB1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87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EC4-ADFB-48EF-9400-E1CFEF3EB53C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559-AD13-465A-A9B9-EF0A87BB1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75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EC4-ADFB-48EF-9400-E1CFEF3EB53C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559-AD13-465A-A9B9-EF0A87BB1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44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FEC4-ADFB-48EF-9400-E1CFEF3EB53C}" type="datetimeFigureOut">
              <a:rPr lang="es-ES" smtClean="0"/>
              <a:t>01/02/2018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559-AD13-465A-A9B9-EF0A87BB1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98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1D3FEC4-ADFB-48EF-9400-E1CFEF3EB53C}" type="datetimeFigureOut">
              <a:rPr lang="es-ES" smtClean="0"/>
              <a:t>01/02/2018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1053559-AD13-465A-A9B9-EF0A87BB1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3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D48E4-26FB-410D-B664-1D71AD80F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Interpolación de imágenes en video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649780-49E8-4D32-90F3-AE2D1E2D2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26" y="5425777"/>
            <a:ext cx="9966960" cy="1069848"/>
          </a:xfrm>
        </p:spPr>
        <p:txBody>
          <a:bodyPr/>
          <a:lstStyle/>
          <a:p>
            <a:r>
              <a:rPr lang="es-ES" dirty="0"/>
              <a:t>Antonio Navarro Duarte | Juan José Camacho Hidalgo | Jesús Pérez Escámez</a:t>
            </a:r>
          </a:p>
        </p:txBody>
      </p:sp>
    </p:spTree>
    <p:extLst>
      <p:ext uri="{BB962C8B-B14F-4D97-AF65-F5344CB8AC3E}">
        <p14:creationId xmlns:p14="http://schemas.microsoft.com/office/powerpoint/2010/main" val="22760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9D15B-46E9-4A39-B6BA-B874A61D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flujo óptico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CA98B-D8AA-400D-9E7A-FB51CF0F9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Patrón de movimiento aparente causado por el movimiento relativo entre el observador y una escena.</a:t>
            </a:r>
          </a:p>
          <a:p>
            <a:r>
              <a:rPr lang="es-ES" dirty="0"/>
              <a:t>Vector de desplazamiento que muestra el movimiento de dos puntos de un fotograma a otro.</a:t>
            </a:r>
          </a:p>
          <a:p>
            <a:r>
              <a:rPr lang="es-ES" dirty="0"/>
              <a:t>Son necesarias dos asunciones:</a:t>
            </a:r>
          </a:p>
          <a:p>
            <a:pPr lvl="1"/>
            <a:r>
              <a:rPr lang="es-ES" dirty="0"/>
              <a:t>La intensidad de píxeles de un objeto no varía entre dos fotogramas consecutivos</a:t>
            </a:r>
          </a:p>
          <a:p>
            <a:pPr lvl="1"/>
            <a:r>
              <a:rPr lang="es-ES" dirty="0"/>
              <a:t>Píxeles vecinos tienen un movimiento similar</a:t>
            </a:r>
          </a:p>
        </p:txBody>
      </p:sp>
      <p:pic>
        <p:nvPicPr>
          <p:cNvPr id="5122" name="Picture 2" descr="optical_flow_basic1.jpg">
            <a:extLst>
              <a:ext uri="{FF2B5EF4-FFF2-40B4-BE49-F238E27FC236}">
                <a16:creationId xmlns:a16="http://schemas.microsoft.com/office/drawing/2014/main" id="{25879772-E08F-4B97-BC7E-2C6EB49E4D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356" y="3259137"/>
            <a:ext cx="41624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60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8464C-918C-47CB-BF08-7BD54CE3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Flujo óptico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DF9B8-2D9B-4DD9-B9B6-4FB78FF95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un pixel </a:t>
            </a:r>
            <a:r>
              <a:rPr lang="es-ES" i="1" dirty="0"/>
              <a:t>I(</a:t>
            </a:r>
            <a:r>
              <a:rPr lang="es-ES" i="1" dirty="0" err="1"/>
              <a:t>x,y,t</a:t>
            </a:r>
            <a:r>
              <a:rPr lang="es-ES" i="1" dirty="0"/>
              <a:t>) </a:t>
            </a:r>
            <a:r>
              <a:rPr lang="es-ES" dirty="0"/>
              <a:t>se mueve una distancia </a:t>
            </a:r>
            <a:r>
              <a:rPr lang="es-ES" i="1" dirty="0"/>
              <a:t>(</a:t>
            </a:r>
            <a:r>
              <a:rPr lang="es-ES" i="1" dirty="0" err="1"/>
              <a:t>dx,dy</a:t>
            </a:r>
            <a:r>
              <a:rPr lang="es-ES" i="1" dirty="0"/>
              <a:t>) </a:t>
            </a:r>
            <a:r>
              <a:rPr lang="es-ES" dirty="0"/>
              <a:t>en un tiempo </a:t>
            </a:r>
            <a:r>
              <a:rPr lang="es-ES" i="1" dirty="0" err="1"/>
              <a:t>dt</a:t>
            </a:r>
            <a:r>
              <a:rPr lang="es-ES" i="1" dirty="0"/>
              <a:t>, </a:t>
            </a:r>
            <a:r>
              <a:rPr lang="es-ES" dirty="0"/>
              <a:t>podemos decir que: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Pero si usamos la sucesión de la aproximación de Taylor en el lado derecho, quitamos los términos comunes y dividimos por </a:t>
            </a:r>
            <a:r>
              <a:rPr lang="es-ES" i="1" dirty="0" err="1"/>
              <a:t>dt</a:t>
            </a:r>
            <a:r>
              <a:rPr lang="es-ES" dirty="0"/>
              <a:t>:</a:t>
            </a:r>
          </a:p>
          <a:p>
            <a:endParaRPr lang="es-ES"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9D1B26-6F20-4B5E-87C5-B539D720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7" y="3176587"/>
            <a:ext cx="4467225" cy="5048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B47FD9-D802-46D9-A0E0-D1E189D5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4900405"/>
            <a:ext cx="24384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B62F3-C44D-4260-B85C-1EB8A2FC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Aproximación de Taylor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14127B-5DCA-4B54-B692-D6120928F1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Donde:</a:t>
            </a:r>
          </a:p>
          <a:p>
            <a:endParaRPr lang="es-ES" dirty="0"/>
          </a:p>
        </p:txBody>
      </p:sp>
      <p:pic>
        <p:nvPicPr>
          <p:cNvPr id="6146" name="Picture 2" descr="https://upload.wikimedia.org/wikipedia/commons/thumb/2/21/Sintay.svg/800px-Sintay.svg.png">
            <a:extLst>
              <a:ext uri="{FF2B5EF4-FFF2-40B4-BE49-F238E27FC236}">
                <a16:creationId xmlns:a16="http://schemas.microsoft.com/office/drawing/2014/main" id="{FB23B179-96F8-48CE-B966-254446D54F9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119" y="2193925"/>
            <a:ext cx="3978275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83D602-FFE8-4697-AC4B-395291B05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87" y="2378765"/>
            <a:ext cx="2409825" cy="457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D61D47-E252-4833-A897-9B6D01B1F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199" y="3834434"/>
            <a:ext cx="25908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7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F261E-478F-4288-8748-51F1E1A9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Métodos de estimación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03C69-BA14-44E3-9780-7EBCABB7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Correlación de fase</a:t>
            </a:r>
          </a:p>
          <a:p>
            <a:r>
              <a:rPr lang="es-ES" dirty="0"/>
              <a:t>Métodos basados en bloques</a:t>
            </a:r>
          </a:p>
          <a:p>
            <a:r>
              <a:rPr lang="es-ES" dirty="0"/>
              <a:t>Métodos diferenciales</a:t>
            </a:r>
          </a:p>
          <a:p>
            <a:pPr lvl="1"/>
            <a:r>
              <a:rPr lang="es-ES" u="sng" dirty="0"/>
              <a:t>Método de Lucas-</a:t>
            </a:r>
            <a:r>
              <a:rPr lang="es-ES" u="sng" dirty="0" err="1"/>
              <a:t>Kanade</a:t>
            </a:r>
            <a:endParaRPr lang="es-ES" u="sng" dirty="0"/>
          </a:p>
          <a:p>
            <a:pPr lvl="1"/>
            <a:r>
              <a:rPr lang="es-ES" u="sng" dirty="0"/>
              <a:t>Método de </a:t>
            </a:r>
            <a:r>
              <a:rPr lang="es-ES" u="sng" dirty="0" err="1"/>
              <a:t>Horn-Schunck</a:t>
            </a:r>
            <a:endParaRPr lang="es-ES" u="sng" dirty="0"/>
          </a:p>
          <a:p>
            <a:pPr lvl="1"/>
            <a:r>
              <a:rPr lang="es-ES" u="sng" dirty="0"/>
              <a:t>Método de Buxton-Buxton</a:t>
            </a:r>
          </a:p>
          <a:p>
            <a:pPr lvl="1"/>
            <a:r>
              <a:rPr lang="es-ES" u="sng" dirty="0"/>
              <a:t>Método de Black-</a:t>
            </a:r>
            <a:r>
              <a:rPr lang="es-ES" u="sng" dirty="0" err="1"/>
              <a:t>Jepson</a:t>
            </a:r>
            <a:endParaRPr lang="es-ES" u="sng" dirty="0"/>
          </a:p>
          <a:p>
            <a:pPr lvl="1"/>
            <a:r>
              <a:rPr lang="es-ES" u="sng" dirty="0"/>
              <a:t>Métodos de varianzas generales</a:t>
            </a:r>
          </a:p>
          <a:p>
            <a:r>
              <a:rPr lang="es-ES" u="sng" dirty="0"/>
              <a:t>Métodos de optimización discreta</a:t>
            </a:r>
          </a:p>
        </p:txBody>
      </p:sp>
    </p:spTree>
    <p:extLst>
      <p:ext uri="{BB962C8B-B14F-4D97-AF65-F5344CB8AC3E}">
        <p14:creationId xmlns:p14="http://schemas.microsoft.com/office/powerpoint/2010/main" val="253317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A74EA-A0BC-4C7F-BC3D-03967C04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Método de Lucas-</a:t>
            </a:r>
            <a:r>
              <a:rPr lang="es-ES" dirty="0" err="1"/>
              <a:t>Kanade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EADE41-4405-45F9-94D4-5664F7A7C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método toma una parcela de 3x3 alrededor de un punto: 9 puntos en total.</a:t>
            </a:r>
          </a:p>
          <a:p>
            <a:r>
              <a:rPr lang="es-ES" dirty="0"/>
              <a:t>La ecuación vista anteriormente se aplica a cada unos de esos puntos.</a:t>
            </a:r>
          </a:p>
          <a:p>
            <a:r>
              <a:rPr lang="es-ES" dirty="0"/>
              <a:t>El método de los mínimos cuadrados nos valdrá para estimar </a:t>
            </a:r>
            <a:r>
              <a:rPr lang="es-ES" i="1" dirty="0"/>
              <a:t>u</a:t>
            </a:r>
            <a:r>
              <a:rPr lang="es-ES" dirty="0"/>
              <a:t> y </a:t>
            </a:r>
            <a:r>
              <a:rPr lang="es-ES" i="1" dirty="0"/>
              <a:t>v:</a:t>
            </a:r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r>
              <a:rPr lang="es-ES" dirty="0"/>
              <a:t>El método que usamos para hallar el flujo óptico en nuestra aplicación hace uso de Lucas-</a:t>
            </a:r>
            <a:r>
              <a:rPr lang="es-ES" dirty="0" err="1"/>
              <a:t>Kanade</a:t>
            </a:r>
            <a:r>
              <a:rPr lang="es-ES" dirty="0"/>
              <a:t> para estimar estas dos variables.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899D05-30A0-43CE-8DB4-D095208F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3637216"/>
            <a:ext cx="60007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6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F631D-79F4-46DE-AB35-8AC9CDCC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218"/>
            <a:ext cx="9144000" cy="1514820"/>
          </a:xfrm>
        </p:spPr>
        <p:txBody>
          <a:bodyPr/>
          <a:lstStyle/>
          <a:p>
            <a:r>
              <a:rPr lang="es-ES" dirty="0"/>
              <a:t>Nuestro programa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F7CB42-8267-4789-A1FD-944F4864F47A}"/>
              </a:ext>
            </a:extLst>
          </p:cNvPr>
          <p:cNvSpPr txBox="1"/>
          <p:nvPr/>
        </p:nvSpPr>
        <p:spPr>
          <a:xfrm>
            <a:off x="891483" y="1312147"/>
            <a:ext cx="101909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Hemos realizado una sencilla interfaz gráfica, donde el usuario podrá realizar las siguientes acciones: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Cargar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Procesar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Exportar video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00FBA13-3EF3-4AF3-8F43-ABBB83A31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5" y="1766882"/>
            <a:ext cx="8261100" cy="44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0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AAFD9-FCA4-43E6-8EAA-47376752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Nuestro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5B07-199A-40BF-955A-4386AF72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Para la realización de esta interfaz se ha utilizado la librería </a:t>
            </a:r>
            <a:r>
              <a:rPr lang="es-ES" sz="2800" dirty="0" err="1"/>
              <a:t>Tkinter</a:t>
            </a:r>
            <a:r>
              <a:rPr lang="es-ES" sz="2800" dirty="0"/>
              <a:t>, algunas de las razones por la cual nos hemos decantado a utilizar esta librería son:</a:t>
            </a:r>
          </a:p>
          <a:p>
            <a:pPr marL="0" indent="0">
              <a:buNone/>
            </a:pPr>
            <a:endParaRPr lang="es-ES" sz="2800" dirty="0"/>
          </a:p>
          <a:p>
            <a:pPr lvl="1"/>
            <a:r>
              <a:rPr lang="es-ES" sz="2400" dirty="0"/>
              <a:t>Es una librería que viene preinstalada con Python.</a:t>
            </a:r>
          </a:p>
          <a:p>
            <a:pPr lvl="1"/>
            <a:r>
              <a:rPr lang="es-ES" sz="2400" dirty="0"/>
              <a:t>Es simple y fácil de aprender.</a:t>
            </a:r>
          </a:p>
          <a:p>
            <a:pPr lvl="1"/>
            <a:r>
              <a:rPr lang="es-ES" sz="2400" dirty="0"/>
              <a:t>Hay una gran documentación.</a:t>
            </a:r>
          </a:p>
        </p:txBody>
      </p:sp>
    </p:spTree>
    <p:extLst>
      <p:ext uri="{BB962C8B-B14F-4D97-AF65-F5344CB8AC3E}">
        <p14:creationId xmlns:p14="http://schemas.microsoft.com/office/powerpoint/2010/main" val="3988002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BB581-0D51-4275-93D0-69CA21F2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Nuestro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E9E982-4168-4960-A4EF-D0E282A6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 la parte de la implementación del “</a:t>
            </a:r>
            <a:r>
              <a:rPr lang="es-ES" sz="2400" dirty="0" err="1"/>
              <a:t>Optical</a:t>
            </a:r>
            <a:r>
              <a:rPr lang="es-ES" sz="2400" dirty="0"/>
              <a:t> Flow” hemos utilizado la librería </a:t>
            </a:r>
            <a:r>
              <a:rPr lang="es-ES" sz="2400" dirty="0" err="1"/>
              <a:t>OpenCV</a:t>
            </a:r>
            <a:r>
              <a:rPr lang="es-ES" sz="2400" dirty="0"/>
              <a:t> la cual implementa el método de Lucas-</a:t>
            </a:r>
            <a:r>
              <a:rPr lang="es-ES" sz="2400" dirty="0" err="1"/>
              <a:t>Kanade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Este se basa en escoger el primer </a:t>
            </a:r>
            <a:r>
              <a:rPr lang="es-ES" sz="2400" i="1" dirty="0" err="1"/>
              <a:t>frame</a:t>
            </a:r>
            <a:r>
              <a:rPr lang="es-ES" sz="2400" dirty="0"/>
              <a:t> del video y encontrar las esquinas de ese </a:t>
            </a:r>
            <a:r>
              <a:rPr lang="es-ES" sz="2400" i="1" dirty="0" err="1"/>
              <a:t>frame</a:t>
            </a:r>
            <a:r>
              <a:rPr lang="es-ES" sz="2400" dirty="0"/>
              <a:t> con el algoritmo de Shi-</a:t>
            </a:r>
            <a:r>
              <a:rPr lang="es-ES" sz="2400" dirty="0" err="1"/>
              <a:t>Tomasi</a:t>
            </a:r>
            <a:r>
              <a:rPr lang="es-ES" sz="2400" dirty="0"/>
              <a:t>. 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Una vez hecho esto se obtiene el siguiente </a:t>
            </a:r>
            <a:r>
              <a:rPr lang="es-ES" sz="2400" i="1" dirty="0" err="1"/>
              <a:t>frame</a:t>
            </a:r>
            <a:r>
              <a:rPr lang="es-ES" sz="2400" dirty="0"/>
              <a:t> y se aplica el método de </a:t>
            </a:r>
            <a:r>
              <a:rPr lang="es-ES" sz="2400" dirty="0" err="1"/>
              <a:t>Optical</a:t>
            </a:r>
            <a:r>
              <a:rPr lang="es-ES" sz="2400" dirty="0"/>
              <a:t> Flow, el cual nos devuelve los vectores de los objetos en movimiento.</a:t>
            </a:r>
          </a:p>
        </p:txBody>
      </p:sp>
    </p:spTree>
    <p:extLst>
      <p:ext uri="{BB962C8B-B14F-4D97-AF65-F5344CB8AC3E}">
        <p14:creationId xmlns:p14="http://schemas.microsoft.com/office/powerpoint/2010/main" val="1417662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BCFF3-5011-4E15-903E-4BDE8828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Nuestro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E3B82-892B-4BC9-99A8-C3CFE72C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Debido a que no hemos sabido como calcular la imagen intermedia en un video cualquiera. Se ha construido un entorno especifico en la cual aplicar este algoritmo. 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ES" sz="2800" dirty="0"/>
              <a:t>Esto ha consistido en crear 7 imágenes de 512x512 pixeles, donde el fondo es de color rojo y un rectángulo de color azul, el cual se mueve a través de las imágenes.</a:t>
            </a:r>
          </a:p>
        </p:txBody>
      </p:sp>
    </p:spTree>
    <p:extLst>
      <p:ext uri="{BB962C8B-B14F-4D97-AF65-F5344CB8AC3E}">
        <p14:creationId xmlns:p14="http://schemas.microsoft.com/office/powerpoint/2010/main" val="421545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FBC4C-5792-4F1F-A775-8E68282B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Nuestro programa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0C2DB7-18BD-4189-8E65-457F19541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0" y="1690688"/>
            <a:ext cx="1690688" cy="16906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5FBF810-321E-4FA3-91DA-723FD39E4450}"/>
              </a:ext>
            </a:extLst>
          </p:cNvPr>
          <p:cNvSpPr txBox="1"/>
          <p:nvPr/>
        </p:nvSpPr>
        <p:spPr>
          <a:xfrm>
            <a:off x="1344068" y="3381376"/>
            <a:ext cx="1690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Frame</a:t>
            </a:r>
            <a:r>
              <a:rPr lang="es-ES" sz="2400" dirty="0"/>
              <a:t> 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53BF6DD-7944-4BC9-9CFB-162CF7AAE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951" y="1690688"/>
            <a:ext cx="1690688" cy="169068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D36CF4A-3AE3-471C-9042-C57D8816086E}"/>
              </a:ext>
            </a:extLst>
          </p:cNvPr>
          <p:cNvSpPr txBox="1"/>
          <p:nvPr/>
        </p:nvSpPr>
        <p:spPr>
          <a:xfrm>
            <a:off x="5045782" y="3381376"/>
            <a:ext cx="1690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Frame</a:t>
            </a:r>
            <a:r>
              <a:rPr lang="es-ES" sz="2400" dirty="0"/>
              <a:t> 2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2179F52-C021-44B7-8339-86D2521DA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114" y="1690688"/>
            <a:ext cx="1690688" cy="169068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F037976-FBF6-434D-98D5-B86D538DA96B}"/>
              </a:ext>
            </a:extLst>
          </p:cNvPr>
          <p:cNvSpPr txBox="1"/>
          <p:nvPr/>
        </p:nvSpPr>
        <p:spPr>
          <a:xfrm>
            <a:off x="8850378" y="3381376"/>
            <a:ext cx="1690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Frame</a:t>
            </a:r>
            <a:r>
              <a:rPr lang="es-ES" sz="2400" dirty="0"/>
              <a:t> 3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E5BB078-465B-44D7-B513-E45770C15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4" y="4226720"/>
            <a:ext cx="1690688" cy="169068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20ED4C4-65C2-460C-B433-C399C62DA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91" y="4226720"/>
            <a:ext cx="1690688" cy="169068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3049FD6-7F71-4119-B775-889DE2A2B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470" y="4226720"/>
            <a:ext cx="1690688" cy="169068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880B2F0-F39D-46FF-8792-5561491DF8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79" y="4226720"/>
            <a:ext cx="1690688" cy="169068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C165543-6855-4CC8-BECC-F86DDF4A03D2}"/>
              </a:ext>
            </a:extLst>
          </p:cNvPr>
          <p:cNvSpPr txBox="1"/>
          <p:nvPr/>
        </p:nvSpPr>
        <p:spPr>
          <a:xfrm>
            <a:off x="736812" y="5973700"/>
            <a:ext cx="1690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Frame</a:t>
            </a:r>
            <a:r>
              <a:rPr lang="es-ES" sz="2400" dirty="0"/>
              <a:t> 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EDE16C1-F76E-4B73-9CC4-4C4A99E5ADD0}"/>
              </a:ext>
            </a:extLst>
          </p:cNvPr>
          <p:cNvSpPr txBox="1"/>
          <p:nvPr/>
        </p:nvSpPr>
        <p:spPr>
          <a:xfrm>
            <a:off x="3719163" y="5936648"/>
            <a:ext cx="1690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Frame</a:t>
            </a:r>
            <a:r>
              <a:rPr lang="es-ES" sz="2400" dirty="0"/>
              <a:t> 5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D66B37D-B804-4F30-A013-16276987E720}"/>
              </a:ext>
            </a:extLst>
          </p:cNvPr>
          <p:cNvSpPr txBox="1"/>
          <p:nvPr/>
        </p:nvSpPr>
        <p:spPr>
          <a:xfrm>
            <a:off x="7000842" y="5917408"/>
            <a:ext cx="1690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Frame</a:t>
            </a:r>
            <a:r>
              <a:rPr lang="es-ES" sz="2400" dirty="0"/>
              <a:t> 6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89F7F6B-E953-4744-ADEB-4781A588D1F8}"/>
              </a:ext>
            </a:extLst>
          </p:cNvPr>
          <p:cNvSpPr txBox="1"/>
          <p:nvPr/>
        </p:nvSpPr>
        <p:spPr>
          <a:xfrm>
            <a:off x="10337951" y="5917407"/>
            <a:ext cx="1690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Frame</a:t>
            </a:r>
            <a:r>
              <a:rPr lang="es-ES" sz="24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204850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3CA9-1E6F-49E4-BF9A-D8D8670B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CC897-9659-41D4-A9EB-D10E8577C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  Aplicación en el lenguaje Python cuya finalidad es la generación de imágenes situadas entre imágenes conocidas de una secuencia de vídeo. Esta técnica consiste en, dadas dos imágenes consecutivas A y C, construir una imagen intermedia (desconocida) B, usando como datos los píxeles de A y C. </a:t>
            </a:r>
          </a:p>
          <a:p>
            <a:pPr>
              <a:buFontTx/>
              <a:buChar char="-"/>
            </a:pPr>
            <a:r>
              <a:rPr lang="es-ES" dirty="0"/>
              <a:t>Técnica -&gt; </a:t>
            </a:r>
            <a:r>
              <a:rPr lang="es-ES" dirty="0" err="1"/>
              <a:t>Optical</a:t>
            </a:r>
            <a:r>
              <a:rPr lang="es-ES" dirty="0"/>
              <a:t> Flow -&gt; Mejores resultados</a:t>
            </a:r>
          </a:p>
          <a:p>
            <a:pPr>
              <a:buFontTx/>
              <a:buChar char="-"/>
            </a:pPr>
            <a:r>
              <a:rPr lang="es-ES" dirty="0"/>
              <a:t>Nuestra app: </a:t>
            </a:r>
          </a:p>
          <a:p>
            <a:pPr marL="0" indent="0">
              <a:buNone/>
            </a:pPr>
            <a:r>
              <a:rPr lang="es-ES" dirty="0"/>
              <a:t>1. Aplica </a:t>
            </a:r>
            <a:r>
              <a:rPr lang="es-ES" dirty="0" err="1"/>
              <a:t>optical</a:t>
            </a:r>
            <a:r>
              <a:rPr lang="es-ES" dirty="0"/>
              <a:t> </a:t>
            </a:r>
            <a:r>
              <a:rPr lang="es-ES" dirty="0" err="1"/>
              <a:t>flow</a:t>
            </a:r>
            <a:r>
              <a:rPr lang="es-ES" dirty="0"/>
              <a:t> para obtener seguimiento del movimiento.</a:t>
            </a:r>
          </a:p>
          <a:p>
            <a:pPr marL="0" indent="0">
              <a:buNone/>
            </a:pPr>
            <a:r>
              <a:rPr lang="es-ES" dirty="0"/>
              <a:t>2. Duplica los </a:t>
            </a:r>
            <a:r>
              <a:rPr lang="es-ES" dirty="0" err="1"/>
              <a:t>fps</a:t>
            </a:r>
            <a:r>
              <a:rPr lang="es-ES" dirty="0"/>
              <a:t>, solo para casos con fotogramas con características muy concretas. Más adelante lo veremos.</a:t>
            </a:r>
          </a:p>
        </p:txBody>
      </p:sp>
    </p:spTree>
    <p:extLst>
      <p:ext uri="{BB962C8B-B14F-4D97-AF65-F5344CB8AC3E}">
        <p14:creationId xmlns:p14="http://schemas.microsoft.com/office/powerpoint/2010/main" val="1697351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4E15C-D785-4EAF-8137-2202E913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Nuestro programa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105A26-907C-4165-8F8B-483808083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544914"/>
            <a:ext cx="4351338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75AE164-41F3-4F90-B223-264A58AC81AE}"/>
              </a:ext>
            </a:extLst>
          </p:cNvPr>
          <p:cNvSpPr txBox="1"/>
          <p:nvPr/>
        </p:nvSpPr>
        <p:spPr>
          <a:xfrm>
            <a:off x="4386469" y="6002269"/>
            <a:ext cx="341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Frame</a:t>
            </a:r>
            <a:r>
              <a:rPr lang="es-ES" dirty="0"/>
              <a:t> 6 después de aplicar </a:t>
            </a:r>
            <a:r>
              <a:rPr lang="es-ES" dirty="0" err="1"/>
              <a:t>Optical</a:t>
            </a:r>
            <a:r>
              <a:rPr lang="es-ES" dirty="0"/>
              <a:t> Flow.</a:t>
            </a:r>
          </a:p>
        </p:txBody>
      </p:sp>
    </p:spTree>
    <p:extLst>
      <p:ext uri="{BB962C8B-B14F-4D97-AF65-F5344CB8AC3E}">
        <p14:creationId xmlns:p14="http://schemas.microsoft.com/office/powerpoint/2010/main" val="1958452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49A1F-D116-403F-9EE2-476DE77A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Nuestro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175CA-F06F-499B-8E3F-650D1BAC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/>
              <a:t>Mediante las cuatro esquinas que nos proporciona el algoritmo, podemos crear un </a:t>
            </a:r>
            <a:r>
              <a:rPr lang="es-ES" sz="2800" dirty="0" err="1"/>
              <a:t>frame</a:t>
            </a:r>
            <a:r>
              <a:rPr lang="es-ES" sz="2800" dirty="0"/>
              <a:t> intermedio, donde el rectángulo esta situado en una posición intermedia.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1009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34A7B-D938-4DB9-8FFF-BDF159E4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Nuestro programa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87ABAD-B734-4211-9997-E48F6ABE1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52C5D9-A9EF-4675-A24B-FD88310108FF}"/>
              </a:ext>
            </a:extLst>
          </p:cNvPr>
          <p:cNvSpPr txBox="1"/>
          <p:nvPr/>
        </p:nvSpPr>
        <p:spPr>
          <a:xfrm>
            <a:off x="5406887" y="1690688"/>
            <a:ext cx="60429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primer </a:t>
            </a:r>
            <a:r>
              <a:rPr lang="es-ES" dirty="0" err="1"/>
              <a:t>frame</a:t>
            </a:r>
            <a:r>
              <a:rPr lang="es-ES" dirty="0"/>
              <a:t> tenemos las siguientes coordenadas:</a:t>
            </a:r>
          </a:p>
          <a:p>
            <a:endParaRPr lang="es-ES" dirty="0"/>
          </a:p>
          <a:p>
            <a:r>
              <a:rPr lang="es-ES" dirty="0"/>
              <a:t>P1 (42,44)</a:t>
            </a:r>
          </a:p>
          <a:p>
            <a:r>
              <a:rPr lang="es-ES" dirty="0"/>
              <a:t>P2 (76,44)</a:t>
            </a:r>
          </a:p>
          <a:p>
            <a:r>
              <a:rPr lang="es-ES" dirty="0"/>
              <a:t>P3 (42,104)</a:t>
            </a:r>
          </a:p>
          <a:p>
            <a:r>
              <a:rPr lang="es-ES" dirty="0"/>
              <a:t>P4 (76,104)</a:t>
            </a:r>
          </a:p>
          <a:p>
            <a:endParaRPr lang="es-ES" dirty="0"/>
          </a:p>
          <a:p>
            <a:r>
              <a:rPr lang="es-ES" dirty="0"/>
              <a:t>Mientras que en el segundo </a:t>
            </a:r>
            <a:r>
              <a:rPr lang="es-ES" dirty="0" err="1"/>
              <a:t>frame</a:t>
            </a:r>
            <a:r>
              <a:rPr lang="es-ES" dirty="0"/>
              <a:t> tenemos:</a:t>
            </a:r>
          </a:p>
          <a:p>
            <a:endParaRPr lang="es-ES" dirty="0"/>
          </a:p>
          <a:p>
            <a:r>
              <a:rPr lang="es-ES" dirty="0"/>
              <a:t>P1 (60,44)</a:t>
            </a:r>
          </a:p>
          <a:p>
            <a:r>
              <a:rPr lang="es-ES" dirty="0"/>
              <a:t>P2 (94,44)</a:t>
            </a:r>
          </a:p>
          <a:p>
            <a:r>
              <a:rPr lang="es-ES" dirty="0"/>
              <a:t>P3 (60,104)</a:t>
            </a:r>
          </a:p>
          <a:p>
            <a:r>
              <a:rPr lang="es-ES" dirty="0"/>
              <a:t>P4 (94,104)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253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3E93B-A0B3-4213-B5C6-A78D5227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41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Nuestro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44932-0EDF-453B-BBD8-64245284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304"/>
            <a:ext cx="10515600" cy="891069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Una vez aplicado el algoritmo obtenemos como resultado una imagen intermedia entre esas dos: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9525C6-9E0D-481E-9053-1FAF9D40C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9373"/>
            <a:ext cx="4515885" cy="451588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FF70E2E-1849-42D2-A5A7-22A70D5257AA}"/>
              </a:ext>
            </a:extLst>
          </p:cNvPr>
          <p:cNvSpPr txBox="1"/>
          <p:nvPr/>
        </p:nvSpPr>
        <p:spPr>
          <a:xfrm>
            <a:off x="5499652" y="2504661"/>
            <a:ext cx="5854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Donde sus coordenadas son:</a:t>
            </a:r>
          </a:p>
          <a:p>
            <a:r>
              <a:rPr lang="es-ES" dirty="0"/>
              <a:t>P1 (51,44)</a:t>
            </a:r>
          </a:p>
          <a:p>
            <a:r>
              <a:rPr lang="es-ES" dirty="0"/>
              <a:t>P2 (85,44)</a:t>
            </a:r>
          </a:p>
          <a:p>
            <a:r>
              <a:rPr lang="es-ES" dirty="0"/>
              <a:t>P3 (51,104)</a:t>
            </a:r>
          </a:p>
          <a:p>
            <a:r>
              <a:rPr lang="es-ES" dirty="0"/>
              <a:t>P4 (85,104)</a:t>
            </a:r>
          </a:p>
          <a:p>
            <a:endParaRPr lang="es-ES" dirty="0"/>
          </a:p>
          <a:p>
            <a:r>
              <a:rPr lang="es-ES" dirty="0"/>
              <a:t>Por lo tanto, tenemos una </a:t>
            </a:r>
            <a:r>
              <a:rPr lang="es-ES" dirty="0" err="1"/>
              <a:t>frame</a:t>
            </a:r>
            <a:r>
              <a:rPr lang="es-ES" dirty="0"/>
              <a:t> que antes no existía.</a:t>
            </a:r>
          </a:p>
        </p:txBody>
      </p:sp>
    </p:spTree>
    <p:extLst>
      <p:ext uri="{BB962C8B-B14F-4D97-AF65-F5344CB8AC3E}">
        <p14:creationId xmlns:p14="http://schemas.microsoft.com/office/powerpoint/2010/main" val="91199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DB671-C91D-4462-8AF6-C7421A77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633964-6D9D-4CF7-846A-1BA4DDFA2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Proyecto más complejo de lo esperado</a:t>
            </a:r>
          </a:p>
          <a:p>
            <a:r>
              <a:rPr lang="es-ES" dirty="0"/>
              <a:t>Comprensión de técnicas de interpolación, lenguaje Python, y sus librerías multimedia. </a:t>
            </a:r>
          </a:p>
          <a:p>
            <a:r>
              <a:rPr lang="es-ES" dirty="0"/>
              <a:t>Hemos logrado el objetivo en un caso sencillo, y, pensando con más abstracción, podríamos lograrlo para casos más generales.</a:t>
            </a:r>
          </a:p>
        </p:txBody>
      </p:sp>
    </p:spTree>
    <p:extLst>
      <p:ext uri="{BB962C8B-B14F-4D97-AF65-F5344CB8AC3E}">
        <p14:creationId xmlns:p14="http://schemas.microsoft.com/office/powerpoint/2010/main" val="39525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932F3-6003-4863-B8B8-65BD5A04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Fundamento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EAB4D-641A-49CD-995A-B911565A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Sistemas de interpolación</a:t>
            </a:r>
          </a:p>
          <a:p>
            <a:pPr lvl="1"/>
            <a:r>
              <a:rPr lang="es-ES" dirty="0"/>
              <a:t>Interpolación constante por piezas</a:t>
            </a:r>
          </a:p>
          <a:p>
            <a:pPr lvl="1"/>
            <a:r>
              <a:rPr lang="es-ES" dirty="0"/>
              <a:t>Interpolación lineal</a:t>
            </a:r>
          </a:p>
          <a:p>
            <a:pPr lvl="1"/>
            <a:r>
              <a:rPr lang="es-ES" dirty="0"/>
              <a:t>Interpolación polinómica</a:t>
            </a:r>
          </a:p>
          <a:p>
            <a:pPr lvl="1"/>
            <a:r>
              <a:rPr lang="es-ES" dirty="0"/>
              <a:t>Interpolación </a:t>
            </a:r>
            <a:r>
              <a:rPr lang="es-ES" dirty="0" err="1"/>
              <a:t>spline</a:t>
            </a:r>
            <a:endParaRPr lang="es-ES" dirty="0"/>
          </a:p>
          <a:p>
            <a:r>
              <a:rPr lang="es-ES" dirty="0"/>
              <a:t>Interpolación basada en flujo óptico</a:t>
            </a:r>
          </a:p>
          <a:p>
            <a:pPr lvl="1"/>
            <a:r>
              <a:rPr lang="es-ES" dirty="0"/>
              <a:t>Métodos de estimación</a:t>
            </a:r>
          </a:p>
          <a:p>
            <a:pPr lvl="2"/>
            <a:r>
              <a:rPr lang="es-ES" dirty="0"/>
              <a:t>Método de Lucas-</a:t>
            </a:r>
            <a:r>
              <a:rPr lang="es-ES" dirty="0" err="1"/>
              <a:t>Kanade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784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D5FD-A70B-4D39-A8BC-4D3E412D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Sistemas de interpolación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8C2D73-DF57-4950-8218-4EC989605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inglés: </a:t>
            </a:r>
            <a:r>
              <a:rPr lang="es-ES" i="1" dirty="0" err="1"/>
              <a:t>motion</a:t>
            </a:r>
            <a:r>
              <a:rPr lang="es-ES" i="1" dirty="0"/>
              <a:t> </a:t>
            </a:r>
            <a:r>
              <a:rPr lang="es-ES" i="1" dirty="0" err="1"/>
              <a:t>interpolation</a:t>
            </a:r>
            <a:r>
              <a:rPr lang="es-ES" dirty="0"/>
              <a:t>.</a:t>
            </a:r>
          </a:p>
          <a:p>
            <a:r>
              <a:rPr lang="es-ES" dirty="0"/>
              <a:t> Técnica que permite generar nuevos fotogramas para un vídeo.</a:t>
            </a:r>
          </a:p>
          <a:p>
            <a:r>
              <a:rPr lang="es-ES" dirty="0"/>
              <a:t>Se usa para:</a:t>
            </a:r>
          </a:p>
          <a:p>
            <a:pPr lvl="1"/>
            <a:r>
              <a:rPr lang="es-ES" dirty="0"/>
              <a:t>Lograr un movimiento más fluido.</a:t>
            </a:r>
          </a:p>
          <a:p>
            <a:pPr lvl="1"/>
            <a:r>
              <a:rPr lang="es-ES" dirty="0"/>
              <a:t>Compensar el desenfoque de movimiento.</a:t>
            </a:r>
          </a:p>
          <a:p>
            <a:r>
              <a:rPr lang="es-ES" dirty="0"/>
              <a:t>Basado en: </a:t>
            </a:r>
            <a:r>
              <a:rPr lang="es-ES" u="sng" dirty="0"/>
              <a:t>métodos de interpolación</a:t>
            </a:r>
            <a:r>
              <a:rPr lang="es-E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56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7A8F9-206E-4411-ACED-F9BA4DF6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Métodos de interpolación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D87D41-6FAF-48FA-BBCF-2518837D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Interpolación: método de análisis numérico.</a:t>
            </a:r>
          </a:p>
          <a:p>
            <a:r>
              <a:rPr lang="es-ES" dirty="0"/>
              <a:t>Construye puntos nuevos dentro de un conjunto discreto de puntos.</a:t>
            </a:r>
          </a:p>
          <a:p>
            <a:r>
              <a:rPr lang="es-ES" dirty="0"/>
              <a:t>Aplicado a archivos de vídeos: los puntos serán píxeles.</a:t>
            </a:r>
          </a:p>
          <a:p>
            <a:r>
              <a:rPr lang="es-ES" dirty="0"/>
              <a:t>Cuatro métodos de interpolación principales:</a:t>
            </a:r>
          </a:p>
          <a:p>
            <a:pPr lvl="1"/>
            <a:r>
              <a:rPr lang="es-ES" dirty="0"/>
              <a:t>Interpolación constante por piezas</a:t>
            </a:r>
          </a:p>
          <a:p>
            <a:pPr lvl="1"/>
            <a:r>
              <a:rPr lang="es-ES" dirty="0"/>
              <a:t>Interpolación lineal</a:t>
            </a:r>
          </a:p>
          <a:p>
            <a:pPr lvl="1"/>
            <a:r>
              <a:rPr lang="es-ES" dirty="0"/>
              <a:t>Interpolación polinómica</a:t>
            </a:r>
          </a:p>
          <a:p>
            <a:pPr lvl="1"/>
            <a:r>
              <a:rPr lang="es-ES" dirty="0"/>
              <a:t>Interpolación </a:t>
            </a:r>
            <a:r>
              <a:rPr lang="es-ES" dirty="0" err="1"/>
              <a:t>spline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464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6E12D-B3FE-4AA9-921B-6F5E5FB4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Interpolación constante por piezas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EBD2F-353C-4DA8-B792-14D8991F9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/>
          <a:p>
            <a:r>
              <a:rPr lang="es-ES" dirty="0"/>
              <a:t>También conocida como </a:t>
            </a:r>
            <a:r>
              <a:rPr lang="es-ES" i="1" dirty="0"/>
              <a:t>Interpolación del vecino más cercano.</a:t>
            </a:r>
          </a:p>
          <a:p>
            <a:r>
              <a:rPr lang="es-ES" dirty="0"/>
              <a:t>Los puntos desconocidos tienen el mismo valor que los conocidos más cercanos.</a:t>
            </a:r>
          </a:p>
          <a:p>
            <a:r>
              <a:rPr lang="es-ES" dirty="0"/>
              <a:t>Método sencillo pero muy impreciso.</a:t>
            </a:r>
          </a:p>
        </p:txBody>
      </p:sp>
      <p:pic>
        <p:nvPicPr>
          <p:cNvPr id="12" name="Picture 4" descr="https://upload.wikimedia.org/wikipedia/commons/thumb/4/47/Piecewise_constant.svg/600px-Piecewise_constant.svg.png">
            <a:extLst>
              <a:ext uri="{FF2B5EF4-FFF2-40B4-BE49-F238E27FC236}">
                <a16:creationId xmlns:a16="http://schemas.microsoft.com/office/drawing/2014/main" id="{9A4D36CC-4A97-45B3-BFB9-5FAC09F8AA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2281238"/>
            <a:ext cx="4754562" cy="38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72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7DE63-D31E-434A-9930-BF21633E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Interpolación lineal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2C30B8-247C-4B01-8426-B72B4AB276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También es un método simple</a:t>
            </a:r>
          </a:p>
          <a:p>
            <a:r>
              <a:rPr lang="es-ES" dirty="0"/>
              <a:t>Los puntos desconocidos entre otros dos se aproximan a la línea recta que los une.</a:t>
            </a:r>
          </a:p>
        </p:txBody>
      </p:sp>
      <p:pic>
        <p:nvPicPr>
          <p:cNvPr id="2050" name="Picture 2" descr="https://upload.wikimedia.org/wikipedia/commons/thumb/6/67/Interpolation_example_linear.svg/600px-Interpolation_example_linear.svg.png">
            <a:extLst>
              <a:ext uri="{FF2B5EF4-FFF2-40B4-BE49-F238E27FC236}">
                <a16:creationId xmlns:a16="http://schemas.microsoft.com/office/drawing/2014/main" id="{DA094671-FE99-40A1-93C4-1A88FC1B4B5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281237"/>
            <a:ext cx="4754563" cy="380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9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55C10-2F44-4539-A0F1-6514AF5C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Interpolación polinómica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12960-690E-4644-80A3-4C70A78C53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Es la generalización de la interpolación polinómica.</a:t>
            </a:r>
          </a:p>
          <a:p>
            <a:r>
              <a:rPr lang="es-ES" dirty="0"/>
              <a:t>Los puntos desconocidos se corresponden a una función polinómica que pasa por los puntos conocidos.</a:t>
            </a:r>
          </a:p>
          <a:p>
            <a:r>
              <a:rPr lang="es-ES" dirty="0"/>
              <a:t>El resultado suele ser una curva.</a:t>
            </a:r>
          </a:p>
        </p:txBody>
      </p:sp>
      <p:pic>
        <p:nvPicPr>
          <p:cNvPr id="3074" name="Picture 2" descr="https://upload.wikimedia.org/wikipedia/commons/thumb/4/41/Interpolation_example_polynomial.svg/600px-Interpolation_example_polynomial.svg.png">
            <a:extLst>
              <a:ext uri="{FF2B5EF4-FFF2-40B4-BE49-F238E27FC236}">
                <a16:creationId xmlns:a16="http://schemas.microsoft.com/office/drawing/2014/main" id="{132052D3-6957-4001-8FF1-6159D5A509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2281238"/>
            <a:ext cx="4754562" cy="38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11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B35D4-4FC5-4F82-9C36-BC73C437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Interpolación </a:t>
            </a:r>
            <a:r>
              <a:rPr lang="es-ES" dirty="0" err="1"/>
              <a:t>Spline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48BC4A-50F7-4296-B81D-FB09AEDACA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Por su traducción: </a:t>
            </a:r>
            <a:r>
              <a:rPr lang="es-ES" i="1" dirty="0"/>
              <a:t>interpolación de ranura o de astilla.</a:t>
            </a:r>
          </a:p>
          <a:p>
            <a:r>
              <a:rPr lang="es-ES" dirty="0"/>
              <a:t>Los puntos entre cada uno de los intervalos entre dos puntos conocidos se corresponden con una función polinómica.</a:t>
            </a:r>
          </a:p>
          <a:p>
            <a:r>
              <a:rPr lang="es-ES" dirty="0"/>
              <a:t>Se consigue un resultado más “</a:t>
            </a:r>
            <a:r>
              <a:rPr lang="es-ES" i="1" dirty="0"/>
              <a:t>suavizado</a:t>
            </a:r>
            <a:r>
              <a:rPr lang="es-ES" dirty="0"/>
              <a:t>”.</a:t>
            </a:r>
          </a:p>
          <a:p>
            <a:r>
              <a:rPr lang="es-ES" dirty="0"/>
              <a:t>Es la que menor margen de error ofrece.</a:t>
            </a:r>
          </a:p>
          <a:p>
            <a:endParaRPr lang="es-ES" dirty="0"/>
          </a:p>
        </p:txBody>
      </p:sp>
      <p:pic>
        <p:nvPicPr>
          <p:cNvPr id="4100" name="Picture 4" descr="https://upload.wikimedia.org/wikipedia/commons/thumb/5/53/Interpolation_example_spline.svg/600px-Interpolation_example_spline.svg.png">
            <a:extLst>
              <a:ext uri="{FF2B5EF4-FFF2-40B4-BE49-F238E27FC236}">
                <a16:creationId xmlns:a16="http://schemas.microsoft.com/office/drawing/2014/main" id="{925B2274-4296-4DF9-A11A-A8EA2C2AE0A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281237"/>
            <a:ext cx="4754563" cy="380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361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193</TotalTime>
  <Words>1008</Words>
  <Application>Microsoft Office PowerPoint</Application>
  <PresentationFormat>Panorámica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Rockwell</vt:lpstr>
      <vt:lpstr>Rockwell Condensed</vt:lpstr>
      <vt:lpstr>Wingdings</vt:lpstr>
      <vt:lpstr>Letras en madera</vt:lpstr>
      <vt:lpstr>Interpolación de imágenes en video </vt:lpstr>
      <vt:lpstr>Introducción</vt:lpstr>
      <vt:lpstr>Fundamento teórico</vt:lpstr>
      <vt:lpstr>Sistemas de interpolación</vt:lpstr>
      <vt:lpstr>Métodos de interpolación</vt:lpstr>
      <vt:lpstr>Interpolación constante por piezas</vt:lpstr>
      <vt:lpstr>Interpolación lineal</vt:lpstr>
      <vt:lpstr>Interpolación polinómica</vt:lpstr>
      <vt:lpstr>Interpolación Spline</vt:lpstr>
      <vt:lpstr>flujo óptico</vt:lpstr>
      <vt:lpstr>Flujo óptico</vt:lpstr>
      <vt:lpstr>Aproximación de Taylor</vt:lpstr>
      <vt:lpstr>Métodos de estimación</vt:lpstr>
      <vt:lpstr>Método de Lucas-Kanade</vt:lpstr>
      <vt:lpstr>Nuestro programa</vt:lpstr>
      <vt:lpstr>Nuestro programa</vt:lpstr>
      <vt:lpstr>Nuestro programa</vt:lpstr>
      <vt:lpstr>Nuestro programa</vt:lpstr>
      <vt:lpstr>Nuestro programa</vt:lpstr>
      <vt:lpstr>Nuestro programa</vt:lpstr>
      <vt:lpstr>Nuestro programa</vt:lpstr>
      <vt:lpstr>Nuestro programa</vt:lpstr>
      <vt:lpstr>Nuestro programa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Navarro</dc:creator>
  <cp:lastModifiedBy>Antonio Navarro</cp:lastModifiedBy>
  <cp:revision>20</cp:revision>
  <dcterms:created xsi:type="dcterms:W3CDTF">2018-02-01T02:16:50Z</dcterms:created>
  <dcterms:modified xsi:type="dcterms:W3CDTF">2018-02-01T14:00:10Z</dcterms:modified>
</cp:coreProperties>
</file>