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90840"/>
            <a:ext cx="10078200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569160" y="62208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AR" sz="4000" b="1" u="sng" strike="noStrike" dirty="0">
                <a:solidFill>
                  <a:srgbClr val="FFFFFF"/>
                </a:solidFill>
                <a:latin typeface="Univers LT Std 45 Light"/>
                <a:ea typeface="Arial Unicode MS"/>
              </a:rPr>
              <a:t>UNIDAD 2: GESTION DE LA CALIDAD</a:t>
            </a:r>
            <a:endParaRPr sz="1600" dirty="0"/>
          </a:p>
        </p:txBody>
      </p:sp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792000" y="1814400"/>
            <a:ext cx="8623440" cy="51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88000" y="1654920"/>
            <a:ext cx="9431280" cy="568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8000" y="1752480"/>
            <a:ext cx="9359280" cy="32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20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Calidad de un producto o servicio:</a:t>
            </a:r>
            <a:r>
              <a:rPr lang="es-AR" sz="20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 lang="es-AR" sz="2000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s-AR" sz="20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Tradicionalmente </a:t>
            </a:r>
            <a:r>
              <a:rPr lang="es-AR" sz="20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“una aptitud para el uso deseado”. Los parámetros deben especificarse “a priori “en las ofertas. No calidad: defecto o desviación entre el pedido y la oferta</a:t>
            </a:r>
            <a:r>
              <a:rPr lang="es-AR" sz="20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rgbClr val="000000"/>
                </a:solidFill>
                <a:latin typeface="Univers-Light-Normal"/>
                <a:ea typeface="DejaVu Sans"/>
              </a:rPr>
              <a:t>L</a:t>
            </a:r>
            <a:r>
              <a:rPr lang="es-AR" sz="2000" b="1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a </a:t>
            </a:r>
            <a:r>
              <a:rPr lang="es-AR" sz="20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calidad orientada al cliente:</a:t>
            </a:r>
            <a:r>
              <a:rPr lang="es-AR" sz="20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 lang="es-AR" sz="2000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s-AR" sz="20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Definición </a:t>
            </a:r>
            <a:r>
              <a:rPr lang="es-AR" sz="20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s/Norma: “Calidad es el conjunto de características de una entidad que le confieren la aptitud para satisfacer las necesidades establecidas y las implícitas”. </a:t>
            </a:r>
            <a:endParaRPr lang="es-AR" sz="2000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s-AR" sz="2000" u="sng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Necesidades </a:t>
            </a:r>
            <a:r>
              <a:rPr lang="es-AR" sz="2000" u="sng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establecidas:</a:t>
            </a:r>
            <a:r>
              <a:rPr lang="es-AR" sz="20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Establecidas en la oferta y/o demanda (prestaciones, precios). 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es-AR" sz="2000" u="sng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Necesidades implícitas:</a:t>
            </a:r>
            <a:r>
              <a:rPr lang="es-AR" sz="20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Expectativas que el cliente espera ver satisfechas (amabilidad del personal, rapidez de respuesta, información ofrecida)</a:t>
            </a:r>
            <a:endParaRPr sz="1600" dirty="0"/>
          </a:p>
        </p:txBody>
      </p:sp>
      <p:sp>
        <p:nvSpPr>
          <p:cNvPr id="77" name="CustomShape 3"/>
          <p:cNvSpPr/>
          <p:nvPr/>
        </p:nvSpPr>
        <p:spPr>
          <a:xfrm>
            <a:off x="720" y="532080"/>
            <a:ext cx="10078200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288000" y="668520"/>
            <a:ext cx="8701560" cy="11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42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1. Concepto de Calidad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1944000" y="668520"/>
            <a:ext cx="69768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89440" y="1843560"/>
            <a:ext cx="9429120" cy="521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6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Joseph Juran:</a:t>
            </a:r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 Nació en Rumania. Ing. Eléctrico. Trabajó en EEUU (Bell Telephone System, AT&amp;T, Consultor) y en Japón. Trilogía de Juran: Planificación – Control – Mejora</a:t>
            </a:r>
            <a:endParaRPr/>
          </a:p>
          <a:p>
            <a:endParaRPr/>
          </a:p>
          <a:p>
            <a:r>
              <a:rPr lang="es-AR" sz="26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W. Eduard Deming:</a:t>
            </a:r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/>
          </a:p>
          <a:p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Nació en EEUU.</a:t>
            </a:r>
            <a:endParaRPr/>
          </a:p>
          <a:p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Ing. Eléctrico. </a:t>
            </a:r>
            <a:endParaRPr/>
          </a:p>
          <a:p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Control estadístico de la calidad. </a:t>
            </a:r>
            <a:endParaRPr/>
          </a:p>
          <a:p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Ciclo Deming, PECA, PDCA </a:t>
            </a:r>
            <a:endParaRPr/>
          </a:p>
          <a:p>
            <a:endParaRPr/>
          </a:p>
          <a:p>
            <a:r>
              <a:rPr lang="es-AR" sz="26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Philip Crosby:</a:t>
            </a:r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 Concepto de “0” defectos</a:t>
            </a:r>
            <a:endParaRPr/>
          </a:p>
          <a:p>
            <a:r>
              <a:rPr lang="es-AR" sz="26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Karou Ishikawa:</a:t>
            </a:r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 Nació en Japón. Ingeniero. Círculos de calidad. Diagrama causa – efecto</a:t>
            </a:r>
            <a:endParaRPr/>
          </a:p>
          <a:p>
            <a:r>
              <a:rPr lang="es-AR" sz="2600" b="1" strike="noStrike">
                <a:solidFill>
                  <a:srgbClr val="000000"/>
                </a:solidFill>
                <a:latin typeface="Univers-Light-Normal"/>
                <a:ea typeface="DejaVu Sans"/>
              </a:rPr>
              <a:t>Masaaki Imai: </a:t>
            </a:r>
            <a:r>
              <a:rPr lang="es-AR" sz="2600" strike="noStrike">
                <a:solidFill>
                  <a:srgbClr val="000000"/>
                </a:solidFill>
                <a:latin typeface="Univers-Light-Normal"/>
                <a:ea typeface="DejaVu Sans"/>
              </a:rPr>
              <a:t>Kaizen. Las “5S”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20" y="532080"/>
            <a:ext cx="10078200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449522" y="626760"/>
            <a:ext cx="8701560" cy="11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42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2. Padres de la Calidad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pic>
        <p:nvPicPr>
          <p:cNvPr id="83" name="Picture 2"/>
          <p:cNvPicPr/>
          <p:nvPr/>
        </p:nvPicPr>
        <p:blipFill>
          <a:blip r:embed="rId2"/>
          <a:stretch/>
        </p:blipFill>
        <p:spPr>
          <a:xfrm>
            <a:off x="1944000" y="66852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84" name="Imagen 83"/>
          <p:cNvPicPr/>
          <p:nvPr/>
        </p:nvPicPr>
        <p:blipFill>
          <a:blip r:embed="rId3"/>
          <a:srcRect l="3732" t="17201" r="1846" b="9695"/>
          <a:stretch/>
        </p:blipFill>
        <p:spPr>
          <a:xfrm>
            <a:off x="5689080" y="3312000"/>
            <a:ext cx="3598200" cy="22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16000" y="726120"/>
            <a:ext cx="9503280" cy="516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407499" y="1404720"/>
            <a:ext cx="9069120" cy="32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La calidad debe ser </a:t>
            </a:r>
            <a:r>
              <a:rPr lang="es-AR" sz="22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objeto de gestión </a:t>
            </a:r>
            <a:endParaRPr lang="es-AR" sz="2200" b="1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endParaRPr dirty="0"/>
          </a:p>
          <a:p>
            <a:r>
              <a:rPr lang="es-AR" sz="22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Definición: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“Conjunto de la estructura de la Organización, de responsabilidades, de procedimientos, de procesos y de recursos que se establecen para llevar a cabo la gestión de la calidad</a:t>
            </a:r>
            <a:r>
              <a:rPr lang="es-AR" sz="22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”</a:t>
            </a:r>
          </a:p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Necesidad de identificar los </a:t>
            </a:r>
            <a:r>
              <a:rPr lang="es-AR" sz="2200" u="sng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procesos</a:t>
            </a:r>
            <a:r>
              <a:rPr lang="es-AR" sz="2200" u="sng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dirty="0"/>
          </a:p>
          <a:p>
            <a:r>
              <a:rPr lang="es-AR" sz="22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ABC del sistema: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Evaluación inicial de la Organización.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Elaboración de los documentos.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Implantación del sistema.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Auditoría y evaluación final.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Mantenimiento del sistema.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7" name="CustomShape 3"/>
          <p:cNvSpPr/>
          <p:nvPr/>
        </p:nvSpPr>
        <p:spPr>
          <a:xfrm>
            <a:off x="299841" y="232920"/>
            <a:ext cx="9780784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-504967" y="676440"/>
            <a:ext cx="9813127" cy="90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6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3. Sistemas de calidad en la empresa</a:t>
            </a:r>
            <a:endParaRPr dirty="0"/>
          </a:p>
          <a:p>
            <a:pPr algn="r">
              <a:lnSpc>
                <a:spcPct val="100000"/>
              </a:lnSpc>
            </a:pPr>
            <a:endParaRPr sz="1600" dirty="0"/>
          </a:p>
        </p:txBody>
      </p:sp>
      <p:pic>
        <p:nvPicPr>
          <p:cNvPr id="89" name="Picture 2"/>
          <p:cNvPicPr/>
          <p:nvPr/>
        </p:nvPicPr>
        <p:blipFill>
          <a:blip r:embed="rId2"/>
          <a:stretch/>
        </p:blipFill>
        <p:spPr>
          <a:xfrm>
            <a:off x="407499" y="48618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90" name="Imagen 89"/>
          <p:cNvPicPr/>
          <p:nvPr/>
        </p:nvPicPr>
        <p:blipFill>
          <a:blip r:embed="rId3"/>
          <a:srcRect t="72905" r="3384" b="9001"/>
          <a:stretch/>
        </p:blipFill>
        <p:spPr>
          <a:xfrm>
            <a:off x="587520" y="5892480"/>
            <a:ext cx="8720640" cy="12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541096"/>
            <a:ext cx="9503280" cy="6617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506965" y="1566938"/>
            <a:ext cx="9069120" cy="32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AR" sz="22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La serie ISO 9000</a:t>
            </a:r>
            <a:r>
              <a:rPr lang="es-AR" sz="2200" b="1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Elaborar normativa para la gestión de la calidad en empresas</a:t>
            </a:r>
            <a:r>
              <a:rPr lang="es-AR" sz="22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2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 Dar continuidad a 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una serie de principios lógicos o requisitos que deben seguir las empresas para asegurar la calidad. </a:t>
            </a:r>
            <a:endParaRPr lang="es-AR" sz="2200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dirty="0"/>
          </a:p>
          <a:p>
            <a:r>
              <a:rPr lang="es-AR" sz="2200" b="1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Historia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: </a:t>
            </a:r>
            <a:endParaRPr lang="es-AR" sz="2200" strike="noStrike" dirty="0" smtClean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r>
              <a:rPr lang="es-AR" sz="22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9001 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(</a:t>
            </a:r>
            <a:r>
              <a:rPr lang="es-AR" sz="2200" strike="noStrike" dirty="0" err="1">
                <a:solidFill>
                  <a:srgbClr val="000000"/>
                </a:solidFill>
                <a:latin typeface="Univers-Light-Normal"/>
                <a:ea typeface="DejaVu Sans"/>
              </a:rPr>
              <a:t>Org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. Industriales), 9002 (empresas servicios), 9003 (actividades de inspección y ensayo). 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Se aplican a cualquier tipo de empresa. 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Se actualizan cada 6/8 años. 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Última </a:t>
            </a:r>
            <a:r>
              <a:rPr lang="es-AR" sz="22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versión Norma ISO 9001: </a:t>
            </a:r>
            <a:r>
              <a:rPr lang="es-AR" sz="22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año 2015.</a:t>
            </a:r>
            <a:endParaRPr dirty="0"/>
          </a:p>
        </p:txBody>
      </p:sp>
      <p:sp>
        <p:nvSpPr>
          <p:cNvPr id="93" name="CustomShape 3"/>
          <p:cNvSpPr/>
          <p:nvPr/>
        </p:nvSpPr>
        <p:spPr>
          <a:xfrm>
            <a:off x="2425" y="312660"/>
            <a:ext cx="10078200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-477672" y="720000"/>
            <a:ext cx="9648968" cy="90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9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4. Normas Internacionales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1244880" y="52488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96" name="Imagen 95"/>
          <p:cNvPicPr/>
          <p:nvPr/>
        </p:nvPicPr>
        <p:blipFill>
          <a:blip r:embed="rId3"/>
          <a:stretch/>
        </p:blipFill>
        <p:spPr>
          <a:xfrm>
            <a:off x="2592000" y="5256000"/>
            <a:ext cx="5039280" cy="184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50"/>
          <p:cNvPicPr/>
          <p:nvPr/>
        </p:nvPicPr>
        <p:blipFill>
          <a:blip r:embed="rId2"/>
          <a:stretch/>
        </p:blipFill>
        <p:spPr>
          <a:xfrm>
            <a:off x="835560" y="2304000"/>
            <a:ext cx="8091720" cy="44632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2425" y="296460"/>
            <a:ext cx="10078200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1009080" y="533160"/>
            <a:ext cx="5951278" cy="11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6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5. Norma ISO 9001</a:t>
            </a:r>
            <a:endParaRPr dirty="0"/>
          </a:p>
        </p:txBody>
      </p:sp>
      <p:pic>
        <p:nvPicPr>
          <p:cNvPr id="100" name="Picture 2"/>
          <p:cNvPicPr/>
          <p:nvPr/>
        </p:nvPicPr>
        <p:blipFill>
          <a:blip r:embed="rId3"/>
          <a:stretch/>
        </p:blipFill>
        <p:spPr>
          <a:xfrm>
            <a:off x="340020" y="683113"/>
            <a:ext cx="603000" cy="60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" y="317160"/>
            <a:ext cx="10078200" cy="112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642728" y="317160"/>
            <a:ext cx="5822597" cy="11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6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5. Norma </a:t>
            </a:r>
            <a:r>
              <a:rPr lang="es-AR" sz="3600" b="1" strike="noStrike" dirty="0" err="1">
                <a:solidFill>
                  <a:srgbClr val="FFFFFF"/>
                </a:solidFill>
                <a:latin typeface="Univers LT Std 45 Light"/>
                <a:ea typeface="DejaVu Sans"/>
              </a:rPr>
              <a:t>Iso</a:t>
            </a:r>
            <a:r>
              <a:rPr lang="es-AR" sz="36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 </a:t>
            </a:r>
            <a:r>
              <a:rPr lang="es-AR" sz="36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9001 (cont.)</a:t>
            </a:r>
            <a:endParaRPr dirty="0"/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520764" y="576720"/>
            <a:ext cx="603000" cy="603000"/>
          </a:xfrm>
          <a:prstGeom prst="rect">
            <a:avLst/>
          </a:prstGeom>
          <a:ln>
            <a:noFill/>
          </a:ln>
        </p:spPr>
      </p:pic>
      <p:pic>
        <p:nvPicPr>
          <p:cNvPr id="104" name="Imagen 103"/>
          <p:cNvPicPr/>
          <p:nvPr/>
        </p:nvPicPr>
        <p:blipFill>
          <a:blip r:embed="rId3"/>
          <a:stretch/>
        </p:blipFill>
        <p:spPr>
          <a:xfrm rot="834600">
            <a:off x="5943960" y="1926360"/>
            <a:ext cx="3459960" cy="495468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05" name="Imagen 104"/>
          <p:cNvPicPr/>
          <p:nvPr/>
        </p:nvPicPr>
        <p:blipFill>
          <a:blip r:embed="rId4"/>
          <a:stretch/>
        </p:blipFill>
        <p:spPr>
          <a:xfrm>
            <a:off x="3636000" y="1728000"/>
            <a:ext cx="3715200" cy="532728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06" name="Imagen 105"/>
          <p:cNvPicPr/>
          <p:nvPr/>
        </p:nvPicPr>
        <p:blipFill>
          <a:blip r:embed="rId5"/>
          <a:stretch/>
        </p:blipFill>
        <p:spPr>
          <a:xfrm rot="20903400">
            <a:off x="698040" y="1874160"/>
            <a:ext cx="3773880" cy="517752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32829</TotalTime>
  <Words>407</Words>
  <Application>Microsoft Office PowerPoint</Application>
  <PresentationFormat>Personalizado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Arial Unicode MS</vt:lpstr>
      <vt:lpstr>DejaVu Sans</vt:lpstr>
      <vt:lpstr>StarSymbol</vt:lpstr>
      <vt:lpstr>Univers LT Std 45 Light</vt:lpstr>
      <vt:lpstr>Univers-Light-Normal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rafboschi</dc:creator>
  <cp:lastModifiedBy>Rafael Boschi</cp:lastModifiedBy>
  <cp:revision>29</cp:revision>
  <dcterms:created xsi:type="dcterms:W3CDTF">2019-02-25T09:47:42Z</dcterms:created>
  <dcterms:modified xsi:type="dcterms:W3CDTF">2019-03-21T22:03:20Z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