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8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9.xml" ContentType="application/vnd.openxmlformats-officedocument.presentationml.notesSlide+xml"/>
  <Override PartName="/ppt/comments/comment3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6"/>
  </p:notesMasterIdLst>
  <p:sldIdLst>
    <p:sldId id="257" r:id="rId3"/>
    <p:sldId id="258" r:id="rId4"/>
    <p:sldId id="260" r:id="rId5"/>
    <p:sldId id="262" r:id="rId6"/>
    <p:sldId id="263" r:id="rId7"/>
    <p:sldId id="264" r:id="rId8"/>
    <p:sldId id="265" r:id="rId9"/>
    <p:sldId id="266" r:id="rId10"/>
    <p:sldId id="267" r:id="rId11"/>
    <p:sldId id="271" r:id="rId12"/>
    <p:sldId id="268" r:id="rId13"/>
    <p:sldId id="269" r:id="rId14"/>
    <p:sldId id="270" r:id="rId15"/>
  </p:sldIdLst>
  <p:sldSz cx="10080625" cy="7559675"/>
  <p:notesSz cx="7559675" cy="10691813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Rafael Boschi" initials="RB" lastIdx="5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141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9-03-03T10:48:48.823" idx="3">
    <p:pos x="6478" y="360"/>
    <p:text>Convendría que "Entidades de certificación...." fuera en pagina siguiente incluyendo los logos de las entidades (sacar de internet)</p:tex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9-03-03T10:54:38.427" idx="4">
    <p:pos x="360" y="4319"/>
    <p:text>Forma de listado mejor</p:tex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9-03-03T10:58:36.495" idx="5">
    <p:pos x="6118" y="0"/>
    <p:text>Mandar InfoLEG a página siguiente repitiendo título (cont) y colocando el logo de InfoLEG (ver internet)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92391A-539C-45AA-BD00-C0B9C55118BC}" type="datetimeFigureOut">
              <a:rPr lang="es-CL" smtClean="0"/>
              <a:t>20-03-2021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F52C61-E1F4-4327-A40C-48CFF9074E9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256409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 smtClean="0"/>
              <a:t>Fuente: Norma ISO 9000:2015</a:t>
            </a:r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F52C61-E1F4-4327-A40C-48CFF9074E98}" type="slidenum">
              <a:rPr lang="es-CL" smtClean="0"/>
              <a:t>2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034826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 smtClean="0"/>
              <a:t>Comentar</a:t>
            </a:r>
            <a:r>
              <a:rPr lang="es-CL" baseline="0" dirty="0" smtClean="0"/>
              <a:t> la estructura de la Norma. Ultima versión: 2015. Actualizaciones cada 6 – 8 años. </a:t>
            </a:r>
            <a:r>
              <a:rPr lang="es-CL" baseline="0" dirty="0" err="1" smtClean="0"/>
              <a:t>Manenimiento</a:t>
            </a:r>
            <a:r>
              <a:rPr lang="es-CL" baseline="0" dirty="0" smtClean="0"/>
              <a:t>: 1 vez / 12 meses. Validez: se renueva </a:t>
            </a:r>
            <a:r>
              <a:rPr lang="es-CL" baseline="0" smtClean="0"/>
              <a:t>c/3 años.</a:t>
            </a:r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F52C61-E1F4-4327-A40C-48CFF9074E98}" type="slidenum">
              <a:rPr lang="es-CL" smtClean="0"/>
              <a:t>3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0409640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 smtClean="0"/>
              <a:t>Comentar la estructura de la Norma. Ultima versión: 2015.</a:t>
            </a:r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F52C61-E1F4-4327-A40C-48CFF9074E98}" type="slidenum">
              <a:rPr lang="es-CL" smtClean="0"/>
              <a:t>4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490798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 smtClean="0"/>
              <a:t>Estructura de la Norma. Primera versión: 2018. Antes OHSAS 18001</a:t>
            </a:r>
            <a:r>
              <a:rPr lang="es-CL" baseline="0" dirty="0" smtClean="0"/>
              <a:t> (2007).</a:t>
            </a:r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F52C61-E1F4-4327-A40C-48CFF9074E98}" type="slidenum">
              <a:rPr lang="es-CL" smtClean="0"/>
              <a:t>5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635851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 smtClean="0"/>
              <a:t>Ver Sistemas Integrados de Gestión (Ministerio de Fomento de España)</a:t>
            </a:r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F52C61-E1F4-4327-A40C-48CFF9074E98}" type="slidenum">
              <a:rPr lang="es-CL" smtClean="0"/>
              <a:t>6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782315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F52C61-E1F4-4327-A40C-48CFF9074E98}" type="slidenum">
              <a:rPr lang="es-CL" smtClean="0"/>
              <a:t>8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031111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 smtClean="0"/>
              <a:t>Ver </a:t>
            </a:r>
            <a:r>
              <a:rPr lang="es-CL" dirty="0" err="1" smtClean="0"/>
              <a:t>Badía</a:t>
            </a:r>
            <a:r>
              <a:rPr lang="es-CL" dirty="0" smtClean="0"/>
              <a:t> Giménez, </a:t>
            </a:r>
            <a:r>
              <a:rPr lang="es-CL" dirty="0" err="1" smtClean="0"/>
              <a:t>pag</a:t>
            </a:r>
            <a:r>
              <a:rPr lang="es-CL" dirty="0" smtClean="0"/>
              <a:t>. 38</a:t>
            </a:r>
            <a:r>
              <a:rPr lang="es-CL" baseline="0" dirty="0" smtClean="0"/>
              <a:t> y 70.</a:t>
            </a:r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F52C61-E1F4-4327-A40C-48CFF9074E98}" type="slidenum">
              <a:rPr lang="es-CL" smtClean="0"/>
              <a:t>11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23532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 smtClean="0"/>
              <a:t>Ver Marcos Normativos Seguridad, Medio Ambiente y Calidad en Argentina.</a:t>
            </a:r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F52C61-E1F4-4327-A40C-48CFF9074E98}" type="slidenum">
              <a:rPr lang="es-CL" smtClean="0"/>
              <a:t>12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025979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 smtClean="0"/>
              <a:t>Fuente: </a:t>
            </a:r>
            <a:r>
              <a:rPr lang="es-CL" dirty="0" err="1" smtClean="0"/>
              <a:t>InfoLEG</a:t>
            </a:r>
            <a:r>
              <a:rPr lang="es-CL" dirty="0" smtClean="0"/>
              <a:t> (Nacionales). Para Mendoza </a:t>
            </a:r>
            <a:r>
              <a:rPr lang="es-CL" smtClean="0"/>
              <a:t>(Provinciales), </a:t>
            </a:r>
            <a:r>
              <a:rPr lang="es-CL" dirty="0" smtClean="0"/>
              <a:t>entrar por SAIJ (Sistema Argentino de Información Jurídica)</a:t>
            </a:r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F52C61-E1F4-4327-A40C-48CFF9074E98}" type="slidenum">
              <a:rPr lang="es-CL" smtClean="0"/>
              <a:t>13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494797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4" name="Imagen 33"/>
          <p:cNvPicPr/>
          <p:nvPr/>
        </p:nvPicPr>
        <p:blipFill>
          <a:blip r:embed="rId2"/>
          <a:stretch/>
        </p:blipFill>
        <p:spPr>
          <a:xfrm>
            <a:off x="2292120" y="1768680"/>
            <a:ext cx="5495400" cy="4384080"/>
          </a:xfrm>
          <a:prstGeom prst="rect">
            <a:avLst/>
          </a:prstGeom>
          <a:ln>
            <a:noFill/>
          </a:ln>
        </p:spPr>
      </p:pic>
      <p:pic>
        <p:nvPicPr>
          <p:cNvPr id="35" name="Imagen 34"/>
          <p:cNvPicPr/>
          <p:nvPr/>
        </p:nvPicPr>
        <p:blipFill>
          <a:blip r:embed="rId2"/>
          <a:stretch/>
        </p:blipFill>
        <p:spPr>
          <a:xfrm>
            <a:off x="2292120" y="1768680"/>
            <a:ext cx="5495400" cy="4384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70" name="Imagen 69"/>
          <p:cNvPicPr/>
          <p:nvPr/>
        </p:nvPicPr>
        <p:blipFill>
          <a:blip r:embed="rId2"/>
          <a:stretch/>
        </p:blipFill>
        <p:spPr>
          <a:xfrm>
            <a:off x="2292120" y="1768680"/>
            <a:ext cx="5495400" cy="4384080"/>
          </a:xfrm>
          <a:prstGeom prst="rect">
            <a:avLst/>
          </a:prstGeom>
          <a:ln>
            <a:noFill/>
          </a:ln>
        </p:spPr>
      </p:pic>
      <p:pic>
        <p:nvPicPr>
          <p:cNvPr id="71" name="Imagen 70"/>
          <p:cNvPicPr/>
          <p:nvPr/>
        </p:nvPicPr>
        <p:blipFill>
          <a:blip r:embed="rId2"/>
          <a:stretch/>
        </p:blipFill>
        <p:spPr>
          <a:xfrm>
            <a:off x="2292120" y="1768680"/>
            <a:ext cx="5495400" cy="4384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s-AR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s-AR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s-AR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s-AR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s-AR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s-AR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s-AR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s-AR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s-AR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s-AR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s-AR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s-AR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s-AR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s-AR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s-AR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s-AR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comments" Target="../comments/commen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comments" Target="../comments/commen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comments" Target="../comments/commen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0" y="690840"/>
            <a:ext cx="10079280" cy="11232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8" name="CustomShape 2"/>
          <p:cNvSpPr/>
          <p:nvPr/>
        </p:nvSpPr>
        <p:spPr>
          <a:xfrm>
            <a:off x="1009080" y="622080"/>
            <a:ext cx="9070200" cy="126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s-AR" sz="3600" b="1" strike="noStrike">
                <a:solidFill>
                  <a:srgbClr val="FFFFFF"/>
                </a:solidFill>
                <a:latin typeface="Univers LT Std 45 Light"/>
                <a:ea typeface="Arial Unicode MS"/>
              </a:rPr>
              <a:t>UNIDAD 1: SISTEMAS DE GESTIÓN</a:t>
            </a:r>
            <a:endParaRPr/>
          </a:p>
        </p:txBody>
      </p:sp>
      <p:pic>
        <p:nvPicPr>
          <p:cNvPr id="79" name="Picture 2"/>
          <p:cNvPicPr/>
          <p:nvPr/>
        </p:nvPicPr>
        <p:blipFill>
          <a:blip r:embed="rId2"/>
          <a:stretch/>
        </p:blipFill>
        <p:spPr>
          <a:xfrm>
            <a:off x="727560" y="1815480"/>
            <a:ext cx="8624520" cy="51436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275760" y="1512000"/>
            <a:ext cx="9587160" cy="5833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2" name="CustomShape 2"/>
          <p:cNvSpPr/>
          <p:nvPr/>
        </p:nvSpPr>
        <p:spPr>
          <a:xfrm>
            <a:off x="281160" y="1572840"/>
            <a:ext cx="9587160" cy="5338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indent="-342900">
              <a:lnSpc>
                <a:spcPct val="150000"/>
              </a:lnSpc>
              <a:buSzPct val="120000"/>
              <a:buFont typeface="Wingdings" charset="2"/>
              <a:buChar char=""/>
            </a:pPr>
            <a:r>
              <a:rPr lang="es-AR" sz="3200" b="1" dirty="0">
                <a:solidFill>
                  <a:srgbClr val="000000"/>
                </a:solidFill>
                <a:latin typeface="Univers LT Std 55"/>
                <a:ea typeface="DejaVu Sans"/>
              </a:rPr>
              <a:t>Ventajas de la integración de sistemas: </a:t>
            </a:r>
            <a:endParaRPr lang="es-AR" sz="3200" b="1" dirty="0" smtClean="0">
              <a:solidFill>
                <a:srgbClr val="000000"/>
              </a:solidFill>
              <a:latin typeface="Univers LT Std 55"/>
              <a:ea typeface="DejaVu Sans"/>
            </a:endParaRPr>
          </a:p>
          <a:p>
            <a:pPr marL="342900" indent="-342900">
              <a:lnSpc>
                <a:spcPct val="150000"/>
              </a:lnSpc>
              <a:buSzPct val="120000"/>
              <a:buFont typeface="Wingdings" panose="05000000000000000000" pitchFamily="2" charset="2"/>
              <a:buChar char="Ø"/>
            </a:pPr>
            <a:r>
              <a:rPr lang="es-AR" sz="2400" dirty="0" smtClean="0">
                <a:solidFill>
                  <a:srgbClr val="000000"/>
                </a:solidFill>
                <a:latin typeface="Univers-Light-Normal"/>
                <a:ea typeface="DejaVu Sans"/>
              </a:rPr>
              <a:t>Alineamiento </a:t>
            </a:r>
            <a:r>
              <a:rPr lang="es-AR" sz="2400" dirty="0">
                <a:solidFill>
                  <a:srgbClr val="000000"/>
                </a:solidFill>
                <a:latin typeface="Univers-Light-Normal"/>
                <a:ea typeface="DejaVu Sans"/>
              </a:rPr>
              <a:t>de las diferentes políticas y objetivos de la organización.</a:t>
            </a:r>
            <a:endParaRPr sz="2400" dirty="0">
              <a:solidFill>
                <a:srgbClr val="000000"/>
              </a:solidFill>
              <a:latin typeface="Univers-Light-Normal"/>
              <a:ea typeface="DejaVu Sans"/>
            </a:endParaRPr>
          </a:p>
          <a:p>
            <a:pPr marL="342900" indent="-342900">
              <a:lnSpc>
                <a:spcPct val="150000"/>
              </a:lnSpc>
              <a:buSzPct val="120000"/>
              <a:buFont typeface="Wingdings" panose="05000000000000000000" pitchFamily="2" charset="2"/>
              <a:buChar char="Ø"/>
            </a:pPr>
            <a:r>
              <a:rPr lang="es-AR" sz="2400" dirty="0">
                <a:solidFill>
                  <a:srgbClr val="000000"/>
                </a:solidFill>
                <a:latin typeface="Univers-Light-Normal"/>
                <a:ea typeface="DejaVu Sans"/>
              </a:rPr>
              <a:t> Simplificación de la estructura documental del sistema.</a:t>
            </a:r>
            <a:endParaRPr sz="2400" dirty="0">
              <a:solidFill>
                <a:srgbClr val="000000"/>
              </a:solidFill>
              <a:latin typeface="Univers-Light-Normal"/>
              <a:ea typeface="DejaVu Sans"/>
            </a:endParaRPr>
          </a:p>
          <a:p>
            <a:pPr marL="342900" indent="-342900">
              <a:lnSpc>
                <a:spcPct val="150000"/>
              </a:lnSpc>
              <a:buSzPct val="120000"/>
              <a:buFont typeface="Wingdings" panose="05000000000000000000" pitchFamily="2" charset="2"/>
              <a:buChar char="Ø"/>
            </a:pPr>
            <a:r>
              <a:rPr lang="es-AR" sz="2400" dirty="0">
                <a:solidFill>
                  <a:srgbClr val="000000"/>
                </a:solidFill>
                <a:latin typeface="Univers-Light-Normal"/>
                <a:ea typeface="DejaVu Sans"/>
              </a:rPr>
              <a:t> Menor esfuerzo global de formación del personal e implantación del sistema. </a:t>
            </a:r>
            <a:endParaRPr sz="2400" dirty="0">
              <a:solidFill>
                <a:srgbClr val="000000"/>
              </a:solidFill>
              <a:latin typeface="Univers-Light-Normal"/>
              <a:ea typeface="DejaVu Sans"/>
            </a:endParaRPr>
          </a:p>
          <a:p>
            <a:pPr marL="342900" indent="-342900">
              <a:lnSpc>
                <a:spcPct val="150000"/>
              </a:lnSpc>
              <a:buSzPct val="120000"/>
              <a:buFont typeface="Wingdings" panose="05000000000000000000" pitchFamily="2" charset="2"/>
              <a:buChar char="Ø"/>
            </a:pPr>
            <a:r>
              <a:rPr lang="es-AR" sz="2400" dirty="0">
                <a:solidFill>
                  <a:srgbClr val="000000"/>
                </a:solidFill>
                <a:latin typeface="Univers-Light-Normal"/>
                <a:ea typeface="DejaVu Sans"/>
              </a:rPr>
              <a:t>Menor esfuerzo de mantenimiento del sistema. </a:t>
            </a:r>
            <a:endParaRPr sz="2400" dirty="0">
              <a:solidFill>
                <a:srgbClr val="000000"/>
              </a:solidFill>
              <a:latin typeface="Univers-Light-Normal"/>
              <a:ea typeface="DejaVu Sans"/>
            </a:endParaRPr>
          </a:p>
          <a:p>
            <a:pPr marL="342900" indent="-342900">
              <a:lnSpc>
                <a:spcPct val="150000"/>
              </a:lnSpc>
              <a:buSzPct val="120000"/>
              <a:buFont typeface="Wingdings" panose="05000000000000000000" pitchFamily="2" charset="2"/>
              <a:buChar char="Ø"/>
            </a:pPr>
            <a:r>
              <a:rPr lang="es-AR" sz="2400" dirty="0">
                <a:solidFill>
                  <a:srgbClr val="000000"/>
                </a:solidFill>
                <a:latin typeface="Univers-Light-Normal"/>
                <a:ea typeface="DejaVu Sans"/>
              </a:rPr>
              <a:t>Integración de la información y el control de gestión. </a:t>
            </a:r>
            <a:endParaRPr sz="2400" dirty="0">
              <a:solidFill>
                <a:srgbClr val="000000"/>
              </a:solidFill>
              <a:latin typeface="Univers-Light-Normal"/>
              <a:ea typeface="DejaVu Sans"/>
            </a:endParaRPr>
          </a:p>
          <a:p>
            <a:pPr marL="342900" indent="-342900">
              <a:lnSpc>
                <a:spcPct val="150000"/>
              </a:lnSpc>
              <a:buSzPct val="120000"/>
              <a:buFont typeface="Wingdings" panose="05000000000000000000" pitchFamily="2" charset="2"/>
              <a:buChar char="Ø"/>
            </a:pPr>
            <a:r>
              <a:rPr lang="es-AR" sz="2400" dirty="0">
                <a:solidFill>
                  <a:srgbClr val="000000"/>
                </a:solidFill>
                <a:latin typeface="Univers-Light-Normal"/>
                <a:ea typeface="DejaVu Sans"/>
              </a:rPr>
              <a:t>Auditorías y recertificaciones integradas.</a:t>
            </a:r>
            <a:endParaRPr sz="2400" dirty="0">
              <a:solidFill>
                <a:srgbClr val="000000"/>
              </a:solidFill>
              <a:latin typeface="Univers-Light-Normal"/>
              <a:ea typeface="DejaVu Sans"/>
            </a:endParaRPr>
          </a:p>
        </p:txBody>
      </p:sp>
      <p:sp>
        <p:nvSpPr>
          <p:cNvPr id="163" name="CustomShape 3"/>
          <p:cNvSpPr/>
          <p:nvPr/>
        </p:nvSpPr>
        <p:spPr>
          <a:xfrm>
            <a:off x="360" y="243720"/>
            <a:ext cx="10079280" cy="11232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4" name="CustomShape 4"/>
          <p:cNvSpPr/>
          <p:nvPr/>
        </p:nvSpPr>
        <p:spPr>
          <a:xfrm>
            <a:off x="647999" y="232560"/>
            <a:ext cx="8809899" cy="1123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r">
              <a:lnSpc>
                <a:spcPct val="100000"/>
              </a:lnSpc>
            </a:pPr>
            <a:r>
              <a:rPr lang="es-AR" sz="3200" b="1" strike="noStrike" dirty="0">
                <a:solidFill>
                  <a:srgbClr val="FFFFFF"/>
                </a:solidFill>
                <a:latin typeface="Univers LT Std 45 Light"/>
                <a:ea typeface="DejaVu Sans"/>
              </a:rPr>
              <a:t>7. Sistemas Integrados de </a:t>
            </a:r>
            <a:r>
              <a:rPr lang="es-AR" sz="3200" b="1" strike="noStrike" dirty="0" smtClean="0">
                <a:solidFill>
                  <a:srgbClr val="FFFFFF"/>
                </a:solidFill>
                <a:latin typeface="Univers LT Std 45 Light"/>
                <a:ea typeface="DejaVu Sans"/>
              </a:rPr>
              <a:t>Gestión (cont.)</a:t>
            </a:r>
            <a:endParaRPr sz="1600" dirty="0"/>
          </a:p>
        </p:txBody>
      </p:sp>
      <p:pic>
        <p:nvPicPr>
          <p:cNvPr id="165" name="Picture 2"/>
          <p:cNvPicPr/>
          <p:nvPr/>
        </p:nvPicPr>
        <p:blipFill>
          <a:blip r:embed="rId2"/>
          <a:stretch/>
        </p:blipFill>
        <p:spPr>
          <a:xfrm>
            <a:off x="648000" y="546840"/>
            <a:ext cx="604080" cy="60408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1208332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ustomShape 1"/>
          <p:cNvSpPr/>
          <p:nvPr/>
        </p:nvSpPr>
        <p:spPr>
          <a:xfrm>
            <a:off x="354960" y="1561320"/>
            <a:ext cx="9369360" cy="53218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1" name="CustomShape 2"/>
          <p:cNvSpPr/>
          <p:nvPr/>
        </p:nvSpPr>
        <p:spPr>
          <a:xfrm>
            <a:off x="504360" y="1561320"/>
            <a:ext cx="9070200" cy="43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50000"/>
              </a:lnSpc>
            </a:pPr>
            <a:endParaRPr dirty="0"/>
          </a:p>
          <a:p>
            <a:pPr>
              <a:lnSpc>
                <a:spcPct val="150000"/>
              </a:lnSpc>
              <a:buSzPct val="120000"/>
              <a:buFont typeface="Wingdings" charset="2"/>
              <a:buChar char=""/>
            </a:pPr>
            <a:r>
              <a:rPr lang="es-AR" sz="2400" b="1" strike="noStrike" dirty="0">
                <a:solidFill>
                  <a:srgbClr val="000000"/>
                </a:solidFill>
                <a:latin typeface="Univers LT Std 55"/>
                <a:ea typeface="DejaVu Sans"/>
              </a:rPr>
              <a:t>Definición:</a:t>
            </a:r>
            <a:r>
              <a:rPr lang="es-AR" sz="2400" strike="noStrike" dirty="0">
                <a:solidFill>
                  <a:srgbClr val="000000"/>
                </a:solidFill>
                <a:latin typeface="Univers LT Std 55"/>
                <a:ea typeface="DejaVu Sans"/>
              </a:rPr>
              <a:t> </a:t>
            </a:r>
            <a:r>
              <a:rPr lang="es-AR" sz="2400" strike="noStrike" dirty="0">
                <a:solidFill>
                  <a:srgbClr val="000000"/>
                </a:solidFill>
                <a:latin typeface="Univers-Light-Normal"/>
                <a:ea typeface="DejaVu Sans"/>
              </a:rPr>
              <a:t>someter al sistema al dictamen de un organismo externo reconocido. “Cumple con la Norma”.</a:t>
            </a:r>
            <a:endParaRPr dirty="0"/>
          </a:p>
          <a:p>
            <a:pPr>
              <a:lnSpc>
                <a:spcPct val="150000"/>
              </a:lnSpc>
              <a:buSzPct val="120000"/>
              <a:buFont typeface="Wingdings" charset="2"/>
              <a:buChar char=""/>
            </a:pPr>
            <a:r>
              <a:rPr lang="es-AR" sz="2400" b="1" strike="noStrike" dirty="0">
                <a:solidFill>
                  <a:srgbClr val="000000"/>
                </a:solidFill>
                <a:latin typeface="Univers LT Std 55"/>
                <a:ea typeface="DejaVu Sans"/>
              </a:rPr>
              <a:t>Carácter:</a:t>
            </a:r>
            <a:r>
              <a:rPr lang="es-AR" sz="2400" strike="noStrike" dirty="0">
                <a:solidFill>
                  <a:srgbClr val="000000"/>
                </a:solidFill>
                <a:latin typeface="Univers LT Std 55"/>
                <a:ea typeface="DejaVu Sans"/>
              </a:rPr>
              <a:t> </a:t>
            </a:r>
            <a:r>
              <a:rPr lang="es-AR" sz="2400" strike="noStrike" dirty="0">
                <a:solidFill>
                  <a:srgbClr val="000000"/>
                </a:solidFill>
                <a:latin typeface="Univers-Light-Normal"/>
                <a:ea typeface="DejaVu Sans"/>
              </a:rPr>
              <a:t>Voluntaria / Obligatoria</a:t>
            </a:r>
            <a:endParaRPr dirty="0"/>
          </a:p>
          <a:p>
            <a:pPr>
              <a:lnSpc>
                <a:spcPct val="150000"/>
              </a:lnSpc>
              <a:buSzPct val="120000"/>
              <a:buFont typeface="Wingdings" charset="2"/>
              <a:buChar char=""/>
            </a:pPr>
            <a:r>
              <a:rPr lang="es-AR" sz="2400" b="1" strike="noStrike" dirty="0">
                <a:solidFill>
                  <a:srgbClr val="000000"/>
                </a:solidFill>
                <a:latin typeface="Univers LT Std 55"/>
                <a:ea typeface="DejaVu Sans"/>
              </a:rPr>
              <a:t>Validez:</a:t>
            </a:r>
            <a:r>
              <a:rPr lang="es-AR" sz="2400" strike="noStrike" dirty="0">
                <a:solidFill>
                  <a:srgbClr val="000000"/>
                </a:solidFill>
                <a:latin typeface="Univers LT Std 55"/>
                <a:ea typeface="DejaVu Sans"/>
              </a:rPr>
              <a:t> </a:t>
            </a:r>
            <a:r>
              <a:rPr lang="es-AR" sz="2400" strike="noStrike" dirty="0">
                <a:solidFill>
                  <a:srgbClr val="000000"/>
                </a:solidFill>
                <a:latin typeface="Univers-Light-Normal"/>
                <a:ea typeface="DejaVu Sans"/>
              </a:rPr>
              <a:t>Tiene plazo de validez limitado</a:t>
            </a:r>
            <a:endParaRPr dirty="0"/>
          </a:p>
          <a:p>
            <a:pPr>
              <a:lnSpc>
                <a:spcPct val="150000"/>
              </a:lnSpc>
              <a:buSzPct val="120000"/>
              <a:buFont typeface="Wingdings" charset="2"/>
              <a:buChar char=""/>
            </a:pPr>
            <a:r>
              <a:rPr lang="es-AR" sz="2400" b="1" strike="noStrike" dirty="0">
                <a:solidFill>
                  <a:srgbClr val="000000"/>
                </a:solidFill>
                <a:latin typeface="Univers LT Std 55"/>
                <a:ea typeface="DejaVu Sans"/>
              </a:rPr>
              <a:t>Se emite un certificado.</a:t>
            </a:r>
            <a:endParaRPr dirty="0"/>
          </a:p>
          <a:p>
            <a:pPr>
              <a:lnSpc>
                <a:spcPct val="150000"/>
              </a:lnSpc>
              <a:buSzPct val="120000"/>
              <a:buFont typeface="Wingdings" charset="2"/>
              <a:buChar char=""/>
            </a:pPr>
            <a:r>
              <a:rPr lang="es-AR" sz="2400" b="1" strike="noStrike" dirty="0">
                <a:solidFill>
                  <a:srgbClr val="000000"/>
                </a:solidFill>
                <a:latin typeface="Univers LT Std 55"/>
                <a:ea typeface="DejaVu Sans"/>
              </a:rPr>
              <a:t>Entidades de certificación acreditadas:</a:t>
            </a:r>
            <a:r>
              <a:rPr lang="es-AR" sz="2400" strike="noStrike" dirty="0">
                <a:solidFill>
                  <a:srgbClr val="000000"/>
                </a:solidFill>
                <a:latin typeface="Univers LT Std 55"/>
                <a:ea typeface="DejaVu Sans"/>
              </a:rPr>
              <a:t> </a:t>
            </a:r>
            <a:r>
              <a:rPr lang="es-AR" sz="2400" strike="noStrike" dirty="0">
                <a:solidFill>
                  <a:srgbClr val="000000"/>
                </a:solidFill>
                <a:latin typeface="Univers-Light-Normal"/>
                <a:ea typeface="DejaVu Sans"/>
              </a:rPr>
              <a:t>Las entidades deben estar acreditadas para poder emitir certificados. </a:t>
            </a:r>
            <a:r>
              <a:rPr lang="es-AR" sz="2400" strike="noStrike" dirty="0" smtClean="0">
                <a:solidFill>
                  <a:srgbClr val="000000"/>
                </a:solidFill>
                <a:latin typeface="Univers-Light-Normal"/>
                <a:ea typeface="DejaVu Sans"/>
              </a:rPr>
              <a:t>Por ejemplo: </a:t>
            </a:r>
            <a:r>
              <a:rPr lang="es-AR" sz="2400" strike="noStrike" dirty="0">
                <a:solidFill>
                  <a:srgbClr val="000000"/>
                </a:solidFill>
                <a:latin typeface="Univers-Light-Normal"/>
                <a:ea typeface="DejaVu Sans"/>
              </a:rPr>
              <a:t>BVQI, DNV, IRAM, </a:t>
            </a:r>
            <a:r>
              <a:rPr lang="es-AR" sz="2400" strike="noStrike" dirty="0" err="1">
                <a:solidFill>
                  <a:srgbClr val="000000"/>
                </a:solidFill>
                <a:latin typeface="Univers-Light-Normal"/>
                <a:ea typeface="DejaVu Sans"/>
              </a:rPr>
              <a:t>Lloyds</a:t>
            </a:r>
            <a:r>
              <a:rPr lang="es-AR" sz="2400" strike="noStrike" dirty="0">
                <a:solidFill>
                  <a:srgbClr val="000000"/>
                </a:solidFill>
                <a:latin typeface="Univers-Light-Normal"/>
                <a:ea typeface="DejaVu Sans"/>
              </a:rPr>
              <a:t>, TÜV </a:t>
            </a:r>
            <a:endParaRPr dirty="0"/>
          </a:p>
        </p:txBody>
      </p:sp>
      <p:sp>
        <p:nvSpPr>
          <p:cNvPr id="172" name="CustomShape 3"/>
          <p:cNvSpPr/>
          <p:nvPr/>
        </p:nvSpPr>
        <p:spPr>
          <a:xfrm>
            <a:off x="0" y="533160"/>
            <a:ext cx="10079280" cy="11232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3" name="CustomShape 4"/>
          <p:cNvSpPr/>
          <p:nvPr/>
        </p:nvSpPr>
        <p:spPr>
          <a:xfrm>
            <a:off x="2238120" y="533160"/>
            <a:ext cx="4789080" cy="1123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r">
              <a:lnSpc>
                <a:spcPct val="100000"/>
              </a:lnSpc>
            </a:pPr>
            <a:r>
              <a:rPr lang="es-AR" sz="4000" b="1" strike="noStrike">
                <a:solidFill>
                  <a:srgbClr val="FFFFFF"/>
                </a:solidFill>
                <a:latin typeface="Univers LT Std 45 Light"/>
                <a:ea typeface="DejaVu Sans"/>
              </a:rPr>
              <a:t>8. Certificación</a:t>
            </a:r>
            <a:endParaRPr/>
          </a:p>
        </p:txBody>
      </p:sp>
      <p:pic>
        <p:nvPicPr>
          <p:cNvPr id="174" name="Picture 2"/>
          <p:cNvPicPr/>
          <p:nvPr/>
        </p:nvPicPr>
        <p:blipFill>
          <a:blip r:embed="rId3"/>
          <a:stretch/>
        </p:blipFill>
        <p:spPr>
          <a:xfrm>
            <a:off x="504360" y="744480"/>
            <a:ext cx="604080" cy="604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1"/>
          <p:cNvSpPr/>
          <p:nvPr/>
        </p:nvSpPr>
        <p:spPr>
          <a:xfrm>
            <a:off x="448200" y="1657800"/>
            <a:ext cx="9182880" cy="53218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CustomShape 2"/>
          <p:cNvSpPr/>
          <p:nvPr/>
        </p:nvSpPr>
        <p:spPr>
          <a:xfrm>
            <a:off x="504360" y="1832040"/>
            <a:ext cx="9070200" cy="43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50000"/>
              </a:lnSpc>
              <a:buSzPct val="120000"/>
              <a:buFont typeface="Wingdings" charset="2"/>
              <a:buChar char=""/>
            </a:pPr>
            <a:r>
              <a:rPr lang="es-AR" sz="2400" b="1" strike="noStrike">
                <a:solidFill>
                  <a:srgbClr val="000000"/>
                </a:solidFill>
                <a:latin typeface="Univers LT Std 55"/>
                <a:ea typeface="DejaVu Sans"/>
              </a:rPr>
              <a:t>Marco normativo en Seguridad:</a:t>
            </a:r>
            <a:r>
              <a:rPr lang="es-AR" sz="2400" strike="noStrike">
                <a:solidFill>
                  <a:srgbClr val="000000"/>
                </a:solidFill>
                <a:latin typeface="Univers LT Std 55"/>
                <a:ea typeface="DejaVu Sans"/>
              </a:rPr>
              <a:t> </a:t>
            </a:r>
            <a:endParaRPr/>
          </a:p>
          <a:p>
            <a:pPr>
              <a:lnSpc>
                <a:spcPct val="150000"/>
              </a:lnSpc>
              <a:buSzPct val="120000"/>
              <a:buFont typeface="Wingdings" charset="2"/>
              <a:buChar char=""/>
            </a:pPr>
            <a:r>
              <a:rPr lang="es-AR" sz="2000" strike="noStrike">
                <a:solidFill>
                  <a:srgbClr val="000000"/>
                </a:solidFill>
                <a:latin typeface="Univers-Light-Normal"/>
                <a:ea typeface="DejaVu Sans"/>
              </a:rPr>
              <a:t>Ley (Decreto Ley) 19.587/1972 de Higiene y Seguridad en el Trabajo. </a:t>
            </a:r>
            <a:endParaRPr/>
          </a:p>
          <a:p>
            <a:pPr>
              <a:lnSpc>
                <a:spcPct val="150000"/>
              </a:lnSpc>
              <a:buSzPct val="120000"/>
              <a:buFont typeface="Wingdings" charset="2"/>
              <a:buChar char=""/>
            </a:pPr>
            <a:r>
              <a:rPr lang="es-AR" sz="2000" strike="noStrike">
                <a:solidFill>
                  <a:srgbClr val="000000"/>
                </a:solidFill>
                <a:latin typeface="Univers-Light-Normal"/>
                <a:ea typeface="DejaVu Sans"/>
              </a:rPr>
              <a:t>Decreto 351/1979. Regula las condiciones de higiene y seguridad en el trabajo. </a:t>
            </a:r>
            <a:endParaRPr/>
          </a:p>
          <a:p>
            <a:pPr>
              <a:lnSpc>
                <a:spcPct val="150000"/>
              </a:lnSpc>
              <a:buSzPct val="120000"/>
              <a:buFont typeface="Wingdings" charset="2"/>
              <a:buChar char=""/>
            </a:pPr>
            <a:r>
              <a:rPr lang="es-AR" sz="2000" strike="noStrike">
                <a:solidFill>
                  <a:srgbClr val="000000"/>
                </a:solidFill>
                <a:latin typeface="Univers-Light-Normal"/>
                <a:ea typeface="DejaVu Sans"/>
              </a:rPr>
              <a:t>Otras Normas</a:t>
            </a:r>
            <a:endParaRPr/>
          </a:p>
          <a:p>
            <a:pPr>
              <a:lnSpc>
                <a:spcPct val="150000"/>
              </a:lnSpc>
              <a:buSzPct val="120000"/>
              <a:buFont typeface="Wingdings" charset="2"/>
              <a:buChar char=""/>
            </a:pPr>
            <a:r>
              <a:rPr lang="es-AR" sz="2400" b="1" strike="noStrike">
                <a:solidFill>
                  <a:srgbClr val="000000"/>
                </a:solidFill>
                <a:latin typeface="Univers LT Std 55"/>
                <a:ea typeface="DejaVu Sans"/>
              </a:rPr>
              <a:t>Marco normativo Medioambiental:</a:t>
            </a:r>
            <a:r>
              <a:rPr lang="es-AR" sz="2400" strike="noStrike">
                <a:solidFill>
                  <a:srgbClr val="000000"/>
                </a:solidFill>
                <a:latin typeface="Univers LT Std 55"/>
                <a:ea typeface="DejaVu Sans"/>
              </a:rPr>
              <a:t> </a:t>
            </a:r>
            <a:endParaRPr/>
          </a:p>
          <a:p>
            <a:pPr>
              <a:lnSpc>
                <a:spcPct val="150000"/>
              </a:lnSpc>
              <a:buSzPct val="120000"/>
              <a:buFont typeface="Wingdings" charset="2"/>
              <a:buChar char=""/>
            </a:pPr>
            <a:r>
              <a:rPr lang="es-AR" sz="2000" strike="noStrike">
                <a:solidFill>
                  <a:srgbClr val="000000"/>
                </a:solidFill>
                <a:latin typeface="Univers-Light-Normal"/>
                <a:ea typeface="DejaVu Sans"/>
              </a:rPr>
              <a:t>Ley 25.675 “Ley General del Ambiente”. Regula una gestión adecuada y sustentable del ambiente, preservación y protección de la diversidad biológica, ordenamiento ambiental, evaluación de impacto ambiental, etc.</a:t>
            </a:r>
            <a:endParaRPr/>
          </a:p>
          <a:p>
            <a:pPr>
              <a:lnSpc>
                <a:spcPct val="150000"/>
              </a:lnSpc>
              <a:buSzPct val="120000"/>
              <a:buFont typeface="Wingdings" charset="2"/>
              <a:buChar char=""/>
            </a:pPr>
            <a:r>
              <a:rPr lang="es-AR" sz="2000" strike="noStrike">
                <a:solidFill>
                  <a:srgbClr val="000000"/>
                </a:solidFill>
                <a:latin typeface="Univers LT Std 55"/>
                <a:ea typeface="DejaVu Sans"/>
              </a:rPr>
              <a:t>Otras Normas.</a:t>
            </a:r>
            <a:endParaRPr/>
          </a:p>
          <a:p>
            <a:pPr>
              <a:lnSpc>
                <a:spcPct val="150000"/>
              </a:lnSpc>
            </a:pPr>
            <a:r>
              <a:rPr lang="es-AR" sz="2400" strike="noStrike">
                <a:solidFill>
                  <a:srgbClr val="000000"/>
                </a:solidFill>
                <a:latin typeface="Univers-Light-Normal"/>
                <a:ea typeface="DejaVu Sans"/>
              </a:rPr>
              <a:t> </a:t>
            </a:r>
            <a:endParaRPr/>
          </a:p>
        </p:txBody>
      </p:sp>
      <p:sp>
        <p:nvSpPr>
          <p:cNvPr id="177" name="CustomShape 3"/>
          <p:cNvSpPr/>
          <p:nvPr/>
        </p:nvSpPr>
        <p:spPr>
          <a:xfrm>
            <a:off x="0" y="533160"/>
            <a:ext cx="10079280" cy="11232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8" name="CustomShape 4"/>
          <p:cNvSpPr/>
          <p:nvPr/>
        </p:nvSpPr>
        <p:spPr>
          <a:xfrm>
            <a:off x="0" y="533160"/>
            <a:ext cx="9401760" cy="1123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r">
              <a:lnSpc>
                <a:spcPct val="100000"/>
              </a:lnSpc>
            </a:pPr>
            <a:r>
              <a:rPr lang="es-AR" sz="3200" b="1" strike="noStrike">
                <a:solidFill>
                  <a:srgbClr val="FFFFFF"/>
                </a:solidFill>
                <a:latin typeface="Univers LT Std 45 Light"/>
                <a:ea typeface="DejaVu Sans"/>
              </a:rPr>
              <a:t>9. Requisitos Legales en la Argentina</a:t>
            </a:r>
            <a:endParaRPr/>
          </a:p>
        </p:txBody>
      </p:sp>
      <p:pic>
        <p:nvPicPr>
          <p:cNvPr id="179" name="Picture 2"/>
          <p:cNvPicPr/>
          <p:nvPr/>
        </p:nvPicPr>
        <p:blipFill>
          <a:blip r:embed="rId3"/>
          <a:stretch/>
        </p:blipFill>
        <p:spPr>
          <a:xfrm>
            <a:off x="259200" y="762840"/>
            <a:ext cx="604080" cy="604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CustomShape 1"/>
          <p:cNvSpPr/>
          <p:nvPr/>
        </p:nvSpPr>
        <p:spPr>
          <a:xfrm>
            <a:off x="504000" y="1383840"/>
            <a:ext cx="9358920" cy="59590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1" name="CustomShape 2"/>
          <p:cNvSpPr/>
          <p:nvPr/>
        </p:nvSpPr>
        <p:spPr>
          <a:xfrm>
            <a:off x="658080" y="1507680"/>
            <a:ext cx="9060840" cy="5691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50000"/>
              </a:lnSpc>
              <a:buSzPct val="120000"/>
              <a:buFont typeface="Wingdings" charset="2"/>
              <a:buChar char=""/>
            </a:pPr>
            <a:r>
              <a:rPr lang="es-AR" sz="2300" b="1" strike="noStrike" dirty="0">
                <a:solidFill>
                  <a:srgbClr val="000000"/>
                </a:solidFill>
                <a:latin typeface="Univers LT Std 55"/>
                <a:ea typeface="DejaVu Sans"/>
              </a:rPr>
              <a:t>Marco normativo en Calidad: </a:t>
            </a:r>
            <a:endParaRPr dirty="0"/>
          </a:p>
          <a:p>
            <a:pPr>
              <a:lnSpc>
                <a:spcPct val="150000"/>
              </a:lnSpc>
              <a:buSzPct val="120000"/>
              <a:buFont typeface="Wingdings" charset="2"/>
              <a:buChar char=""/>
            </a:pPr>
            <a:r>
              <a:rPr lang="es-AR" sz="2300" strike="noStrike" dirty="0">
                <a:solidFill>
                  <a:srgbClr val="000000"/>
                </a:solidFill>
                <a:latin typeface="Univers-Light-Normal"/>
                <a:ea typeface="DejaVu Sans"/>
              </a:rPr>
              <a:t>Ley 24.240 Defensa del Consumidor. Norma de protección y defensa de los consumidores.</a:t>
            </a:r>
            <a:endParaRPr dirty="0"/>
          </a:p>
          <a:p>
            <a:pPr>
              <a:lnSpc>
                <a:spcPct val="150000"/>
              </a:lnSpc>
              <a:buSzPct val="120000"/>
              <a:buFont typeface="Wingdings" charset="2"/>
              <a:buChar char=""/>
            </a:pPr>
            <a:r>
              <a:rPr lang="es-AR" sz="2300" strike="noStrike" dirty="0">
                <a:solidFill>
                  <a:srgbClr val="000000"/>
                </a:solidFill>
                <a:latin typeface="Univers LT Std 55"/>
                <a:ea typeface="DejaVu Sans"/>
              </a:rPr>
              <a:t>Ley provincial 5.547</a:t>
            </a:r>
            <a:r>
              <a:rPr lang="es-AR" sz="2300" b="1" strike="noStrike" dirty="0">
                <a:solidFill>
                  <a:srgbClr val="000000"/>
                </a:solidFill>
                <a:latin typeface="Univers LT Std 55"/>
                <a:ea typeface="DejaVu Sans"/>
              </a:rPr>
              <a:t>: </a:t>
            </a:r>
            <a:r>
              <a:rPr lang="es-AR" sz="2300" strike="noStrike" dirty="0">
                <a:solidFill>
                  <a:srgbClr val="000000"/>
                </a:solidFill>
                <a:latin typeface="Univers-Light-Normal"/>
                <a:ea typeface="DejaVu Sans"/>
              </a:rPr>
              <a:t>Defensa del Consumidor. Norma de protección y defensa de los consumidores de la Prov. Mendoza.</a:t>
            </a:r>
            <a:endParaRPr dirty="0"/>
          </a:p>
          <a:p>
            <a:pPr>
              <a:lnSpc>
                <a:spcPct val="150000"/>
              </a:lnSpc>
              <a:buSzPct val="120000"/>
              <a:buFont typeface="Wingdings" charset="2"/>
              <a:buChar char=""/>
            </a:pPr>
            <a:r>
              <a:rPr lang="es-AR" sz="2300" b="1" strike="noStrike" dirty="0" err="1">
                <a:solidFill>
                  <a:srgbClr val="000000"/>
                </a:solidFill>
                <a:latin typeface="Univers LT Std 55"/>
                <a:ea typeface="DejaVu Sans"/>
              </a:rPr>
              <a:t>InfoLEG</a:t>
            </a:r>
            <a:r>
              <a:rPr lang="es-AR" sz="2300" b="1" strike="noStrike" dirty="0">
                <a:solidFill>
                  <a:srgbClr val="000000"/>
                </a:solidFill>
                <a:latin typeface="Univers LT Std 55"/>
                <a:ea typeface="DejaVu Sans"/>
              </a:rPr>
              <a:t>: Información Legislativa y documental</a:t>
            </a:r>
            <a:r>
              <a:rPr lang="es-AR" sz="2300" strike="noStrike" dirty="0">
                <a:solidFill>
                  <a:srgbClr val="000000"/>
                </a:solidFill>
                <a:latin typeface="Univers LT Std 55"/>
                <a:ea typeface="DejaVu Sans"/>
              </a:rPr>
              <a:t> </a:t>
            </a:r>
            <a:endParaRPr dirty="0"/>
          </a:p>
          <a:p>
            <a:pPr>
              <a:lnSpc>
                <a:spcPct val="150000"/>
              </a:lnSpc>
            </a:pPr>
            <a:r>
              <a:rPr lang="es-AR" sz="2300" strike="noStrike" dirty="0" err="1">
                <a:solidFill>
                  <a:srgbClr val="000000"/>
                </a:solidFill>
                <a:latin typeface="Univers-Light-Normal"/>
                <a:ea typeface="DejaVu Sans"/>
              </a:rPr>
              <a:t>InfoLeg</a:t>
            </a:r>
            <a:r>
              <a:rPr lang="es-AR" sz="2300" strike="noStrike" dirty="0">
                <a:solidFill>
                  <a:srgbClr val="000000"/>
                </a:solidFill>
                <a:latin typeface="Univers-Light-Normal"/>
                <a:ea typeface="DejaVu Sans"/>
              </a:rPr>
              <a:t> está conformada por documentos digitales tales como leyes, decretos, decisiones administrativas, resoluciones, disposiciones y todo acto que en sí mismo establezca su publicación obligatoria en la primera sección del Boletín Oficial de la República Argentina. </a:t>
            </a:r>
            <a:r>
              <a:rPr lang="es-AR" sz="2300" b="1" strike="noStrike" dirty="0">
                <a:solidFill>
                  <a:srgbClr val="000000"/>
                </a:solidFill>
                <a:latin typeface="Univers LT Std 55"/>
                <a:ea typeface="DejaVu Sans"/>
              </a:rPr>
              <a:t>http://www.infoleg.gob.ar/</a:t>
            </a:r>
            <a:endParaRPr dirty="0"/>
          </a:p>
        </p:txBody>
      </p:sp>
      <p:sp>
        <p:nvSpPr>
          <p:cNvPr id="182" name="CustomShape 3"/>
          <p:cNvSpPr/>
          <p:nvPr/>
        </p:nvSpPr>
        <p:spPr>
          <a:xfrm>
            <a:off x="360" y="315720"/>
            <a:ext cx="10079280" cy="11232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" name="CustomShape 4"/>
          <p:cNvSpPr/>
          <p:nvPr/>
        </p:nvSpPr>
        <p:spPr>
          <a:xfrm>
            <a:off x="0" y="259560"/>
            <a:ext cx="9401760" cy="1123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r">
              <a:lnSpc>
                <a:spcPct val="100000"/>
              </a:lnSpc>
            </a:pPr>
            <a:r>
              <a:rPr lang="es-AR" sz="3200" b="1" strike="noStrike" dirty="0">
                <a:solidFill>
                  <a:srgbClr val="FFFFFF"/>
                </a:solidFill>
                <a:latin typeface="Univers LT Std 45 Light"/>
                <a:ea typeface="DejaVu Sans"/>
              </a:rPr>
              <a:t>9. Requisitos Legales en la </a:t>
            </a:r>
            <a:r>
              <a:rPr lang="es-AR" sz="3200" b="1" strike="noStrike" dirty="0" smtClean="0">
                <a:solidFill>
                  <a:srgbClr val="FFFFFF"/>
                </a:solidFill>
                <a:latin typeface="Univers LT Std 45 Light"/>
                <a:ea typeface="DejaVu Sans"/>
              </a:rPr>
              <a:t>Argentina (cont.)</a:t>
            </a:r>
            <a:endParaRPr dirty="0"/>
          </a:p>
        </p:txBody>
      </p:sp>
      <p:pic>
        <p:nvPicPr>
          <p:cNvPr id="184" name="Picture 2"/>
          <p:cNvPicPr/>
          <p:nvPr/>
        </p:nvPicPr>
        <p:blipFill>
          <a:blip r:embed="rId3"/>
          <a:stretch/>
        </p:blipFill>
        <p:spPr>
          <a:xfrm>
            <a:off x="216000" y="576000"/>
            <a:ext cx="604080" cy="604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0" y="216000"/>
            <a:ext cx="10079280" cy="11232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" name="CustomShape 2"/>
          <p:cNvSpPr/>
          <p:nvPr/>
        </p:nvSpPr>
        <p:spPr>
          <a:xfrm>
            <a:off x="936000" y="144000"/>
            <a:ext cx="8702640" cy="1123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r">
              <a:lnSpc>
                <a:spcPct val="100000"/>
              </a:lnSpc>
            </a:pPr>
            <a:r>
              <a:rPr lang="es-AR" sz="4200" b="1" strike="noStrike" dirty="0">
                <a:solidFill>
                  <a:srgbClr val="FFFFFF"/>
                </a:solidFill>
                <a:latin typeface="Univers LT Std 45 Light"/>
                <a:ea typeface="DejaVu Sans"/>
              </a:rPr>
              <a:t>2. Sistemas de Gestión</a:t>
            </a:r>
            <a:endParaRPr dirty="0"/>
          </a:p>
        </p:txBody>
      </p:sp>
      <p:pic>
        <p:nvPicPr>
          <p:cNvPr id="82" name="Picture 2"/>
          <p:cNvPicPr/>
          <p:nvPr/>
        </p:nvPicPr>
        <p:blipFill>
          <a:blip r:embed="rId3"/>
          <a:stretch/>
        </p:blipFill>
        <p:spPr>
          <a:xfrm>
            <a:off x="1649880" y="500040"/>
            <a:ext cx="698760" cy="698760"/>
          </a:xfrm>
          <a:prstGeom prst="rect">
            <a:avLst/>
          </a:prstGeom>
          <a:ln>
            <a:noFill/>
          </a:ln>
        </p:spPr>
      </p:pic>
      <p:sp>
        <p:nvSpPr>
          <p:cNvPr id="83" name="CustomShape 3"/>
          <p:cNvSpPr/>
          <p:nvPr/>
        </p:nvSpPr>
        <p:spPr>
          <a:xfrm>
            <a:off x="3884400" y="1440000"/>
            <a:ext cx="2306880" cy="575280"/>
          </a:xfrm>
          <a:prstGeom prst="rect">
            <a:avLst/>
          </a:prstGeom>
          <a:solidFill>
            <a:srgbClr val="3465A4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AR" sz="1050" b="1" strike="noStrike">
                <a:solidFill>
                  <a:srgbClr val="FFFFFF"/>
                </a:solidFill>
                <a:latin typeface="Arial"/>
                <a:ea typeface="DejaVu Sans"/>
              </a:rPr>
              <a:t>SISTEMA: </a:t>
            </a:r>
            <a:endParaRPr/>
          </a:p>
          <a:p>
            <a:pPr algn="ctr">
              <a:lnSpc>
                <a:spcPct val="100000"/>
              </a:lnSpc>
            </a:pPr>
            <a:r>
              <a:rPr lang="es-AR" sz="1050" strike="noStrike">
                <a:solidFill>
                  <a:srgbClr val="FFFFFF"/>
                </a:solidFill>
                <a:latin typeface="Arial"/>
                <a:ea typeface="DejaVu Sans"/>
              </a:rPr>
              <a:t>Conjunto de elementos interrelacionados o que interactúan </a:t>
            </a:r>
            <a:endParaRPr/>
          </a:p>
        </p:txBody>
      </p:sp>
      <p:sp>
        <p:nvSpPr>
          <p:cNvPr id="84" name="CustomShape 4"/>
          <p:cNvSpPr/>
          <p:nvPr/>
        </p:nvSpPr>
        <p:spPr>
          <a:xfrm>
            <a:off x="639000" y="2348280"/>
            <a:ext cx="1601640" cy="998640"/>
          </a:xfrm>
          <a:prstGeom prst="rect">
            <a:avLst/>
          </a:prstGeom>
          <a:solidFill>
            <a:srgbClr val="3465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AR" sz="1050" b="1" strike="noStrike">
                <a:solidFill>
                  <a:srgbClr val="FFFFFF"/>
                </a:solidFill>
                <a:latin typeface="Arial"/>
                <a:ea typeface="DejaVu Sans"/>
              </a:rPr>
              <a:t>INFRAESTRUCTURA: </a:t>
            </a:r>
            <a:r>
              <a:rPr lang="es-AR" sz="1050" strike="noStrike">
                <a:solidFill>
                  <a:srgbClr val="FFFFFF"/>
                </a:solidFill>
                <a:latin typeface="Arial"/>
                <a:ea typeface="DejaVu Sans"/>
              </a:rPr>
              <a:t>Sistema de instalaciones, equipos y servicios necesarios para el funcionamiento de la organización.</a:t>
            </a:r>
            <a:endParaRPr/>
          </a:p>
        </p:txBody>
      </p:sp>
      <p:sp>
        <p:nvSpPr>
          <p:cNvPr id="85" name="CustomShape 5"/>
          <p:cNvSpPr/>
          <p:nvPr/>
        </p:nvSpPr>
        <p:spPr>
          <a:xfrm>
            <a:off x="693000" y="2463840"/>
            <a:ext cx="1901880" cy="829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6" name="CustomShape 6"/>
          <p:cNvSpPr/>
          <p:nvPr/>
        </p:nvSpPr>
        <p:spPr>
          <a:xfrm>
            <a:off x="2427840" y="3021480"/>
            <a:ext cx="1478160" cy="940320"/>
          </a:xfrm>
          <a:prstGeom prst="rect">
            <a:avLst/>
          </a:prstGeom>
          <a:solidFill>
            <a:srgbClr val="3465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AR" sz="1050" b="1" strike="noStrike">
                <a:solidFill>
                  <a:srgbClr val="FFFFFF"/>
                </a:solidFill>
                <a:latin typeface="Arial"/>
                <a:ea typeface="DejaVu Sans"/>
              </a:rPr>
              <a:t>AMBIENTE DE TRABAJO: </a:t>
            </a:r>
            <a:endParaRPr/>
          </a:p>
          <a:p>
            <a:pPr algn="ctr">
              <a:lnSpc>
                <a:spcPct val="100000"/>
              </a:lnSpc>
            </a:pPr>
            <a:r>
              <a:rPr lang="es-AR" sz="1050" strike="noStrike">
                <a:solidFill>
                  <a:srgbClr val="FFFFFF"/>
                </a:solidFill>
                <a:latin typeface="Arial"/>
                <a:ea typeface="DejaVu Sans"/>
              </a:rPr>
              <a:t>Conjunto de condiciones bajo las cuales se realiza el trabajo.</a:t>
            </a:r>
            <a:endParaRPr/>
          </a:p>
        </p:txBody>
      </p:sp>
      <p:sp>
        <p:nvSpPr>
          <p:cNvPr id="87" name="CustomShape 7"/>
          <p:cNvSpPr/>
          <p:nvPr/>
        </p:nvSpPr>
        <p:spPr>
          <a:xfrm>
            <a:off x="4186440" y="3039120"/>
            <a:ext cx="1606320" cy="1056960"/>
          </a:xfrm>
          <a:prstGeom prst="rect">
            <a:avLst/>
          </a:prstGeom>
          <a:solidFill>
            <a:srgbClr val="3465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AR" sz="1000" b="1" strike="noStrike" dirty="0">
                <a:solidFill>
                  <a:srgbClr val="FFFFFF"/>
                </a:solidFill>
                <a:latin typeface="Arial"/>
                <a:ea typeface="DejaVu Sans"/>
              </a:rPr>
              <a:t>SISTEMA DE </a:t>
            </a:r>
            <a:r>
              <a:rPr lang="es-AR" sz="1000" b="1" strike="noStrike" dirty="0" smtClean="0">
                <a:solidFill>
                  <a:srgbClr val="FFFFFF"/>
                </a:solidFill>
                <a:latin typeface="Arial"/>
                <a:ea typeface="DejaVu Sans"/>
              </a:rPr>
              <a:t>GESTIÓN</a:t>
            </a:r>
            <a:r>
              <a:rPr lang="es-AR" sz="1000" b="1" strike="noStrike" dirty="0">
                <a:solidFill>
                  <a:srgbClr val="FFFFFF"/>
                </a:solidFill>
                <a:latin typeface="Arial"/>
                <a:ea typeface="DejaVu Sans"/>
              </a:rPr>
              <a:t>:</a:t>
            </a:r>
            <a:r>
              <a:rPr lang="es-AR" sz="900" b="1" strike="noStrike" dirty="0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lang="es-AR" sz="900" strike="noStrike" dirty="0" err="1">
                <a:solidFill>
                  <a:srgbClr val="FFFFFF"/>
                </a:solidFill>
                <a:latin typeface="Arial"/>
                <a:ea typeface="DejaVu Sans"/>
              </a:rPr>
              <a:t>Conj</a:t>
            </a:r>
            <a:r>
              <a:rPr lang="es-AR" sz="900" strike="noStrike" dirty="0">
                <a:solidFill>
                  <a:srgbClr val="FFFFFF"/>
                </a:solidFill>
                <a:latin typeface="Arial"/>
                <a:ea typeface="DejaVu Sans"/>
              </a:rPr>
              <a:t>. de elementos </a:t>
            </a:r>
            <a:r>
              <a:rPr lang="es-AR" sz="900" dirty="0" smtClean="0">
                <a:solidFill>
                  <a:srgbClr val="FFFFFF"/>
                </a:solidFill>
                <a:latin typeface="Arial"/>
                <a:ea typeface="DejaVu Sans"/>
              </a:rPr>
              <a:t>de </a:t>
            </a:r>
            <a:r>
              <a:rPr lang="es-AR" sz="900" strike="noStrike" dirty="0" smtClean="0">
                <a:solidFill>
                  <a:srgbClr val="FFFFFF"/>
                </a:solidFill>
                <a:latin typeface="Arial"/>
                <a:ea typeface="DejaVu Sans"/>
              </a:rPr>
              <a:t>una </a:t>
            </a:r>
            <a:r>
              <a:rPr lang="es-AR" sz="900" strike="noStrike" dirty="0">
                <a:solidFill>
                  <a:srgbClr val="FFFFFF"/>
                </a:solidFill>
                <a:latin typeface="Arial"/>
                <a:ea typeface="DejaVu Sans"/>
              </a:rPr>
              <a:t>organización interrelacionados o que interactúan para establecer políticas, objetivos y procesos para lograr </a:t>
            </a:r>
            <a:r>
              <a:rPr lang="es-AR" sz="900" strike="noStrike" dirty="0" smtClean="0">
                <a:solidFill>
                  <a:srgbClr val="FFFFFF"/>
                </a:solidFill>
                <a:latin typeface="Arial"/>
                <a:ea typeface="DejaVu Sans"/>
              </a:rPr>
              <a:t>estos </a:t>
            </a:r>
            <a:r>
              <a:rPr lang="es-AR" sz="900" strike="noStrike" dirty="0">
                <a:solidFill>
                  <a:srgbClr val="FFFFFF"/>
                </a:solidFill>
                <a:latin typeface="Arial"/>
                <a:ea typeface="DejaVu Sans"/>
              </a:rPr>
              <a:t>objetivos </a:t>
            </a:r>
            <a:endParaRPr dirty="0"/>
          </a:p>
        </p:txBody>
      </p:sp>
      <p:sp>
        <p:nvSpPr>
          <p:cNvPr id="88" name="CustomShape 8"/>
          <p:cNvSpPr/>
          <p:nvPr/>
        </p:nvSpPr>
        <p:spPr>
          <a:xfrm>
            <a:off x="6073200" y="3051720"/>
            <a:ext cx="1886400" cy="1111320"/>
          </a:xfrm>
          <a:prstGeom prst="rect">
            <a:avLst/>
          </a:prstGeom>
          <a:solidFill>
            <a:srgbClr val="2661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AR" sz="1050" b="1" strike="noStrike">
                <a:solidFill>
                  <a:srgbClr val="FFFFFF"/>
                </a:solidFill>
                <a:latin typeface="Arial"/>
                <a:ea typeface="DejaVu Sans"/>
              </a:rPr>
              <a:t>CONFIRMACIÓN METROLÓGICA: </a:t>
            </a:r>
            <a:r>
              <a:rPr lang="es-AR" sz="1050" strike="noStrike">
                <a:solidFill>
                  <a:srgbClr val="FFFFFF"/>
                </a:solidFill>
                <a:latin typeface="Arial"/>
                <a:ea typeface="DejaVu Sans"/>
              </a:rPr>
              <a:t>Conjunto de operaciones necesarias para asegurarse de que el equipo de medición es conforme con los requisitos para su uso previsto.</a:t>
            </a:r>
            <a:endParaRPr/>
          </a:p>
        </p:txBody>
      </p:sp>
      <p:sp>
        <p:nvSpPr>
          <p:cNvPr id="89" name="CustomShape 9"/>
          <p:cNvSpPr/>
          <p:nvPr/>
        </p:nvSpPr>
        <p:spPr>
          <a:xfrm>
            <a:off x="6591960" y="7115040"/>
            <a:ext cx="1477440" cy="375480"/>
          </a:xfrm>
          <a:prstGeom prst="rect">
            <a:avLst/>
          </a:prstGeom>
          <a:solidFill>
            <a:srgbClr val="3465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AR" sz="900" b="1" strike="noStrike">
                <a:solidFill>
                  <a:srgbClr val="FFFFFF"/>
                </a:solidFill>
                <a:latin typeface="Arial"/>
                <a:ea typeface="DejaVu Sans"/>
              </a:rPr>
              <a:t>SISTEMA DE GESTION DE CALIDAD</a:t>
            </a:r>
            <a:endParaRPr/>
          </a:p>
        </p:txBody>
      </p:sp>
      <p:sp>
        <p:nvSpPr>
          <p:cNvPr id="90" name="CustomShape 10"/>
          <p:cNvSpPr/>
          <p:nvPr/>
        </p:nvSpPr>
        <p:spPr>
          <a:xfrm>
            <a:off x="8385120" y="7114680"/>
            <a:ext cx="1478160" cy="375480"/>
          </a:xfrm>
          <a:prstGeom prst="rect">
            <a:avLst/>
          </a:prstGeom>
          <a:solidFill>
            <a:srgbClr val="3465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AR" sz="900" b="1" strike="noStrike">
                <a:solidFill>
                  <a:srgbClr val="FFFFFF"/>
                </a:solidFill>
                <a:latin typeface="Arial"/>
                <a:ea typeface="DejaVu Sans"/>
              </a:rPr>
              <a:t>SISTEMA DE GESTIÓN MEDIOAMBIENTAL</a:t>
            </a:r>
            <a:endParaRPr/>
          </a:p>
        </p:txBody>
      </p:sp>
      <p:sp>
        <p:nvSpPr>
          <p:cNvPr id="91" name="CustomShape 11"/>
          <p:cNvSpPr/>
          <p:nvPr/>
        </p:nvSpPr>
        <p:spPr>
          <a:xfrm>
            <a:off x="2202480" y="5502240"/>
            <a:ext cx="1477440" cy="1026000"/>
          </a:xfrm>
          <a:prstGeom prst="rect">
            <a:avLst/>
          </a:prstGeom>
          <a:solidFill>
            <a:srgbClr val="3465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AR" sz="1050" b="1" strike="noStrike">
                <a:solidFill>
                  <a:srgbClr val="FFFFFF"/>
                </a:solidFill>
                <a:latin typeface="Arial"/>
                <a:ea typeface="DejaVu Sans"/>
              </a:rPr>
              <a:t>VISIÓN: </a:t>
            </a:r>
            <a:endParaRPr/>
          </a:p>
          <a:p>
            <a:pPr algn="ctr">
              <a:lnSpc>
                <a:spcPct val="100000"/>
              </a:lnSpc>
            </a:pPr>
            <a:r>
              <a:rPr lang="es-AR" sz="1050" strike="noStrike">
                <a:solidFill>
                  <a:srgbClr val="FFFFFF"/>
                </a:solidFill>
                <a:latin typeface="Arial"/>
                <a:ea typeface="DejaVu Sans"/>
              </a:rPr>
              <a:t>Aspiración de aquello que una organización querría llegar a ser, tal como lo expresa la alta dirección.</a:t>
            </a:r>
            <a:endParaRPr/>
          </a:p>
        </p:txBody>
      </p:sp>
      <p:sp>
        <p:nvSpPr>
          <p:cNvPr id="92" name="CustomShape 12"/>
          <p:cNvSpPr/>
          <p:nvPr/>
        </p:nvSpPr>
        <p:spPr>
          <a:xfrm>
            <a:off x="1920600" y="6207840"/>
            <a:ext cx="1477800" cy="830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3" name="CustomShape 13"/>
          <p:cNvSpPr/>
          <p:nvPr/>
        </p:nvSpPr>
        <p:spPr>
          <a:xfrm>
            <a:off x="3911040" y="5519160"/>
            <a:ext cx="1478160" cy="981720"/>
          </a:xfrm>
          <a:prstGeom prst="rect">
            <a:avLst/>
          </a:prstGeom>
          <a:solidFill>
            <a:srgbClr val="3465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AR" sz="1050" b="1" strike="noStrike">
                <a:solidFill>
                  <a:srgbClr val="FFFFFF"/>
                </a:solidFill>
                <a:latin typeface="Arial"/>
                <a:ea typeface="DejaVu Sans"/>
              </a:rPr>
              <a:t>MISIÓN: </a:t>
            </a:r>
            <a:endParaRPr/>
          </a:p>
          <a:p>
            <a:pPr algn="ctr">
              <a:lnSpc>
                <a:spcPct val="100000"/>
              </a:lnSpc>
            </a:pPr>
            <a:r>
              <a:rPr lang="es-AR" sz="1050" strike="noStrike">
                <a:solidFill>
                  <a:srgbClr val="FFFFFF"/>
                </a:solidFill>
                <a:latin typeface="Arial"/>
                <a:ea typeface="DejaVu Sans"/>
              </a:rPr>
              <a:t>Propósito de la existencia de la organización, tal como lo expresa la alta dirección.</a:t>
            </a:r>
            <a:endParaRPr/>
          </a:p>
        </p:txBody>
      </p:sp>
      <p:sp>
        <p:nvSpPr>
          <p:cNvPr id="94" name="CustomShape 14"/>
          <p:cNvSpPr/>
          <p:nvPr/>
        </p:nvSpPr>
        <p:spPr>
          <a:xfrm>
            <a:off x="3606120" y="6207840"/>
            <a:ext cx="1477800" cy="830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5" name="CustomShape 15"/>
          <p:cNvSpPr/>
          <p:nvPr/>
        </p:nvSpPr>
        <p:spPr>
          <a:xfrm>
            <a:off x="5591520" y="5502240"/>
            <a:ext cx="1478520" cy="892080"/>
          </a:xfrm>
          <a:prstGeom prst="rect">
            <a:avLst/>
          </a:prstGeom>
          <a:solidFill>
            <a:srgbClr val="3465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AR" sz="1050" b="1" strike="noStrike">
                <a:solidFill>
                  <a:srgbClr val="FFFFFF"/>
                </a:solidFill>
                <a:latin typeface="Arial"/>
                <a:ea typeface="DejaVu Sans"/>
              </a:rPr>
              <a:t>ESTRATEGIA: </a:t>
            </a:r>
            <a:endParaRPr/>
          </a:p>
          <a:p>
            <a:pPr algn="ctr">
              <a:lnSpc>
                <a:spcPct val="100000"/>
              </a:lnSpc>
            </a:pPr>
            <a:r>
              <a:rPr lang="es-AR" sz="1050" strike="noStrike">
                <a:solidFill>
                  <a:srgbClr val="FFFFFF"/>
                </a:solidFill>
                <a:latin typeface="Arial"/>
                <a:ea typeface="DejaVu Sans"/>
              </a:rPr>
              <a:t>Plan para lograr un objetivo a largo plazo o global.</a:t>
            </a:r>
            <a:endParaRPr/>
          </a:p>
        </p:txBody>
      </p:sp>
      <p:sp>
        <p:nvSpPr>
          <p:cNvPr id="96" name="CustomShape 16"/>
          <p:cNvSpPr/>
          <p:nvPr/>
        </p:nvSpPr>
        <p:spPr>
          <a:xfrm>
            <a:off x="5591520" y="5862960"/>
            <a:ext cx="1478520" cy="531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7" name="CustomShape 17"/>
          <p:cNvSpPr/>
          <p:nvPr/>
        </p:nvSpPr>
        <p:spPr>
          <a:xfrm>
            <a:off x="4786560" y="7056000"/>
            <a:ext cx="1478160" cy="434160"/>
          </a:xfrm>
          <a:prstGeom prst="rect">
            <a:avLst/>
          </a:prstGeom>
          <a:solidFill>
            <a:srgbClr val="3465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AR" sz="900" b="1" strike="noStrike">
                <a:solidFill>
                  <a:srgbClr val="FFFFFF"/>
                </a:solidFill>
                <a:latin typeface="Arial"/>
                <a:ea typeface="DejaVu Sans"/>
              </a:rPr>
              <a:t>SISTEMA DE GESTIÓN DE SEGURIDAD Y SALUD</a:t>
            </a:r>
            <a:endParaRPr/>
          </a:p>
        </p:txBody>
      </p:sp>
      <p:sp>
        <p:nvSpPr>
          <p:cNvPr id="98" name="CustomShape 18"/>
          <p:cNvSpPr/>
          <p:nvPr/>
        </p:nvSpPr>
        <p:spPr>
          <a:xfrm>
            <a:off x="428040" y="5502960"/>
            <a:ext cx="1548000" cy="1025280"/>
          </a:xfrm>
          <a:prstGeom prst="rect">
            <a:avLst/>
          </a:prstGeom>
          <a:solidFill>
            <a:srgbClr val="3465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AR" sz="1050" b="1" strike="noStrike">
                <a:solidFill>
                  <a:srgbClr val="FFFFFF"/>
                </a:solidFill>
                <a:latin typeface="Arial"/>
                <a:ea typeface="DejaVu Sans"/>
              </a:rPr>
              <a:t>POLÍTICA: </a:t>
            </a:r>
            <a:endParaRPr/>
          </a:p>
          <a:p>
            <a:pPr algn="ctr">
              <a:lnSpc>
                <a:spcPct val="100000"/>
              </a:lnSpc>
            </a:pPr>
            <a:r>
              <a:rPr lang="es-AR" sz="1050" strike="noStrike">
                <a:solidFill>
                  <a:srgbClr val="FFFFFF"/>
                </a:solidFill>
                <a:latin typeface="Arial"/>
                <a:ea typeface="DejaVu Sans"/>
              </a:rPr>
              <a:t>Intenciones y dirección de una organización , como las expresa formalmente su alta dirección</a:t>
            </a:r>
            <a:endParaRPr/>
          </a:p>
        </p:txBody>
      </p:sp>
      <p:sp>
        <p:nvSpPr>
          <p:cNvPr id="99" name="CustomShape 19"/>
          <p:cNvSpPr/>
          <p:nvPr/>
        </p:nvSpPr>
        <p:spPr>
          <a:xfrm>
            <a:off x="216000" y="6207840"/>
            <a:ext cx="1478520" cy="978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0" name="Line 20"/>
          <p:cNvSpPr/>
          <p:nvPr/>
        </p:nvSpPr>
        <p:spPr>
          <a:xfrm>
            <a:off x="6312960" y="5392080"/>
            <a:ext cx="0" cy="104040"/>
          </a:xfrm>
          <a:prstGeom prst="line">
            <a:avLst/>
          </a:prstGeom>
          <a:ln w="28440">
            <a:solidFill>
              <a:schemeClr val="bg2">
                <a:lumMod val="50000"/>
              </a:schemeClr>
            </a:solidFill>
            <a:round/>
          </a:ln>
        </p:spPr>
      </p:sp>
      <p:sp>
        <p:nvSpPr>
          <p:cNvPr id="101" name="Line 21"/>
          <p:cNvSpPr/>
          <p:nvPr/>
        </p:nvSpPr>
        <p:spPr>
          <a:xfrm flipH="1">
            <a:off x="1235160" y="5392080"/>
            <a:ext cx="5077800" cy="0"/>
          </a:xfrm>
          <a:prstGeom prst="line">
            <a:avLst/>
          </a:prstGeom>
          <a:ln w="28440">
            <a:solidFill>
              <a:schemeClr val="bg2">
                <a:lumMod val="50000"/>
              </a:schemeClr>
            </a:solidFill>
            <a:round/>
          </a:ln>
        </p:spPr>
      </p:sp>
      <p:sp>
        <p:nvSpPr>
          <p:cNvPr id="102" name="Line 22"/>
          <p:cNvSpPr/>
          <p:nvPr/>
        </p:nvSpPr>
        <p:spPr>
          <a:xfrm>
            <a:off x="1235160" y="5386320"/>
            <a:ext cx="2160" cy="109800"/>
          </a:xfrm>
          <a:prstGeom prst="line">
            <a:avLst/>
          </a:prstGeom>
          <a:ln w="28440">
            <a:solidFill>
              <a:schemeClr val="bg2">
                <a:lumMod val="50000"/>
              </a:schemeClr>
            </a:solidFill>
            <a:round/>
          </a:ln>
        </p:spPr>
      </p:sp>
      <p:sp>
        <p:nvSpPr>
          <p:cNvPr id="103" name="Line 23"/>
          <p:cNvSpPr/>
          <p:nvPr/>
        </p:nvSpPr>
        <p:spPr>
          <a:xfrm>
            <a:off x="2972520" y="5386320"/>
            <a:ext cx="2160" cy="109800"/>
          </a:xfrm>
          <a:prstGeom prst="line">
            <a:avLst/>
          </a:prstGeom>
          <a:ln w="28440">
            <a:solidFill>
              <a:schemeClr val="bg2">
                <a:lumMod val="50000"/>
              </a:schemeClr>
            </a:solidFill>
            <a:round/>
          </a:ln>
        </p:spPr>
      </p:sp>
      <p:sp>
        <p:nvSpPr>
          <p:cNvPr id="104" name="Line 24"/>
          <p:cNvSpPr/>
          <p:nvPr/>
        </p:nvSpPr>
        <p:spPr>
          <a:xfrm>
            <a:off x="4660200" y="5392080"/>
            <a:ext cx="2160" cy="110160"/>
          </a:xfrm>
          <a:prstGeom prst="line">
            <a:avLst/>
          </a:prstGeom>
          <a:ln w="28440">
            <a:solidFill>
              <a:schemeClr val="bg2">
                <a:lumMod val="50000"/>
              </a:schemeClr>
            </a:solidFill>
            <a:round/>
          </a:ln>
        </p:spPr>
      </p:sp>
      <p:sp>
        <p:nvSpPr>
          <p:cNvPr id="105" name="CustomShape 25"/>
          <p:cNvSpPr/>
          <p:nvPr/>
        </p:nvSpPr>
        <p:spPr>
          <a:xfrm>
            <a:off x="7634160" y="4432320"/>
            <a:ext cx="2014920" cy="1208880"/>
          </a:xfrm>
          <a:prstGeom prst="rect">
            <a:avLst/>
          </a:prstGeom>
          <a:solidFill>
            <a:srgbClr val="3465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AR" sz="1050" b="1" strike="noStrike" dirty="0">
                <a:solidFill>
                  <a:srgbClr val="FFFFFF"/>
                </a:solidFill>
                <a:latin typeface="Arial"/>
                <a:ea typeface="DejaVu Sans"/>
              </a:rPr>
              <a:t>SISTEMA DE GESTION DE LAS MEDICIONES:</a:t>
            </a:r>
            <a:endParaRPr dirty="0"/>
          </a:p>
          <a:p>
            <a:pPr algn="ctr">
              <a:lnSpc>
                <a:spcPct val="100000"/>
              </a:lnSpc>
            </a:pPr>
            <a:r>
              <a:rPr lang="es-AR" sz="1050" b="1" strike="noStrike" dirty="0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lang="es-AR" sz="1050" strike="noStrike" dirty="0" err="1">
                <a:solidFill>
                  <a:srgbClr val="FFFFFF"/>
                </a:solidFill>
                <a:latin typeface="Arial"/>
                <a:ea typeface="DejaVu Sans"/>
              </a:rPr>
              <a:t>Conj</a:t>
            </a:r>
            <a:r>
              <a:rPr lang="es-AR" sz="1050" strike="noStrike" dirty="0">
                <a:solidFill>
                  <a:srgbClr val="FFFFFF"/>
                </a:solidFill>
                <a:latin typeface="Arial"/>
                <a:ea typeface="DejaVu Sans"/>
              </a:rPr>
              <a:t> de elementos interrelacionados, necesarios para lograr la </a:t>
            </a:r>
            <a:r>
              <a:rPr lang="es-AR" sz="1050" strike="noStrike" dirty="0" smtClean="0">
                <a:solidFill>
                  <a:srgbClr val="FFFFFF"/>
                </a:solidFill>
                <a:latin typeface="Arial"/>
                <a:ea typeface="DejaVu Sans"/>
              </a:rPr>
              <a:t>confirmación </a:t>
            </a:r>
            <a:r>
              <a:rPr lang="es-AR" sz="1050" strike="noStrike" dirty="0" err="1">
                <a:solidFill>
                  <a:srgbClr val="FFFFFF"/>
                </a:solidFill>
                <a:latin typeface="Arial"/>
                <a:ea typeface="DejaVu Sans"/>
              </a:rPr>
              <a:t>metrologica</a:t>
            </a:r>
            <a:r>
              <a:rPr lang="es-AR" sz="1050" strike="noStrike" dirty="0">
                <a:solidFill>
                  <a:srgbClr val="FFFFFF"/>
                </a:solidFill>
                <a:latin typeface="Arial"/>
                <a:ea typeface="DejaVu Sans"/>
              </a:rPr>
              <a:t> y el control de los proceso de </a:t>
            </a:r>
            <a:r>
              <a:rPr lang="es-AR" sz="1050" strike="noStrike" dirty="0" err="1">
                <a:solidFill>
                  <a:srgbClr val="FFFFFF"/>
                </a:solidFill>
                <a:latin typeface="Arial"/>
                <a:ea typeface="DejaVu Sans"/>
              </a:rPr>
              <a:t>medicion</a:t>
            </a:r>
            <a:r>
              <a:rPr lang="es-AR" sz="1050" strike="noStrike" dirty="0">
                <a:solidFill>
                  <a:srgbClr val="FFFFFF"/>
                </a:solidFill>
                <a:latin typeface="Arial"/>
                <a:ea typeface="DejaVu Sans"/>
              </a:rPr>
              <a:t>.</a:t>
            </a:r>
            <a:endParaRPr dirty="0"/>
          </a:p>
        </p:txBody>
      </p:sp>
      <p:sp>
        <p:nvSpPr>
          <p:cNvPr id="106" name="CustomShape 26"/>
          <p:cNvSpPr/>
          <p:nvPr/>
        </p:nvSpPr>
        <p:spPr>
          <a:xfrm>
            <a:off x="7895880" y="4432320"/>
            <a:ext cx="1478160" cy="531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7" name="Line 27"/>
          <p:cNvSpPr/>
          <p:nvPr/>
        </p:nvSpPr>
        <p:spPr>
          <a:xfrm flipH="1">
            <a:off x="3232080" y="2892600"/>
            <a:ext cx="3425040" cy="0"/>
          </a:xfrm>
          <a:prstGeom prst="line">
            <a:avLst/>
          </a:prstGeom>
          <a:ln w="28440">
            <a:solidFill>
              <a:schemeClr val="bg2">
                <a:lumMod val="50000"/>
              </a:schemeClr>
            </a:solidFill>
            <a:round/>
          </a:ln>
        </p:spPr>
      </p:sp>
      <p:sp>
        <p:nvSpPr>
          <p:cNvPr id="108" name="Line 28"/>
          <p:cNvSpPr/>
          <p:nvPr/>
        </p:nvSpPr>
        <p:spPr>
          <a:xfrm>
            <a:off x="3232080" y="2887200"/>
            <a:ext cx="2160" cy="109440"/>
          </a:xfrm>
          <a:prstGeom prst="line">
            <a:avLst/>
          </a:prstGeom>
          <a:ln w="28440">
            <a:solidFill>
              <a:schemeClr val="bg2">
                <a:lumMod val="50000"/>
              </a:schemeClr>
            </a:solidFill>
            <a:round/>
          </a:ln>
        </p:spPr>
      </p:sp>
      <p:sp>
        <p:nvSpPr>
          <p:cNvPr id="109" name="Line 29"/>
          <p:cNvSpPr/>
          <p:nvPr/>
        </p:nvSpPr>
        <p:spPr>
          <a:xfrm>
            <a:off x="4969440" y="2887200"/>
            <a:ext cx="2160" cy="109440"/>
          </a:xfrm>
          <a:prstGeom prst="line">
            <a:avLst/>
          </a:prstGeom>
          <a:ln w="28440">
            <a:solidFill>
              <a:schemeClr val="bg2">
                <a:lumMod val="50000"/>
              </a:schemeClr>
            </a:solidFill>
            <a:round/>
          </a:ln>
        </p:spPr>
      </p:sp>
      <p:sp>
        <p:nvSpPr>
          <p:cNvPr id="110" name="Line 30"/>
          <p:cNvSpPr/>
          <p:nvPr/>
        </p:nvSpPr>
        <p:spPr>
          <a:xfrm>
            <a:off x="6657120" y="2892600"/>
            <a:ext cx="2160" cy="110160"/>
          </a:xfrm>
          <a:prstGeom prst="line">
            <a:avLst/>
          </a:prstGeom>
          <a:ln w="28440">
            <a:solidFill>
              <a:schemeClr val="bg2">
                <a:lumMod val="50000"/>
              </a:schemeClr>
            </a:solidFill>
            <a:round/>
          </a:ln>
        </p:spPr>
      </p:sp>
      <p:sp>
        <p:nvSpPr>
          <p:cNvPr id="111" name="Line 31"/>
          <p:cNvSpPr/>
          <p:nvPr/>
        </p:nvSpPr>
        <p:spPr>
          <a:xfrm>
            <a:off x="7138440" y="4230000"/>
            <a:ext cx="329040" cy="498600"/>
          </a:xfrm>
          <a:prstGeom prst="line">
            <a:avLst/>
          </a:prstGeom>
          <a:ln w="28440">
            <a:solidFill>
              <a:schemeClr val="bg2">
                <a:lumMod val="50000"/>
              </a:schemeClr>
            </a:solidFill>
            <a:round/>
          </a:ln>
        </p:spPr>
      </p:sp>
      <p:sp>
        <p:nvSpPr>
          <p:cNvPr id="112" name="Line 32"/>
          <p:cNvSpPr/>
          <p:nvPr/>
        </p:nvSpPr>
        <p:spPr>
          <a:xfrm>
            <a:off x="5144400" y="4163040"/>
            <a:ext cx="2323080" cy="565560"/>
          </a:xfrm>
          <a:prstGeom prst="line">
            <a:avLst/>
          </a:prstGeom>
          <a:ln w="28440">
            <a:solidFill>
              <a:schemeClr val="bg2">
                <a:lumMod val="50000"/>
              </a:schemeClr>
            </a:solidFill>
            <a:round/>
          </a:ln>
        </p:spPr>
      </p:sp>
      <p:sp>
        <p:nvSpPr>
          <p:cNvPr id="113" name="Line 33"/>
          <p:cNvSpPr/>
          <p:nvPr/>
        </p:nvSpPr>
        <p:spPr>
          <a:xfrm flipV="1">
            <a:off x="2315880" y="2160000"/>
            <a:ext cx="2652120" cy="457200"/>
          </a:xfrm>
          <a:prstGeom prst="line">
            <a:avLst/>
          </a:prstGeom>
          <a:ln w="28440">
            <a:solidFill>
              <a:schemeClr val="bg2">
                <a:lumMod val="50000"/>
              </a:schemeClr>
            </a:solidFill>
            <a:round/>
          </a:ln>
        </p:spPr>
      </p:sp>
      <p:sp>
        <p:nvSpPr>
          <p:cNvPr id="114" name="Line 34"/>
          <p:cNvSpPr/>
          <p:nvPr/>
        </p:nvSpPr>
        <p:spPr>
          <a:xfrm>
            <a:off x="4968000" y="2166480"/>
            <a:ext cx="3600" cy="726120"/>
          </a:xfrm>
          <a:prstGeom prst="line">
            <a:avLst/>
          </a:prstGeom>
          <a:ln w="28440">
            <a:solidFill>
              <a:schemeClr val="bg2">
                <a:lumMod val="50000"/>
              </a:schemeClr>
            </a:solidFill>
            <a:round/>
          </a:ln>
        </p:spPr>
      </p:sp>
      <p:sp>
        <p:nvSpPr>
          <p:cNvPr id="115" name="Line 35"/>
          <p:cNvSpPr/>
          <p:nvPr/>
        </p:nvSpPr>
        <p:spPr>
          <a:xfrm flipH="1">
            <a:off x="5600880" y="6959160"/>
            <a:ext cx="3427200" cy="0"/>
          </a:xfrm>
          <a:prstGeom prst="line">
            <a:avLst/>
          </a:prstGeom>
          <a:ln w="28440">
            <a:solidFill>
              <a:schemeClr val="bg2">
                <a:lumMod val="50000"/>
              </a:schemeClr>
            </a:solidFill>
            <a:round/>
          </a:ln>
        </p:spPr>
      </p:sp>
      <p:sp>
        <p:nvSpPr>
          <p:cNvPr id="116" name="Line 36"/>
          <p:cNvSpPr/>
          <p:nvPr/>
        </p:nvSpPr>
        <p:spPr>
          <a:xfrm>
            <a:off x="5600880" y="6953400"/>
            <a:ext cx="2160" cy="109800"/>
          </a:xfrm>
          <a:prstGeom prst="line">
            <a:avLst/>
          </a:prstGeom>
          <a:ln w="28440">
            <a:solidFill>
              <a:schemeClr val="bg2">
                <a:lumMod val="50000"/>
              </a:schemeClr>
            </a:solidFill>
            <a:round/>
          </a:ln>
        </p:spPr>
      </p:sp>
      <p:sp>
        <p:nvSpPr>
          <p:cNvPr id="117" name="Line 37"/>
          <p:cNvSpPr/>
          <p:nvPr/>
        </p:nvSpPr>
        <p:spPr>
          <a:xfrm>
            <a:off x="7338240" y="6953400"/>
            <a:ext cx="2160" cy="109800"/>
          </a:xfrm>
          <a:prstGeom prst="line">
            <a:avLst/>
          </a:prstGeom>
          <a:ln w="28440">
            <a:solidFill>
              <a:schemeClr val="bg2">
                <a:lumMod val="50000"/>
              </a:schemeClr>
            </a:solidFill>
            <a:round/>
          </a:ln>
        </p:spPr>
      </p:sp>
      <p:sp>
        <p:nvSpPr>
          <p:cNvPr id="118" name="Line 38"/>
          <p:cNvSpPr/>
          <p:nvPr/>
        </p:nvSpPr>
        <p:spPr>
          <a:xfrm>
            <a:off x="9025920" y="6959160"/>
            <a:ext cx="2160" cy="110160"/>
          </a:xfrm>
          <a:prstGeom prst="line">
            <a:avLst/>
          </a:prstGeom>
          <a:ln w="28440">
            <a:solidFill>
              <a:schemeClr val="bg2">
                <a:lumMod val="50000"/>
              </a:schemeClr>
            </a:solidFill>
            <a:round/>
          </a:ln>
        </p:spPr>
      </p:sp>
      <p:sp>
        <p:nvSpPr>
          <p:cNvPr id="119" name="Line 39"/>
          <p:cNvSpPr/>
          <p:nvPr/>
        </p:nvSpPr>
        <p:spPr>
          <a:xfrm flipH="1">
            <a:off x="3744000" y="4163040"/>
            <a:ext cx="1400400" cy="1229040"/>
          </a:xfrm>
          <a:prstGeom prst="line">
            <a:avLst/>
          </a:prstGeom>
          <a:ln w="28440">
            <a:solidFill>
              <a:schemeClr val="bg2">
                <a:lumMod val="50000"/>
              </a:schemeClr>
            </a:solidFill>
            <a:round/>
          </a:ln>
        </p:spPr>
      </p:sp>
      <p:sp>
        <p:nvSpPr>
          <p:cNvPr id="120" name="Line 40"/>
          <p:cNvSpPr/>
          <p:nvPr/>
        </p:nvSpPr>
        <p:spPr>
          <a:xfrm flipH="1" flipV="1">
            <a:off x="5144400" y="4163040"/>
            <a:ext cx="2182320" cy="1356120"/>
          </a:xfrm>
          <a:prstGeom prst="line">
            <a:avLst/>
          </a:prstGeom>
          <a:ln w="28440">
            <a:solidFill>
              <a:schemeClr val="bg2">
                <a:lumMod val="50000"/>
              </a:schemeClr>
            </a:solidFill>
            <a:round/>
          </a:ln>
        </p:spPr>
      </p:sp>
      <p:sp>
        <p:nvSpPr>
          <p:cNvPr id="121" name="Line 41"/>
          <p:cNvSpPr/>
          <p:nvPr/>
        </p:nvSpPr>
        <p:spPr>
          <a:xfrm flipH="1" flipV="1">
            <a:off x="7326720" y="5518080"/>
            <a:ext cx="11520" cy="1435320"/>
          </a:xfrm>
          <a:prstGeom prst="line">
            <a:avLst/>
          </a:prstGeom>
          <a:ln w="28440">
            <a:solidFill>
              <a:schemeClr val="bg2">
                <a:lumMod val="50000"/>
              </a:schemeClr>
            </a:solidFill>
            <a:round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1800" y="317160"/>
            <a:ext cx="10077840" cy="112176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7" name="CustomShape 2"/>
          <p:cNvSpPr/>
          <p:nvPr/>
        </p:nvSpPr>
        <p:spPr>
          <a:xfrm>
            <a:off x="1017720" y="317160"/>
            <a:ext cx="8701200" cy="1121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r">
              <a:lnSpc>
                <a:spcPct val="100000"/>
              </a:lnSpc>
            </a:pPr>
            <a:r>
              <a:rPr lang="es-AR" sz="3600" b="1" strike="noStrike">
                <a:solidFill>
                  <a:srgbClr val="FFFFFF"/>
                </a:solidFill>
                <a:latin typeface="Univers LT Std 45 Light"/>
                <a:ea typeface="DejaVu Sans"/>
              </a:rPr>
              <a:t>3. Sistemas de Gestión de Calidad</a:t>
            </a:r>
            <a:endParaRPr/>
          </a:p>
        </p:txBody>
      </p:sp>
      <p:pic>
        <p:nvPicPr>
          <p:cNvPr id="128" name="Picture 2"/>
          <p:cNvPicPr/>
          <p:nvPr/>
        </p:nvPicPr>
        <p:blipFill>
          <a:blip r:embed="rId3"/>
          <a:stretch/>
        </p:blipFill>
        <p:spPr>
          <a:xfrm>
            <a:off x="288000" y="548280"/>
            <a:ext cx="602640" cy="602640"/>
          </a:xfrm>
          <a:prstGeom prst="rect">
            <a:avLst/>
          </a:prstGeom>
          <a:ln>
            <a:noFill/>
          </a:ln>
        </p:spPr>
      </p:pic>
      <p:pic>
        <p:nvPicPr>
          <p:cNvPr id="129" name="Imagen 128"/>
          <p:cNvPicPr/>
          <p:nvPr/>
        </p:nvPicPr>
        <p:blipFill>
          <a:blip r:embed="rId4"/>
          <a:stretch/>
        </p:blipFill>
        <p:spPr>
          <a:xfrm rot="834600">
            <a:off x="5943600" y="1926360"/>
            <a:ext cx="3459600" cy="4954320"/>
          </a:xfrm>
          <a:prstGeom prst="rect">
            <a:avLst/>
          </a:prstGeom>
          <a:ln w="54000">
            <a:solidFill>
              <a:srgbClr val="3465A4"/>
            </a:solidFill>
            <a:round/>
          </a:ln>
        </p:spPr>
      </p:pic>
      <p:pic>
        <p:nvPicPr>
          <p:cNvPr id="130" name="Imagen 129"/>
          <p:cNvPicPr/>
          <p:nvPr/>
        </p:nvPicPr>
        <p:blipFill>
          <a:blip r:embed="rId5"/>
          <a:stretch/>
        </p:blipFill>
        <p:spPr>
          <a:xfrm>
            <a:off x="3636000" y="1728000"/>
            <a:ext cx="3714840" cy="5326920"/>
          </a:xfrm>
          <a:prstGeom prst="rect">
            <a:avLst/>
          </a:prstGeom>
          <a:ln w="54000">
            <a:solidFill>
              <a:srgbClr val="3465A4"/>
            </a:solidFill>
            <a:round/>
          </a:ln>
        </p:spPr>
      </p:pic>
      <p:pic>
        <p:nvPicPr>
          <p:cNvPr id="131" name="Imagen 130"/>
          <p:cNvPicPr/>
          <p:nvPr/>
        </p:nvPicPr>
        <p:blipFill>
          <a:blip r:embed="rId6"/>
          <a:stretch/>
        </p:blipFill>
        <p:spPr>
          <a:xfrm rot="20903400">
            <a:off x="697680" y="1874160"/>
            <a:ext cx="3773520" cy="5177160"/>
          </a:xfrm>
          <a:prstGeom prst="rect">
            <a:avLst/>
          </a:prstGeom>
          <a:ln w="54000">
            <a:solidFill>
              <a:srgbClr val="3465A4"/>
            </a:solidFill>
            <a:rou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0" y="293400"/>
            <a:ext cx="10079280" cy="11232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37" name="Picture 2"/>
          <p:cNvPicPr/>
          <p:nvPr/>
        </p:nvPicPr>
        <p:blipFill>
          <a:blip r:embed="rId3"/>
          <a:stretch/>
        </p:blipFill>
        <p:spPr>
          <a:xfrm>
            <a:off x="244080" y="452880"/>
            <a:ext cx="698760" cy="698760"/>
          </a:xfrm>
          <a:prstGeom prst="rect">
            <a:avLst/>
          </a:prstGeom>
          <a:ln>
            <a:noFill/>
          </a:ln>
        </p:spPr>
      </p:pic>
      <p:sp>
        <p:nvSpPr>
          <p:cNvPr id="138" name="CustomShape 2"/>
          <p:cNvSpPr/>
          <p:nvPr/>
        </p:nvSpPr>
        <p:spPr>
          <a:xfrm>
            <a:off x="-379800" y="316440"/>
            <a:ext cx="10324080" cy="1123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r">
              <a:lnSpc>
                <a:spcPct val="100000"/>
              </a:lnSpc>
            </a:pPr>
            <a:r>
              <a:rPr lang="es-AR" sz="3200" b="1" strike="noStrike">
                <a:solidFill>
                  <a:srgbClr val="FFFFFF"/>
                </a:solidFill>
                <a:latin typeface="Univers LT Std 45 Light"/>
                <a:ea typeface="DejaVu Sans"/>
              </a:rPr>
              <a:t>4. Sistemas de Gestión Medioambiental</a:t>
            </a:r>
            <a:endParaRPr/>
          </a:p>
        </p:txBody>
      </p:sp>
      <p:pic>
        <p:nvPicPr>
          <p:cNvPr id="139" name="Imagen 138"/>
          <p:cNvPicPr/>
          <p:nvPr/>
        </p:nvPicPr>
        <p:blipFill>
          <a:blip r:embed="rId4"/>
          <a:stretch/>
        </p:blipFill>
        <p:spPr>
          <a:xfrm rot="736200">
            <a:off x="5188680" y="1818720"/>
            <a:ext cx="4127040" cy="5230080"/>
          </a:xfrm>
          <a:prstGeom prst="rect">
            <a:avLst/>
          </a:prstGeom>
          <a:ln w="54000">
            <a:solidFill>
              <a:srgbClr val="3465A4"/>
            </a:solidFill>
            <a:round/>
          </a:ln>
        </p:spPr>
      </p:pic>
      <p:pic>
        <p:nvPicPr>
          <p:cNvPr id="140" name="Imagen 139"/>
          <p:cNvPicPr/>
          <p:nvPr/>
        </p:nvPicPr>
        <p:blipFill>
          <a:blip r:embed="rId5"/>
          <a:stretch/>
        </p:blipFill>
        <p:spPr>
          <a:xfrm>
            <a:off x="3082320" y="1656000"/>
            <a:ext cx="4261320" cy="5400000"/>
          </a:xfrm>
          <a:prstGeom prst="rect">
            <a:avLst/>
          </a:prstGeom>
          <a:ln w="54000">
            <a:solidFill>
              <a:srgbClr val="3465A4"/>
            </a:solidFill>
            <a:round/>
          </a:ln>
        </p:spPr>
      </p:pic>
      <p:pic>
        <p:nvPicPr>
          <p:cNvPr id="141" name="Imagen 140"/>
          <p:cNvPicPr/>
          <p:nvPr/>
        </p:nvPicPr>
        <p:blipFill>
          <a:blip r:embed="rId6"/>
          <a:srcRect l="14900"/>
          <a:stretch/>
        </p:blipFill>
        <p:spPr>
          <a:xfrm rot="20946600">
            <a:off x="621360" y="1733400"/>
            <a:ext cx="3625560" cy="5400000"/>
          </a:xfrm>
          <a:prstGeom prst="rect">
            <a:avLst/>
          </a:prstGeom>
          <a:ln w="54000">
            <a:solidFill>
              <a:srgbClr val="3465A4"/>
            </a:solidFill>
            <a:rou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720" y="216000"/>
            <a:ext cx="10079280" cy="11232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3" name="CustomShape 2"/>
          <p:cNvSpPr/>
          <p:nvPr/>
        </p:nvSpPr>
        <p:spPr>
          <a:xfrm>
            <a:off x="-1841760" y="216000"/>
            <a:ext cx="11553840" cy="1123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r">
              <a:lnSpc>
                <a:spcPct val="100000"/>
              </a:lnSpc>
            </a:pPr>
            <a:r>
              <a:rPr lang="es-AR" sz="2800" b="1" strike="noStrike">
                <a:solidFill>
                  <a:srgbClr val="FFFFFF"/>
                </a:solidFill>
                <a:latin typeface="Univers LT Std 45 Light"/>
                <a:ea typeface="DejaVu Sans"/>
              </a:rPr>
              <a:t>5. Sistemas de Gestión de Seguridad y Salud</a:t>
            </a:r>
            <a:endParaRPr/>
          </a:p>
        </p:txBody>
      </p:sp>
      <p:pic>
        <p:nvPicPr>
          <p:cNvPr id="144" name="Picture 2"/>
          <p:cNvPicPr/>
          <p:nvPr/>
        </p:nvPicPr>
        <p:blipFill>
          <a:blip r:embed="rId3"/>
          <a:stretch/>
        </p:blipFill>
        <p:spPr>
          <a:xfrm>
            <a:off x="288000" y="432000"/>
            <a:ext cx="604080" cy="604080"/>
          </a:xfrm>
          <a:prstGeom prst="rect">
            <a:avLst/>
          </a:prstGeom>
          <a:ln>
            <a:noFill/>
          </a:ln>
        </p:spPr>
      </p:pic>
      <p:pic>
        <p:nvPicPr>
          <p:cNvPr id="145" name="Imagen 144"/>
          <p:cNvPicPr/>
          <p:nvPr/>
        </p:nvPicPr>
        <p:blipFill>
          <a:blip r:embed="rId4"/>
          <a:stretch/>
        </p:blipFill>
        <p:spPr>
          <a:xfrm rot="583200">
            <a:off x="6051600" y="1986120"/>
            <a:ext cx="3502080" cy="4952880"/>
          </a:xfrm>
          <a:prstGeom prst="rect">
            <a:avLst/>
          </a:prstGeom>
          <a:ln w="18000">
            <a:solidFill>
              <a:srgbClr val="3465A4"/>
            </a:solidFill>
            <a:round/>
          </a:ln>
        </p:spPr>
      </p:pic>
      <p:pic>
        <p:nvPicPr>
          <p:cNvPr id="146" name="Imagen 145"/>
          <p:cNvPicPr/>
          <p:nvPr/>
        </p:nvPicPr>
        <p:blipFill>
          <a:blip r:embed="rId5"/>
          <a:stretch/>
        </p:blipFill>
        <p:spPr>
          <a:xfrm>
            <a:off x="3600000" y="1584000"/>
            <a:ext cx="3664080" cy="5182560"/>
          </a:xfrm>
          <a:prstGeom prst="rect">
            <a:avLst/>
          </a:prstGeom>
          <a:ln w="18000">
            <a:solidFill>
              <a:srgbClr val="3465A4"/>
            </a:solidFill>
            <a:round/>
          </a:ln>
        </p:spPr>
      </p:pic>
      <p:pic>
        <p:nvPicPr>
          <p:cNvPr id="147" name="Imagen 146"/>
          <p:cNvPicPr/>
          <p:nvPr/>
        </p:nvPicPr>
        <p:blipFill>
          <a:blip r:embed="rId6"/>
          <a:stretch/>
        </p:blipFill>
        <p:spPr>
          <a:xfrm rot="21248400">
            <a:off x="334080" y="1690200"/>
            <a:ext cx="3766680" cy="5327280"/>
          </a:xfrm>
          <a:prstGeom prst="rect">
            <a:avLst/>
          </a:prstGeom>
          <a:ln w="18000">
            <a:solidFill>
              <a:srgbClr val="3465A4"/>
            </a:solidFill>
            <a:rou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Imagen 65"/>
          <p:cNvPicPr/>
          <p:nvPr/>
        </p:nvPicPr>
        <p:blipFill>
          <a:blip r:embed="rId3"/>
          <a:srcRect r="14430"/>
          <a:stretch/>
        </p:blipFill>
        <p:spPr>
          <a:xfrm>
            <a:off x="648000" y="2356560"/>
            <a:ext cx="8801280" cy="3546360"/>
          </a:xfrm>
          <a:prstGeom prst="rect">
            <a:avLst/>
          </a:prstGeom>
          <a:ln>
            <a:noFill/>
          </a:ln>
        </p:spPr>
      </p:pic>
      <p:sp>
        <p:nvSpPr>
          <p:cNvPr id="149" name="CustomShape 1"/>
          <p:cNvSpPr/>
          <p:nvPr/>
        </p:nvSpPr>
        <p:spPr>
          <a:xfrm>
            <a:off x="0" y="533160"/>
            <a:ext cx="10079280" cy="11232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0" name="CustomShape 2"/>
          <p:cNvSpPr/>
          <p:nvPr/>
        </p:nvSpPr>
        <p:spPr>
          <a:xfrm>
            <a:off x="403560" y="533160"/>
            <a:ext cx="9484560" cy="1123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r">
              <a:lnSpc>
                <a:spcPct val="100000"/>
              </a:lnSpc>
            </a:pPr>
            <a:r>
              <a:rPr lang="es-AR" sz="3600" b="1" strike="noStrike" dirty="0">
                <a:solidFill>
                  <a:srgbClr val="FFFFFF"/>
                </a:solidFill>
                <a:latin typeface="Univers LT Std 45 Light"/>
                <a:ea typeface="DejaVu Sans"/>
              </a:rPr>
              <a:t>6. </a:t>
            </a:r>
            <a:r>
              <a:rPr lang="es-AR" sz="3600" b="1" strike="noStrike" dirty="0" smtClean="0">
                <a:solidFill>
                  <a:srgbClr val="FFFFFF"/>
                </a:solidFill>
                <a:latin typeface="Univers LT Std 45 Light"/>
                <a:ea typeface="DejaVu Sans"/>
              </a:rPr>
              <a:t>Estructura Sistemas </a:t>
            </a:r>
            <a:r>
              <a:rPr lang="es-AR" sz="3600" b="1" strike="noStrike" dirty="0">
                <a:solidFill>
                  <a:srgbClr val="FFFFFF"/>
                </a:solidFill>
                <a:latin typeface="Univers LT Std 45 Light"/>
                <a:ea typeface="DejaVu Sans"/>
              </a:rPr>
              <a:t>Integrados de Gestión</a:t>
            </a:r>
            <a:endParaRPr dirty="0"/>
          </a:p>
        </p:txBody>
      </p:sp>
      <p:pic>
        <p:nvPicPr>
          <p:cNvPr id="151" name="Picture 2"/>
          <p:cNvPicPr/>
          <p:nvPr/>
        </p:nvPicPr>
        <p:blipFill>
          <a:blip r:embed="rId4"/>
          <a:stretch/>
        </p:blipFill>
        <p:spPr>
          <a:xfrm>
            <a:off x="403560" y="792720"/>
            <a:ext cx="604080" cy="604080"/>
          </a:xfrm>
          <a:prstGeom prst="rect">
            <a:avLst/>
          </a:prstGeom>
          <a:ln>
            <a:noFill/>
          </a:ln>
        </p:spPr>
      </p:pic>
      <p:sp>
        <p:nvSpPr>
          <p:cNvPr id="152" name="CustomShape 3"/>
          <p:cNvSpPr/>
          <p:nvPr/>
        </p:nvSpPr>
        <p:spPr>
          <a:xfrm>
            <a:off x="1311840" y="5926680"/>
            <a:ext cx="2283120" cy="700200"/>
          </a:xfrm>
          <a:prstGeom prst="rect">
            <a:avLst/>
          </a:prstGeom>
          <a:solidFill>
            <a:srgbClr val="D501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AR" sz="2400" b="1" strike="noStrike">
                <a:solidFill>
                  <a:srgbClr val="FFFFFF"/>
                </a:solidFill>
                <a:latin typeface="Univers LT Std 55"/>
                <a:ea typeface="DejaVu Sans"/>
              </a:rPr>
              <a:t>Clientes</a:t>
            </a:r>
            <a:endParaRPr/>
          </a:p>
        </p:txBody>
      </p:sp>
      <p:sp>
        <p:nvSpPr>
          <p:cNvPr id="153" name="CustomShape 4"/>
          <p:cNvSpPr/>
          <p:nvPr/>
        </p:nvSpPr>
        <p:spPr>
          <a:xfrm>
            <a:off x="3973320" y="5926680"/>
            <a:ext cx="2283120" cy="700200"/>
          </a:xfrm>
          <a:prstGeom prst="rect">
            <a:avLst/>
          </a:prstGeom>
          <a:solidFill>
            <a:srgbClr val="00B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AR" sz="2400" b="1" strike="noStrike">
                <a:solidFill>
                  <a:srgbClr val="FFFFFF"/>
                </a:solidFill>
                <a:latin typeface="Univers LT Std 55"/>
                <a:ea typeface="DejaVu Sans"/>
              </a:rPr>
              <a:t>Sociedad</a:t>
            </a:r>
            <a:endParaRPr/>
          </a:p>
        </p:txBody>
      </p:sp>
      <p:sp>
        <p:nvSpPr>
          <p:cNvPr id="154" name="CustomShape 5"/>
          <p:cNvSpPr/>
          <p:nvPr/>
        </p:nvSpPr>
        <p:spPr>
          <a:xfrm>
            <a:off x="6634800" y="5926680"/>
            <a:ext cx="2283120" cy="700200"/>
          </a:xfrm>
          <a:prstGeom prst="rect">
            <a:avLst/>
          </a:prstGeom>
          <a:solidFill>
            <a:srgbClr val="F09B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AR" sz="2400" b="1" strike="noStrike">
                <a:solidFill>
                  <a:srgbClr val="FFFFFF"/>
                </a:solidFill>
                <a:latin typeface="Univers LT Std 55"/>
                <a:ea typeface="DejaVu Sans"/>
              </a:rPr>
              <a:t>Empleados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ustomShape 1"/>
          <p:cNvSpPr/>
          <p:nvPr/>
        </p:nvSpPr>
        <p:spPr>
          <a:xfrm>
            <a:off x="216000" y="1657800"/>
            <a:ext cx="9495720" cy="241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6" name="CustomShape 2"/>
          <p:cNvSpPr/>
          <p:nvPr/>
        </p:nvSpPr>
        <p:spPr>
          <a:xfrm>
            <a:off x="248760" y="1657800"/>
            <a:ext cx="9646560" cy="29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50000"/>
              </a:lnSpc>
              <a:buSzPct val="120000"/>
              <a:buFont typeface="Wingdings" charset="2"/>
              <a:buChar char=""/>
            </a:pPr>
            <a:r>
              <a:rPr lang="es-AR" sz="2400" b="1" strike="noStrike" dirty="0">
                <a:solidFill>
                  <a:srgbClr val="000000"/>
                </a:solidFill>
                <a:latin typeface="Univers LT Std 55"/>
                <a:ea typeface="Arial Unicode MS"/>
              </a:rPr>
              <a:t>Integración por procesos:</a:t>
            </a:r>
            <a:r>
              <a:rPr lang="es-AR" sz="2400" strike="noStrike" dirty="0">
                <a:solidFill>
                  <a:srgbClr val="000000"/>
                </a:solidFill>
                <a:latin typeface="Univers LT Std 55"/>
                <a:ea typeface="Arial Unicode MS"/>
              </a:rPr>
              <a:t> </a:t>
            </a:r>
            <a:endParaRPr dirty="0"/>
          </a:p>
          <a:p>
            <a:pPr>
              <a:lnSpc>
                <a:spcPct val="150000"/>
              </a:lnSpc>
            </a:pPr>
            <a:r>
              <a:rPr lang="es-AR" sz="2400" strike="noStrike" dirty="0">
                <a:solidFill>
                  <a:srgbClr val="000000"/>
                </a:solidFill>
                <a:latin typeface="Univers-Light-Normal"/>
                <a:ea typeface="Arial Unicode MS"/>
              </a:rPr>
              <a:t>El nuevo enfoque de trabajo de la ISO 9001 obliga a trabajar por procesos. </a:t>
            </a:r>
            <a:r>
              <a:rPr lang="es-AR" sz="2400" strike="noStrike" dirty="0" smtClean="0">
                <a:solidFill>
                  <a:srgbClr val="000000"/>
                </a:solidFill>
                <a:latin typeface="Univers-Light-Normal"/>
                <a:ea typeface="Arial Unicode MS"/>
              </a:rPr>
              <a:t>Se </a:t>
            </a:r>
            <a:r>
              <a:rPr lang="es-AR" sz="2400" strike="noStrike" dirty="0">
                <a:solidFill>
                  <a:srgbClr val="000000"/>
                </a:solidFill>
                <a:latin typeface="Univers-Light-Normal"/>
                <a:ea typeface="Arial Unicode MS"/>
              </a:rPr>
              <a:t>entiende por proceso la actividad que transforma elementos de entrada en elementos de salida con un valor agregado.</a:t>
            </a:r>
            <a:endParaRPr dirty="0"/>
          </a:p>
        </p:txBody>
      </p:sp>
      <p:pic>
        <p:nvPicPr>
          <p:cNvPr id="157" name="Imagen 68"/>
          <p:cNvPicPr/>
          <p:nvPr/>
        </p:nvPicPr>
        <p:blipFill>
          <a:blip r:embed="rId2"/>
          <a:srcRect l="7849" t="6303" r="7854" b="7395"/>
          <a:stretch/>
        </p:blipFill>
        <p:spPr>
          <a:xfrm>
            <a:off x="825120" y="4171320"/>
            <a:ext cx="8494200" cy="2950200"/>
          </a:xfrm>
          <a:prstGeom prst="rect">
            <a:avLst/>
          </a:prstGeom>
          <a:ln>
            <a:noFill/>
          </a:ln>
        </p:spPr>
      </p:pic>
      <p:sp>
        <p:nvSpPr>
          <p:cNvPr id="158" name="CustomShape 3"/>
          <p:cNvSpPr/>
          <p:nvPr/>
        </p:nvSpPr>
        <p:spPr>
          <a:xfrm>
            <a:off x="360" y="459720"/>
            <a:ext cx="10079280" cy="11232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9" name="CustomShape 4"/>
          <p:cNvSpPr/>
          <p:nvPr/>
        </p:nvSpPr>
        <p:spPr>
          <a:xfrm>
            <a:off x="576720" y="533160"/>
            <a:ext cx="9134640" cy="1123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r">
              <a:lnSpc>
                <a:spcPct val="100000"/>
              </a:lnSpc>
            </a:pPr>
            <a:r>
              <a:rPr lang="es-AR" sz="3600" b="1" strike="noStrike">
                <a:solidFill>
                  <a:srgbClr val="FFFFFF"/>
                </a:solidFill>
                <a:latin typeface="Univers LT Std 45 Light"/>
                <a:ea typeface="DejaVu Sans"/>
              </a:rPr>
              <a:t>7. Sistemas Integrados de Gestión</a:t>
            </a:r>
            <a:endParaRPr/>
          </a:p>
        </p:txBody>
      </p:sp>
      <p:pic>
        <p:nvPicPr>
          <p:cNvPr id="160" name="Picture 2"/>
          <p:cNvPicPr/>
          <p:nvPr/>
        </p:nvPicPr>
        <p:blipFill>
          <a:blip r:embed="rId3"/>
          <a:stretch/>
        </p:blipFill>
        <p:spPr>
          <a:xfrm>
            <a:off x="618840" y="792000"/>
            <a:ext cx="604080" cy="604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275760" y="1512000"/>
            <a:ext cx="9587160" cy="5833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2" name="CustomShape 2"/>
          <p:cNvSpPr/>
          <p:nvPr/>
        </p:nvSpPr>
        <p:spPr>
          <a:xfrm>
            <a:off x="281160" y="1572840"/>
            <a:ext cx="9587160" cy="5338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50000"/>
              </a:lnSpc>
              <a:buSzPct val="120000"/>
              <a:buFont typeface="Wingdings" charset="2"/>
              <a:buChar char=""/>
            </a:pPr>
            <a:r>
              <a:rPr lang="es-AR" sz="3200" b="1" strike="noStrike" dirty="0" smtClean="0">
                <a:solidFill>
                  <a:srgbClr val="000000"/>
                </a:solidFill>
                <a:latin typeface="Univers LT Std 55"/>
                <a:ea typeface="DejaVu Sans"/>
              </a:rPr>
              <a:t>Diseño </a:t>
            </a:r>
            <a:r>
              <a:rPr lang="es-AR" sz="3200" b="1" strike="noStrike" dirty="0">
                <a:solidFill>
                  <a:srgbClr val="000000"/>
                </a:solidFill>
                <a:latin typeface="Univers LT Std 55"/>
                <a:ea typeface="DejaVu Sans"/>
              </a:rPr>
              <a:t>de un sistema integrado:</a:t>
            </a:r>
            <a:r>
              <a:rPr lang="es-AR" sz="3200" strike="noStrike" dirty="0">
                <a:solidFill>
                  <a:srgbClr val="000000"/>
                </a:solidFill>
                <a:latin typeface="Univers LT Std 55"/>
                <a:ea typeface="DejaVu Sans"/>
              </a:rPr>
              <a:t> </a:t>
            </a:r>
            <a:endParaRPr lang="es-AR" sz="3200" strike="noStrike" dirty="0" smtClean="0">
              <a:solidFill>
                <a:srgbClr val="000000"/>
              </a:solidFill>
              <a:latin typeface="Univers LT Std 55"/>
              <a:ea typeface="DejaVu Sans"/>
            </a:endParaRPr>
          </a:p>
          <a:p>
            <a:pPr>
              <a:lnSpc>
                <a:spcPct val="150000"/>
              </a:lnSpc>
              <a:buSzPct val="120000"/>
              <a:buFont typeface="Wingdings" charset="2"/>
              <a:buChar char=""/>
            </a:pPr>
            <a:endParaRPr dirty="0"/>
          </a:p>
          <a:p>
            <a:pPr marL="342900" indent="-342900">
              <a:lnSpc>
                <a:spcPct val="150000"/>
              </a:lnSpc>
              <a:buSzPct val="120000"/>
              <a:buFont typeface="Wingdings" panose="05000000000000000000" pitchFamily="2" charset="2"/>
              <a:buChar char="Ø"/>
            </a:pPr>
            <a:r>
              <a:rPr lang="es-AR" sz="2800" strike="noStrike" dirty="0">
                <a:solidFill>
                  <a:srgbClr val="000000"/>
                </a:solidFill>
                <a:latin typeface="Univers-Light-Normal"/>
                <a:ea typeface="DejaVu Sans"/>
              </a:rPr>
              <a:t>Identificación de los requisitos. </a:t>
            </a:r>
            <a:endParaRPr sz="2400" dirty="0"/>
          </a:p>
          <a:p>
            <a:pPr marL="342900" indent="-342900">
              <a:lnSpc>
                <a:spcPct val="150000"/>
              </a:lnSpc>
              <a:buSzPct val="120000"/>
              <a:buFont typeface="Wingdings" panose="05000000000000000000" pitchFamily="2" charset="2"/>
              <a:buChar char="Ø"/>
            </a:pPr>
            <a:r>
              <a:rPr lang="es-AR" sz="2800" strike="noStrike" dirty="0">
                <a:solidFill>
                  <a:srgbClr val="000000"/>
                </a:solidFill>
                <a:latin typeface="Univers-Light-Normal"/>
                <a:ea typeface="DejaVu Sans"/>
              </a:rPr>
              <a:t>Despliegue de los requisitos. </a:t>
            </a:r>
            <a:endParaRPr sz="2400" dirty="0"/>
          </a:p>
          <a:p>
            <a:pPr marL="342900" indent="-342900">
              <a:lnSpc>
                <a:spcPct val="150000"/>
              </a:lnSpc>
              <a:buSzPct val="120000"/>
              <a:buFont typeface="Wingdings" panose="05000000000000000000" pitchFamily="2" charset="2"/>
              <a:buChar char="Ø"/>
            </a:pPr>
            <a:r>
              <a:rPr lang="es-AR" sz="2800" strike="noStrike" dirty="0">
                <a:solidFill>
                  <a:srgbClr val="000000"/>
                </a:solidFill>
                <a:latin typeface="Univers-Light-Normal"/>
                <a:ea typeface="DejaVu Sans"/>
              </a:rPr>
              <a:t>Integración de métodos y documentos. </a:t>
            </a:r>
            <a:endParaRPr sz="2400" dirty="0"/>
          </a:p>
          <a:p>
            <a:pPr marL="342900" indent="-342900">
              <a:lnSpc>
                <a:spcPct val="150000"/>
              </a:lnSpc>
              <a:buSzPct val="120000"/>
              <a:buFont typeface="Wingdings" panose="05000000000000000000" pitchFamily="2" charset="2"/>
              <a:buChar char="Ø"/>
            </a:pPr>
            <a:r>
              <a:rPr lang="es-AR" sz="2800" strike="noStrike" dirty="0">
                <a:solidFill>
                  <a:srgbClr val="000000"/>
                </a:solidFill>
                <a:latin typeface="Univers-Light-Normal"/>
                <a:ea typeface="DejaVu Sans"/>
              </a:rPr>
              <a:t>Tabla de procedimientos sistema integrado.</a:t>
            </a:r>
            <a:endParaRPr sz="2400" dirty="0"/>
          </a:p>
        </p:txBody>
      </p:sp>
      <p:sp>
        <p:nvSpPr>
          <p:cNvPr id="163" name="CustomShape 3"/>
          <p:cNvSpPr/>
          <p:nvPr/>
        </p:nvSpPr>
        <p:spPr>
          <a:xfrm>
            <a:off x="360" y="243720"/>
            <a:ext cx="10079280" cy="11232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4" name="CustomShape 4"/>
          <p:cNvSpPr/>
          <p:nvPr/>
        </p:nvSpPr>
        <p:spPr>
          <a:xfrm>
            <a:off x="1252079" y="232560"/>
            <a:ext cx="8192171" cy="1123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r">
              <a:lnSpc>
                <a:spcPct val="100000"/>
              </a:lnSpc>
            </a:pPr>
            <a:r>
              <a:rPr lang="es-AR" sz="3200" b="1" strike="noStrike" dirty="0">
                <a:solidFill>
                  <a:srgbClr val="FFFFFF"/>
                </a:solidFill>
                <a:latin typeface="Univers LT Std 45 Light"/>
                <a:ea typeface="DejaVu Sans"/>
              </a:rPr>
              <a:t>7. Sistemas Integrados de </a:t>
            </a:r>
            <a:r>
              <a:rPr lang="es-AR" sz="3200" b="1" strike="noStrike" dirty="0" smtClean="0">
                <a:solidFill>
                  <a:srgbClr val="FFFFFF"/>
                </a:solidFill>
                <a:latin typeface="Univers LT Std 45 Light"/>
                <a:ea typeface="DejaVu Sans"/>
              </a:rPr>
              <a:t>Gestión (cont.)</a:t>
            </a:r>
            <a:endParaRPr sz="1600" dirty="0"/>
          </a:p>
        </p:txBody>
      </p:sp>
      <p:pic>
        <p:nvPicPr>
          <p:cNvPr id="165" name="Picture 2"/>
          <p:cNvPicPr/>
          <p:nvPr/>
        </p:nvPicPr>
        <p:blipFill>
          <a:blip r:embed="rId3"/>
          <a:stretch/>
        </p:blipFill>
        <p:spPr>
          <a:xfrm>
            <a:off x="648000" y="546840"/>
            <a:ext cx="604080" cy="604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720" y="99720"/>
            <a:ext cx="10079280" cy="11232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7" name="CustomShape 2"/>
          <p:cNvSpPr/>
          <p:nvPr/>
        </p:nvSpPr>
        <p:spPr>
          <a:xfrm>
            <a:off x="656280" y="88560"/>
            <a:ext cx="9134640" cy="1123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r">
              <a:lnSpc>
                <a:spcPct val="100000"/>
              </a:lnSpc>
            </a:pPr>
            <a:r>
              <a:rPr lang="es-AR" sz="3000" b="1" strike="noStrike" dirty="0">
                <a:solidFill>
                  <a:srgbClr val="FFFFFF"/>
                </a:solidFill>
                <a:latin typeface="Univers LT Std 45 Light"/>
                <a:ea typeface="DejaVu Sans"/>
              </a:rPr>
              <a:t>7. Sistemas Integrados de Gestión </a:t>
            </a:r>
            <a:r>
              <a:rPr lang="es-AR" sz="3000" b="1" strike="noStrike" dirty="0" smtClean="0">
                <a:solidFill>
                  <a:srgbClr val="FFFFFF"/>
                </a:solidFill>
                <a:latin typeface="Univers LT Std 45 Light"/>
                <a:ea typeface="DejaVu Sans"/>
              </a:rPr>
              <a:t>(</a:t>
            </a:r>
            <a:r>
              <a:rPr lang="es-AR" sz="3000" b="1" strike="noStrike" dirty="0" err="1" smtClean="0">
                <a:solidFill>
                  <a:srgbClr val="FFFFFF"/>
                </a:solidFill>
                <a:latin typeface="Univers LT Std 45 Light"/>
                <a:ea typeface="DejaVu Sans"/>
              </a:rPr>
              <a:t>cont</a:t>
            </a:r>
            <a:r>
              <a:rPr lang="es-AR" sz="3000" b="1" strike="noStrike" dirty="0">
                <a:solidFill>
                  <a:srgbClr val="FFFFFF"/>
                </a:solidFill>
                <a:latin typeface="Univers LT Std 45 Light"/>
                <a:ea typeface="DejaVu Sans"/>
              </a:rPr>
              <a:t>)</a:t>
            </a:r>
            <a:endParaRPr dirty="0"/>
          </a:p>
        </p:txBody>
      </p:sp>
      <p:pic>
        <p:nvPicPr>
          <p:cNvPr id="168" name="Picture 2"/>
          <p:cNvPicPr/>
          <p:nvPr/>
        </p:nvPicPr>
        <p:blipFill>
          <a:blip r:embed="rId2"/>
          <a:stretch/>
        </p:blipFill>
        <p:spPr>
          <a:xfrm>
            <a:off x="216000" y="360000"/>
            <a:ext cx="604080" cy="604080"/>
          </a:xfrm>
          <a:prstGeom prst="rect">
            <a:avLst/>
          </a:prstGeom>
          <a:ln>
            <a:noFill/>
          </a:ln>
        </p:spPr>
      </p:pic>
      <p:graphicFrame>
        <p:nvGraphicFramePr>
          <p:cNvPr id="169" name="Table 3"/>
          <p:cNvGraphicFramePr/>
          <p:nvPr/>
        </p:nvGraphicFramePr>
        <p:xfrm>
          <a:off x="124560" y="1261800"/>
          <a:ext cx="9878400" cy="6126480"/>
        </p:xfrm>
        <a:graphic>
          <a:graphicData uri="http://schemas.openxmlformats.org/drawingml/2006/table">
            <a:tbl>
              <a:tblPr/>
              <a:tblGrid>
                <a:gridCol w="2269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3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18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508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385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AR" sz="1500" b="1" strike="noStrike">
                          <a:latin typeface="Arial"/>
                        </a:rPr>
                        <a:t>TABLA  DE PROCEDIMIENTOS SISTEMA INTEGRADO DE GESTION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2560">
                <a:tc>
                  <a:txBody>
                    <a:bodyPr/>
                    <a:lstStyle/>
                    <a:p>
                      <a:r>
                        <a:rPr lang="es-AR" sz="1400" b="1" strike="noStrike">
                          <a:latin typeface="Arial"/>
                        </a:rPr>
                        <a:t>Procedimientos generales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b="1" strike="noStrike">
                          <a:latin typeface="Arial"/>
                        </a:rPr>
                        <a:t>Procedimientos específicos de Seguridad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b="1" strike="noStrike">
                          <a:latin typeface="Arial"/>
                        </a:rPr>
                        <a:t>Procedimientos específicos de Calidad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b="1" strike="noStrike">
                          <a:latin typeface="Arial"/>
                        </a:rPr>
                        <a:t>Procedimientos específicos de Medio Ambiente</a:t>
                      </a: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2560">
                <a:tc>
                  <a:txBody>
                    <a:bodyPr/>
                    <a:lstStyle/>
                    <a:p>
                      <a:r>
                        <a:rPr lang="es-AR" sz="1400" strike="noStrike">
                          <a:latin typeface="Arial"/>
                        </a:rPr>
                        <a:t>PG-01 Funcionamiento del comité de Gestión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strike="noStrike">
                          <a:latin typeface="Arial"/>
                        </a:rPr>
                        <a:t>PES-01 Identificación y evaluación de riesgos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strike="noStrike">
                          <a:latin typeface="Arial"/>
                        </a:rPr>
                        <a:t>PEC-01 Identificación y trazabilidad (puede incluirse en control de procesos)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strike="noStrike">
                          <a:latin typeface="Arial"/>
                        </a:rPr>
                        <a:t>PEMA-01 Identificación y evalucacuon de aspectos medioambientales</a:t>
                      </a: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2560">
                <a:tc>
                  <a:txBody>
                    <a:bodyPr/>
                    <a:lstStyle/>
                    <a:p>
                      <a:r>
                        <a:rPr lang="es-AR" sz="1400" strike="noStrike">
                          <a:latin typeface="Arial"/>
                        </a:rPr>
                        <a:t>PG-02 Revisión del SIG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strike="noStrike">
                          <a:latin typeface="Arial"/>
                        </a:rPr>
                        <a:t>PES- 02Control y vigilancia de los riesgos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strike="noStrike">
                          <a:latin typeface="Arial"/>
                        </a:rPr>
                        <a:t>PEC-02 Análisis de datos.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strike="noStrike">
                          <a:latin typeface="Arial"/>
                        </a:rPr>
                        <a:t>PEMA- 02 Identificación y respuesta a situaciones de emergencia medioambiental</a:t>
                      </a: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2560">
                <a:tc>
                  <a:txBody>
                    <a:bodyPr/>
                    <a:lstStyle/>
                    <a:p>
                      <a:r>
                        <a:rPr lang="es-AR" sz="1400" strike="noStrike">
                          <a:latin typeface="Arial"/>
                        </a:rPr>
                        <a:t>PG-03 Identificación de requisitos legales y otros requisitos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strike="noStrike">
                          <a:latin typeface="Arial"/>
                        </a:rPr>
                        <a:t>PES-03 Vigilancia de la salud de los trabajadores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strike="noStrike">
                          <a:latin typeface="Arial"/>
                        </a:rPr>
                        <a:t>PEC-03 Servicio posventa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strike="noStrike">
                          <a:latin typeface="Arial"/>
                        </a:rPr>
                        <a:t>PEMA-03 Seguimiento y medición</a:t>
                      </a: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82560">
                <a:tc>
                  <a:txBody>
                    <a:bodyPr/>
                    <a:lstStyle/>
                    <a:p>
                      <a:r>
                        <a:rPr lang="es-AR" sz="1400" strike="noStrike">
                          <a:latin typeface="Arial"/>
                        </a:rPr>
                        <a:t>PG-04 Control del diseño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strike="noStrike">
                          <a:latin typeface="Arial"/>
                        </a:rPr>
                        <a:t>PES-04 Control y registro de accidentes de trabajo y enfermedades profesionales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82560">
                <a:tc>
                  <a:txBody>
                    <a:bodyPr/>
                    <a:lstStyle/>
                    <a:p>
                      <a:r>
                        <a:rPr lang="es-AR" sz="1400" strike="noStrike">
                          <a:latin typeface="Arial"/>
                        </a:rPr>
                        <a:t>PG-05 Elaboración y control del sistema integrado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strike="noStrike">
                          <a:latin typeface="Arial"/>
                        </a:rPr>
                        <a:t>PES-05 Estudio y definición de medidas de prevención y protección.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82560">
                <a:tc>
                  <a:txBody>
                    <a:bodyPr/>
                    <a:lstStyle/>
                    <a:p>
                      <a:r>
                        <a:rPr lang="es-AR" sz="1400" strike="noStrike">
                          <a:latin typeface="Arial"/>
                        </a:rPr>
                        <a:t>PG-06 Control de compras y contrataciones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strike="noStrike">
                          <a:latin typeface="Arial"/>
                        </a:rPr>
                        <a:t>PES-06 Identificación y respuesta a situaciones de emergencia de PRL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35323</TotalTime>
  <Words>945</Words>
  <Application>Microsoft Office PowerPoint</Application>
  <PresentationFormat>Personalizado</PresentationFormat>
  <Paragraphs>110</Paragraphs>
  <Slides>13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13</vt:i4>
      </vt:variant>
    </vt:vector>
  </HeadingPairs>
  <TitlesOfParts>
    <vt:vector size="24" baseType="lpstr">
      <vt:lpstr>Arial</vt:lpstr>
      <vt:lpstr>Arial Unicode MS</vt:lpstr>
      <vt:lpstr>Calibri</vt:lpstr>
      <vt:lpstr>DejaVu Sans</vt:lpstr>
      <vt:lpstr>StarSymbol</vt:lpstr>
      <vt:lpstr>Univers LT Std 45 Light</vt:lpstr>
      <vt:lpstr>Univers LT Std 55</vt:lpstr>
      <vt:lpstr>Univers-Light-Normal</vt:lpstr>
      <vt:lpstr>Wingdings</vt:lpstr>
      <vt:lpstr>Office Theme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rafboschi</dc:creator>
  <cp:lastModifiedBy>Rafael</cp:lastModifiedBy>
  <cp:revision>51</cp:revision>
  <dcterms:created xsi:type="dcterms:W3CDTF">2019-02-25T09:47:42Z</dcterms:created>
  <dcterms:modified xsi:type="dcterms:W3CDTF">2021-03-20T19:22:54Z</dcterms:modified>
  <dc:language>es-AR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3</vt:i4>
  </property>
  <property fmtid="{D5CDD505-2E9C-101B-9397-08002B2CF9AE}" pid="8" name="PresentationFormat">
    <vt:lpwstr>Personalizado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14</vt:i4>
  </property>
</Properties>
</file>