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0080625" cy="7559675"/>
  <p:notesSz cx="7559675" cy="10691813"/>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0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9"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30"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33"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34" name="Imagen 33"/>
          <p:cNvPicPr/>
          <p:nvPr/>
        </p:nvPicPr>
        <p:blipFill>
          <a:blip r:embed="rId2"/>
          <a:stretch/>
        </p:blipFill>
        <p:spPr>
          <a:xfrm>
            <a:off x="2292120" y="1768680"/>
            <a:ext cx="5495400" cy="4384080"/>
          </a:xfrm>
          <a:prstGeom prst="rect">
            <a:avLst/>
          </a:prstGeom>
          <a:ln>
            <a:noFill/>
          </a:ln>
        </p:spPr>
      </p:pic>
      <p:pic>
        <p:nvPicPr>
          <p:cNvPr id="35" name="Imagen 34"/>
          <p:cNvPicPr/>
          <p:nvPr/>
        </p:nvPicPr>
        <p:blipFill>
          <a:blip r:embed="rId2"/>
          <a:stretch/>
        </p:blipFill>
        <p:spPr>
          <a:xfrm>
            <a:off x="2292120" y="1768680"/>
            <a:ext cx="5495400" cy="438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44"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49"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50"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53"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54"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57"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58"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61"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64"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65"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66"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69"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70" name="Imagen 69"/>
          <p:cNvPicPr/>
          <p:nvPr/>
        </p:nvPicPr>
        <p:blipFill>
          <a:blip r:embed="rId2"/>
          <a:stretch/>
        </p:blipFill>
        <p:spPr>
          <a:xfrm>
            <a:off x="2292120" y="1768680"/>
            <a:ext cx="5495400" cy="4384080"/>
          </a:xfrm>
          <a:prstGeom prst="rect">
            <a:avLst/>
          </a:prstGeom>
          <a:ln>
            <a:noFill/>
          </a:ln>
        </p:spPr>
      </p:pic>
      <p:pic>
        <p:nvPicPr>
          <p:cNvPr id="71" name="Imagen 70"/>
          <p:cNvPicPr/>
          <p:nvPr/>
        </p:nvPicPr>
        <p:blipFill>
          <a:blip r:embed="rId2"/>
          <a:stretch/>
        </p:blipFill>
        <p:spPr>
          <a:xfrm>
            <a:off x="2292120" y="1768680"/>
            <a:ext cx="5495400" cy="43840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13"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14"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s-AR" sz="4400">
                <a:latin typeface="Arial"/>
              </a:rPr>
              <a:t>Click to edit the title text format</a:t>
            </a:r>
            <a:endParaRPr/>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a:buSzPct val="45000"/>
              <a:buFont typeface="StarSymbol"/>
              <a:buChar char=""/>
            </a:pPr>
            <a:r>
              <a:rPr lang="es-AR" sz="3200">
                <a:latin typeface="Arial"/>
              </a:rPr>
              <a:t>Click to edit the outline text format</a:t>
            </a:r>
            <a:endParaRPr/>
          </a:p>
          <a:p>
            <a:pPr lvl="1">
              <a:buSzPct val="75000"/>
              <a:buFont typeface="StarSymbol"/>
              <a:buChar char=""/>
            </a:pPr>
            <a:r>
              <a:rPr lang="es-AR" sz="2800">
                <a:latin typeface="Arial"/>
              </a:rPr>
              <a:t>Second Outline Level</a:t>
            </a:r>
            <a:endParaRPr/>
          </a:p>
          <a:p>
            <a:pPr lvl="2">
              <a:buSzPct val="45000"/>
              <a:buFont typeface="StarSymbol"/>
              <a:buChar char=""/>
            </a:pPr>
            <a:r>
              <a:rPr lang="es-AR" sz="2400">
                <a:latin typeface="Arial"/>
              </a:rPr>
              <a:t>Third Outline Level</a:t>
            </a:r>
            <a:endParaRPr/>
          </a:p>
          <a:p>
            <a:pPr lvl="3">
              <a:buSzPct val="75000"/>
              <a:buFont typeface="StarSymbol"/>
              <a:buChar char=""/>
            </a:pPr>
            <a:r>
              <a:rPr lang="es-AR" sz="2000">
                <a:latin typeface="Arial"/>
              </a:rPr>
              <a:t>Fourth Outline Level</a:t>
            </a:r>
            <a:endParaRPr/>
          </a:p>
          <a:p>
            <a:pPr lvl="4">
              <a:buSzPct val="45000"/>
              <a:buFont typeface="StarSymbol"/>
              <a:buChar char=""/>
            </a:pPr>
            <a:r>
              <a:rPr lang="es-AR" sz="2000">
                <a:latin typeface="Arial"/>
              </a:rPr>
              <a:t>Fifth Outline Level</a:t>
            </a:r>
            <a:endParaRPr/>
          </a:p>
          <a:p>
            <a:pPr lvl="5">
              <a:buSzPct val="45000"/>
              <a:buFont typeface="StarSymbol"/>
              <a:buChar char=""/>
            </a:pPr>
            <a:r>
              <a:rPr lang="es-AR" sz="2000">
                <a:latin typeface="Arial"/>
              </a:rPr>
              <a:t>Sixth Outline Level</a:t>
            </a:r>
            <a:endParaRPr/>
          </a:p>
          <a:p>
            <a:pPr lvl="6">
              <a:buSzPct val="45000"/>
              <a:buFont typeface="StarSymbol"/>
              <a:buChar char=""/>
            </a:pPr>
            <a:r>
              <a:rPr lang="es-AR"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s-AR" sz="4400">
                <a:latin typeface="Arial"/>
              </a:rPr>
              <a:t>Click to edit the title text format</a:t>
            </a:r>
            <a:endParaRPr/>
          </a:p>
        </p:txBody>
      </p:sp>
      <p:sp>
        <p:nvSpPr>
          <p:cNvPr id="37" name="PlaceHolder 2"/>
          <p:cNvSpPr>
            <a:spLocks noGrp="1"/>
          </p:cNvSpPr>
          <p:nvPr>
            <p:ph type="body"/>
          </p:nvPr>
        </p:nvSpPr>
        <p:spPr>
          <a:xfrm>
            <a:off x="504000" y="1768680"/>
            <a:ext cx="9072000" cy="4384080"/>
          </a:xfrm>
          <a:prstGeom prst="rect">
            <a:avLst/>
          </a:prstGeom>
        </p:spPr>
        <p:txBody>
          <a:bodyPr lIns="0" tIns="0" rIns="0" bIns="0"/>
          <a:lstStyle/>
          <a:p>
            <a:pPr>
              <a:buSzPct val="45000"/>
              <a:buFont typeface="StarSymbol"/>
              <a:buChar char=""/>
            </a:pPr>
            <a:r>
              <a:rPr lang="es-AR" sz="3200">
                <a:latin typeface="Arial"/>
              </a:rPr>
              <a:t>Click to edit the outline text format</a:t>
            </a:r>
            <a:endParaRPr/>
          </a:p>
          <a:p>
            <a:pPr lvl="1">
              <a:buSzPct val="75000"/>
              <a:buFont typeface="StarSymbol"/>
              <a:buChar char=""/>
            </a:pPr>
            <a:r>
              <a:rPr lang="es-AR" sz="2800">
                <a:latin typeface="Arial"/>
              </a:rPr>
              <a:t>Second Outline Level</a:t>
            </a:r>
            <a:endParaRPr/>
          </a:p>
          <a:p>
            <a:pPr lvl="2">
              <a:buSzPct val="45000"/>
              <a:buFont typeface="StarSymbol"/>
              <a:buChar char=""/>
            </a:pPr>
            <a:r>
              <a:rPr lang="es-AR" sz="2400">
                <a:latin typeface="Arial"/>
              </a:rPr>
              <a:t>Third Outline Level</a:t>
            </a:r>
            <a:endParaRPr/>
          </a:p>
          <a:p>
            <a:pPr lvl="3">
              <a:buSzPct val="75000"/>
              <a:buFont typeface="StarSymbol"/>
              <a:buChar char=""/>
            </a:pPr>
            <a:r>
              <a:rPr lang="es-AR" sz="2000">
                <a:latin typeface="Arial"/>
              </a:rPr>
              <a:t>Fourth Outline Level</a:t>
            </a:r>
            <a:endParaRPr/>
          </a:p>
          <a:p>
            <a:pPr lvl="4">
              <a:buSzPct val="45000"/>
              <a:buFont typeface="StarSymbol"/>
              <a:buChar char=""/>
            </a:pPr>
            <a:r>
              <a:rPr lang="es-AR" sz="2000">
                <a:latin typeface="Arial"/>
              </a:rPr>
              <a:t>Fifth Outline Level</a:t>
            </a:r>
            <a:endParaRPr/>
          </a:p>
          <a:p>
            <a:pPr lvl="5">
              <a:buSzPct val="45000"/>
              <a:buFont typeface="StarSymbol"/>
              <a:buChar char=""/>
            </a:pPr>
            <a:r>
              <a:rPr lang="es-AR" sz="2000">
                <a:latin typeface="Arial"/>
              </a:rPr>
              <a:t>Sixth Outline Level</a:t>
            </a:r>
            <a:endParaRPr/>
          </a:p>
          <a:p>
            <a:pPr lvl="6">
              <a:buSzPct val="45000"/>
              <a:buFont typeface="StarSymbol"/>
              <a:buChar char=""/>
            </a:pPr>
            <a:r>
              <a:rPr lang="es-AR"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0" y="690840"/>
            <a:ext cx="10077120" cy="11210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73" name="CustomShape 2"/>
          <p:cNvSpPr/>
          <p:nvPr/>
        </p:nvSpPr>
        <p:spPr>
          <a:xfrm>
            <a:off x="569160" y="622080"/>
            <a:ext cx="9068040" cy="1258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AR" sz="3200" b="1" u="sng" strike="noStrike" dirty="0">
                <a:solidFill>
                  <a:srgbClr val="FFFFFF"/>
                </a:solidFill>
                <a:latin typeface="Univers LT Std 45 Light"/>
                <a:ea typeface="Arial Unicode MS"/>
              </a:rPr>
              <a:t>UNIDAD </a:t>
            </a:r>
            <a:r>
              <a:rPr lang="es-AR" sz="3200" b="1" u="sng" strike="noStrike" dirty="0" smtClean="0">
                <a:solidFill>
                  <a:srgbClr val="FFFFFF"/>
                </a:solidFill>
                <a:latin typeface="Univers LT Std 45 Light"/>
                <a:ea typeface="Arial Unicode MS"/>
              </a:rPr>
              <a:t>3: </a:t>
            </a:r>
            <a:r>
              <a:rPr lang="es-AR" sz="3200" b="1" u="sng" strike="noStrike" dirty="0">
                <a:solidFill>
                  <a:srgbClr val="FFFFFF"/>
                </a:solidFill>
                <a:latin typeface="Univers LT Std 45 Light"/>
                <a:ea typeface="Arial Unicode MS"/>
              </a:rPr>
              <a:t>GESTION DEL MEDIO </a:t>
            </a:r>
            <a:r>
              <a:rPr lang="es-AR" sz="3200" b="1" u="sng" strike="noStrike" dirty="0" smtClean="0">
                <a:solidFill>
                  <a:srgbClr val="FFFFFF"/>
                </a:solidFill>
                <a:latin typeface="Univers LT Std 45 Light"/>
                <a:ea typeface="Arial Unicode MS"/>
              </a:rPr>
              <a:t>AMBIENTE</a:t>
            </a:r>
            <a:endParaRPr sz="1400" dirty="0"/>
          </a:p>
        </p:txBody>
      </p:sp>
      <p:pic>
        <p:nvPicPr>
          <p:cNvPr id="74" name="Imagen 73"/>
          <p:cNvPicPr/>
          <p:nvPr/>
        </p:nvPicPr>
        <p:blipFill>
          <a:blip r:embed="rId2"/>
          <a:stretch/>
        </p:blipFill>
        <p:spPr>
          <a:xfrm>
            <a:off x="1080000" y="1812600"/>
            <a:ext cx="8023320" cy="5709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289080" y="1582920"/>
            <a:ext cx="9430200" cy="5832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22" name="CustomShape 2"/>
          <p:cNvSpPr/>
          <p:nvPr/>
        </p:nvSpPr>
        <p:spPr>
          <a:xfrm>
            <a:off x="407520" y="1404720"/>
            <a:ext cx="9068040" cy="3265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a:p>
          <a:p>
            <a:pPr>
              <a:lnSpc>
                <a:spcPct val="100000"/>
              </a:lnSpc>
            </a:pPr>
            <a:endParaRPr/>
          </a:p>
        </p:txBody>
      </p:sp>
      <p:sp>
        <p:nvSpPr>
          <p:cNvPr id="123" name="CustomShape 3"/>
          <p:cNvSpPr/>
          <p:nvPr/>
        </p:nvSpPr>
        <p:spPr>
          <a:xfrm>
            <a:off x="83520" y="461160"/>
            <a:ext cx="9996480" cy="11210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24" name="CustomShape 4"/>
          <p:cNvSpPr/>
          <p:nvPr/>
        </p:nvSpPr>
        <p:spPr>
          <a:xfrm>
            <a:off x="1800000" y="576000"/>
            <a:ext cx="8084160" cy="905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s-AR" sz="3500" b="1" strike="noStrike">
                <a:solidFill>
                  <a:srgbClr val="FFFFFF"/>
                </a:solidFill>
                <a:latin typeface="Univers LT Std 45 Light"/>
                <a:ea typeface="DejaVu Sans"/>
              </a:rPr>
              <a:t>9. Desempeño Operativo</a:t>
            </a:r>
            <a:endParaRPr/>
          </a:p>
        </p:txBody>
      </p:sp>
      <p:pic>
        <p:nvPicPr>
          <p:cNvPr id="125" name="Picture 2"/>
          <p:cNvPicPr/>
          <p:nvPr/>
        </p:nvPicPr>
        <p:blipFill>
          <a:blip r:embed="rId2"/>
          <a:stretch/>
        </p:blipFill>
        <p:spPr>
          <a:xfrm>
            <a:off x="648000" y="676440"/>
            <a:ext cx="696600" cy="696600"/>
          </a:xfrm>
          <a:prstGeom prst="rect">
            <a:avLst/>
          </a:prstGeom>
          <a:ln>
            <a:noFill/>
          </a:ln>
        </p:spPr>
      </p:pic>
      <p:sp>
        <p:nvSpPr>
          <p:cNvPr id="126" name="CustomShape 5"/>
          <p:cNvSpPr/>
          <p:nvPr/>
        </p:nvSpPr>
        <p:spPr>
          <a:xfrm>
            <a:off x="532263" y="1797480"/>
            <a:ext cx="9392577" cy="3265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457200">
              <a:lnSpc>
                <a:spcPct val="100000"/>
              </a:lnSpc>
              <a:buSzPct val="45000"/>
              <a:buFont typeface="Wingdings" panose="05000000000000000000" pitchFamily="2" charset="2"/>
              <a:buChar char="Ø"/>
            </a:pPr>
            <a:r>
              <a:rPr lang="es-AR" sz="2600" b="1" strike="noStrike" dirty="0">
                <a:solidFill>
                  <a:srgbClr val="000000"/>
                </a:solidFill>
                <a:latin typeface="Univers-Light-Normal"/>
                <a:ea typeface="DejaVu Sans"/>
              </a:rPr>
              <a:t>Indicador de desempeño operativo: </a:t>
            </a:r>
            <a:endParaRPr dirty="0"/>
          </a:p>
          <a:p>
            <a:pPr>
              <a:lnSpc>
                <a:spcPct val="100000"/>
              </a:lnSpc>
              <a:buSzPct val="45000"/>
            </a:pPr>
            <a:r>
              <a:rPr lang="es-AR" sz="2600" strike="noStrike" dirty="0">
                <a:solidFill>
                  <a:srgbClr val="000000"/>
                </a:solidFill>
                <a:latin typeface="Univers-Light-Normal"/>
                <a:ea typeface="DejaVu Sans"/>
              </a:rPr>
              <a:t>Expresión específica que proporciona información sobre el desempeño ambiental de las operaciones de una organización.</a:t>
            </a:r>
            <a:endParaRPr dirty="0"/>
          </a:p>
          <a:p>
            <a:pPr>
              <a:lnSpc>
                <a:spcPct val="100000"/>
              </a:lnSpc>
              <a:buSzPct val="45000"/>
            </a:pPr>
            <a:r>
              <a:rPr lang="es-AR" sz="2600" strike="noStrike" dirty="0">
                <a:solidFill>
                  <a:srgbClr val="000000"/>
                </a:solidFill>
                <a:latin typeface="Univers-Light-Normal"/>
                <a:ea typeface="DejaVu Sans"/>
              </a:rPr>
              <a:t> </a:t>
            </a:r>
            <a:endParaRPr dirty="0"/>
          </a:p>
          <a:p>
            <a:pPr marL="457200" indent="-457200">
              <a:lnSpc>
                <a:spcPct val="100000"/>
              </a:lnSpc>
              <a:buSzPct val="45000"/>
              <a:buFont typeface="Wingdings" panose="05000000000000000000" pitchFamily="2" charset="2"/>
              <a:buChar char="Ø"/>
            </a:pPr>
            <a:r>
              <a:rPr lang="es-AR" sz="2600" strike="noStrike" dirty="0">
                <a:solidFill>
                  <a:srgbClr val="000000"/>
                </a:solidFill>
                <a:latin typeface="Univers-Light-Normal"/>
                <a:ea typeface="DejaVu Sans"/>
              </a:rPr>
              <a:t>Las operaciones incluyen las instalaciones físicas y los equipos, así como el suministro y las entregas.</a:t>
            </a:r>
            <a:endParaRPr dirty="0"/>
          </a:p>
          <a:p>
            <a:pPr marL="285750" indent="-285750">
              <a:lnSpc>
                <a:spcPct val="100000"/>
              </a:lnSpc>
              <a:buFont typeface="Wingdings" panose="05000000000000000000" pitchFamily="2" charset="2"/>
              <a:buChar char="Ø"/>
            </a:pPr>
            <a:endParaRPr dirty="0"/>
          </a:p>
          <a:p>
            <a:pPr marL="457200" indent="-457200">
              <a:lnSpc>
                <a:spcPct val="100000"/>
              </a:lnSpc>
              <a:buSzPct val="45000"/>
              <a:buFont typeface="Wingdings" panose="05000000000000000000" pitchFamily="2" charset="2"/>
              <a:buChar char="Ø"/>
            </a:pPr>
            <a:r>
              <a:rPr lang="es-AR" sz="2600" b="1" strike="noStrike" dirty="0">
                <a:solidFill>
                  <a:srgbClr val="000000"/>
                </a:solidFill>
                <a:latin typeface="Univers-Light-Normal"/>
                <a:ea typeface="DejaVu Sans"/>
              </a:rPr>
              <a:t>Ejemplos:</a:t>
            </a:r>
            <a:r>
              <a:rPr lang="es-AR" sz="2600" strike="noStrike" dirty="0">
                <a:solidFill>
                  <a:srgbClr val="000000"/>
                </a:solidFill>
                <a:latin typeface="Univers-Light-Normal"/>
                <a:ea typeface="DejaVu Sans"/>
              </a:rPr>
              <a:t> </a:t>
            </a:r>
            <a:endParaRPr dirty="0"/>
          </a:p>
          <a:p>
            <a:pPr>
              <a:lnSpc>
                <a:spcPct val="100000"/>
              </a:lnSpc>
              <a:buSzPct val="45000"/>
            </a:pPr>
            <a:r>
              <a:rPr lang="es-AR" sz="2600" strike="noStrike" dirty="0">
                <a:solidFill>
                  <a:srgbClr val="000000"/>
                </a:solidFill>
                <a:latin typeface="Univers-Light-Normal"/>
                <a:ea typeface="DejaVu Sans"/>
              </a:rPr>
              <a:t>Materiales utilizados. Energía consumida. Instalaciones físicas y equipos. Productos. Residuos. Emisiones al aire. Efluentes al suelo. Otras descargas.</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289080" y="1482480"/>
            <a:ext cx="9430200" cy="5832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28" name="CustomShape 2"/>
          <p:cNvSpPr/>
          <p:nvPr/>
        </p:nvSpPr>
        <p:spPr>
          <a:xfrm>
            <a:off x="407520" y="1404720"/>
            <a:ext cx="9068040" cy="3265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a:p>
          <a:p>
            <a:pPr>
              <a:lnSpc>
                <a:spcPct val="100000"/>
              </a:lnSpc>
            </a:pPr>
            <a:endParaRPr/>
          </a:p>
        </p:txBody>
      </p:sp>
      <p:sp>
        <p:nvSpPr>
          <p:cNvPr id="129" name="CustomShape 3"/>
          <p:cNvSpPr/>
          <p:nvPr/>
        </p:nvSpPr>
        <p:spPr>
          <a:xfrm>
            <a:off x="83520" y="461160"/>
            <a:ext cx="9996480" cy="11210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30" name="CustomShape 4"/>
          <p:cNvSpPr/>
          <p:nvPr/>
        </p:nvSpPr>
        <p:spPr>
          <a:xfrm>
            <a:off x="1800000" y="576000"/>
            <a:ext cx="8084160" cy="905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s-AR" sz="3600" b="1" strike="noStrike">
                <a:solidFill>
                  <a:srgbClr val="FFFFFF"/>
                </a:solidFill>
                <a:latin typeface="Univers LT Std 45 Light"/>
                <a:ea typeface="DejaVu Sans"/>
              </a:rPr>
              <a:t>10. Condición Ambiental.</a:t>
            </a:r>
            <a:endParaRPr/>
          </a:p>
        </p:txBody>
      </p:sp>
      <p:pic>
        <p:nvPicPr>
          <p:cNvPr id="131" name="Picture 2"/>
          <p:cNvPicPr/>
          <p:nvPr/>
        </p:nvPicPr>
        <p:blipFill>
          <a:blip r:embed="rId2"/>
          <a:stretch/>
        </p:blipFill>
        <p:spPr>
          <a:xfrm>
            <a:off x="648000" y="676440"/>
            <a:ext cx="696600" cy="696600"/>
          </a:xfrm>
          <a:prstGeom prst="rect">
            <a:avLst/>
          </a:prstGeom>
          <a:ln>
            <a:noFill/>
          </a:ln>
        </p:spPr>
      </p:pic>
      <p:sp>
        <p:nvSpPr>
          <p:cNvPr id="132" name="CustomShape 5"/>
          <p:cNvSpPr/>
          <p:nvPr/>
        </p:nvSpPr>
        <p:spPr>
          <a:xfrm>
            <a:off x="407520" y="1845360"/>
            <a:ext cx="9358200" cy="3265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457200">
              <a:lnSpc>
                <a:spcPct val="100000"/>
              </a:lnSpc>
              <a:buSzPct val="45000"/>
              <a:buFont typeface="Wingdings" panose="05000000000000000000" pitchFamily="2" charset="2"/>
              <a:buChar char="Ø"/>
            </a:pPr>
            <a:r>
              <a:rPr lang="es-AR" sz="2600" b="1" strike="noStrike" dirty="0">
                <a:solidFill>
                  <a:srgbClr val="000000"/>
                </a:solidFill>
                <a:latin typeface="Univers-Light-Normal"/>
                <a:ea typeface="DejaVu Sans"/>
              </a:rPr>
              <a:t>Indicador de condición ambiental:</a:t>
            </a:r>
            <a:r>
              <a:rPr lang="es-AR" sz="2600" strike="noStrike" dirty="0">
                <a:solidFill>
                  <a:srgbClr val="000000"/>
                </a:solidFill>
                <a:latin typeface="Univers-Light-Normal"/>
                <a:ea typeface="DejaVu Sans"/>
              </a:rPr>
              <a:t> Expresión específica que proporciona información sobre la condición ambiental local, regional, nacional o global.  </a:t>
            </a:r>
            <a:endParaRPr dirty="0"/>
          </a:p>
          <a:p>
            <a:pPr marL="457200" indent="-457200">
              <a:lnSpc>
                <a:spcPct val="100000"/>
              </a:lnSpc>
              <a:buSzPct val="45000"/>
              <a:buFont typeface="Wingdings" panose="05000000000000000000" pitchFamily="2" charset="2"/>
              <a:buChar char="Ø"/>
            </a:pPr>
            <a:r>
              <a:rPr lang="es-AR" sz="2600" strike="noStrike" dirty="0">
                <a:solidFill>
                  <a:srgbClr val="000000"/>
                </a:solidFill>
                <a:latin typeface="Univers-Light-Normal"/>
                <a:ea typeface="DejaVu Sans"/>
              </a:rPr>
              <a:t>Es frecuentemente monitoreada por </a:t>
            </a:r>
            <a:r>
              <a:rPr lang="es-AR" sz="2600" strike="noStrike" dirty="0" smtClean="0">
                <a:solidFill>
                  <a:srgbClr val="000000"/>
                </a:solidFill>
                <a:latin typeface="Univers-Light-Normal"/>
                <a:ea typeface="DejaVu Sans"/>
              </a:rPr>
              <a:t>agentes </a:t>
            </a:r>
            <a:r>
              <a:rPr lang="es-AR" sz="2600" strike="noStrike" dirty="0">
                <a:solidFill>
                  <a:srgbClr val="000000"/>
                </a:solidFill>
                <a:latin typeface="Univers-Light-Normal"/>
                <a:ea typeface="DejaVu Sans"/>
              </a:rPr>
              <a:t>gubernamentales o no gubernamentales.</a:t>
            </a:r>
            <a:endParaRPr dirty="0"/>
          </a:p>
          <a:p>
            <a:pPr marL="457200" indent="-457200">
              <a:lnSpc>
                <a:spcPct val="100000"/>
              </a:lnSpc>
              <a:buSzPct val="45000"/>
              <a:buFont typeface="Wingdings" panose="05000000000000000000" pitchFamily="2" charset="2"/>
              <a:buChar char="Ø"/>
            </a:pPr>
            <a:r>
              <a:rPr lang="es-AR" sz="2600" strike="noStrike" dirty="0">
                <a:solidFill>
                  <a:srgbClr val="000000"/>
                </a:solidFill>
                <a:latin typeface="Univers-Light-Normal"/>
                <a:ea typeface="DejaVu Sans"/>
              </a:rPr>
              <a:t>Su interés es de información sobre: propiedades y calidad de las masas de agua, calidad del aire, especies en peligro, temperaturas de los océanos, concentración de contaminantes en tejidos de organismos vivos, reducción del ozono, cambio climático global, etc.</a:t>
            </a:r>
            <a:endParaRPr dirty="0"/>
          </a:p>
          <a:p>
            <a:pPr marL="457200" indent="-457200">
              <a:lnSpc>
                <a:spcPct val="100000"/>
              </a:lnSpc>
              <a:buSzPct val="45000"/>
              <a:buFont typeface="Wingdings" panose="05000000000000000000" pitchFamily="2" charset="2"/>
              <a:buChar char="Ø"/>
            </a:pPr>
            <a:r>
              <a:rPr lang="es-AR" sz="2600" b="1" strike="noStrike" dirty="0">
                <a:solidFill>
                  <a:srgbClr val="000000"/>
                </a:solidFill>
                <a:latin typeface="Univers-Light-Normal"/>
                <a:ea typeface="DejaVu Sans"/>
              </a:rPr>
              <a:t>Ejemplos</a:t>
            </a:r>
            <a:r>
              <a:rPr lang="es-AR" sz="2600" strike="noStrike" dirty="0">
                <a:solidFill>
                  <a:srgbClr val="000000"/>
                </a:solidFill>
                <a:latin typeface="Univers-Light-Normal"/>
                <a:ea typeface="DejaVu Sans"/>
              </a:rPr>
              <a:t>: Aire. Agua. Suelo. Flora y fauna. Seres humanos. Estética, herencia y cultura.</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CustomShape 1"/>
          <p:cNvSpPr/>
          <p:nvPr/>
        </p:nvSpPr>
        <p:spPr>
          <a:xfrm>
            <a:off x="288000" y="1654920"/>
            <a:ext cx="9430200" cy="568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76" name="CustomShape 2"/>
          <p:cNvSpPr/>
          <p:nvPr/>
        </p:nvSpPr>
        <p:spPr>
          <a:xfrm>
            <a:off x="288000" y="1752480"/>
            <a:ext cx="9358200" cy="3265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457200">
              <a:lnSpc>
                <a:spcPct val="100000"/>
              </a:lnSpc>
              <a:buSzPct val="45000"/>
              <a:buFont typeface="Wingdings" panose="05000000000000000000" pitchFamily="2" charset="2"/>
              <a:buChar char="Ø"/>
            </a:pPr>
            <a:r>
              <a:rPr lang="es-AR" sz="2600" b="1" strike="noStrike" dirty="0">
                <a:solidFill>
                  <a:srgbClr val="000000"/>
                </a:solidFill>
                <a:latin typeface="Univers-Light-Normal"/>
                <a:ea typeface="DejaVu Sans"/>
              </a:rPr>
              <a:t>Medio ambiente:</a:t>
            </a:r>
            <a:r>
              <a:rPr lang="es-AR" sz="2600" strike="noStrike" dirty="0">
                <a:solidFill>
                  <a:srgbClr val="000000"/>
                </a:solidFill>
                <a:latin typeface="Univers-Light-Normal"/>
                <a:ea typeface="DejaVu Sans"/>
              </a:rPr>
              <a:t> Entorno en el cual una organización opera, incluidos el aire, el agua, el suelo, los recursos naturales, la flora, la fauna, los seres humanos y sus interrelaciones.</a:t>
            </a:r>
            <a:endParaRPr dirty="0"/>
          </a:p>
          <a:p>
            <a:pPr marL="285750" indent="-285750">
              <a:lnSpc>
                <a:spcPct val="100000"/>
              </a:lnSpc>
              <a:buFont typeface="Wingdings" panose="05000000000000000000" pitchFamily="2" charset="2"/>
              <a:buChar char="Ø"/>
            </a:pPr>
            <a:endParaRPr dirty="0"/>
          </a:p>
          <a:p>
            <a:pPr marL="457200" indent="-457200">
              <a:lnSpc>
                <a:spcPct val="100000"/>
              </a:lnSpc>
              <a:buSzPct val="45000"/>
              <a:buFont typeface="Wingdings" panose="05000000000000000000" pitchFamily="2" charset="2"/>
              <a:buChar char="Ø"/>
            </a:pPr>
            <a:r>
              <a:rPr lang="es-AR" sz="2600" b="1" strike="noStrike" dirty="0">
                <a:solidFill>
                  <a:srgbClr val="000000"/>
                </a:solidFill>
                <a:latin typeface="Univers-Light-Normal"/>
                <a:ea typeface="DejaVu Sans"/>
              </a:rPr>
              <a:t>Aspecto ambiental:</a:t>
            </a:r>
            <a:r>
              <a:rPr lang="es-AR" sz="2600" strike="noStrike" dirty="0">
                <a:solidFill>
                  <a:srgbClr val="000000"/>
                </a:solidFill>
                <a:latin typeface="Univers-Light-Normal"/>
                <a:ea typeface="DejaVu Sans"/>
              </a:rPr>
              <a:t> Elemento de las actividades, productos o servicios de una organización que puede interactuar con el medio ambiente.</a:t>
            </a:r>
            <a:endParaRPr dirty="0"/>
          </a:p>
          <a:p>
            <a:pPr marL="285750" indent="-285750">
              <a:lnSpc>
                <a:spcPct val="100000"/>
              </a:lnSpc>
              <a:buFont typeface="Wingdings" panose="05000000000000000000" pitchFamily="2" charset="2"/>
              <a:buChar char="Ø"/>
            </a:pPr>
            <a:endParaRPr dirty="0"/>
          </a:p>
          <a:p>
            <a:pPr marL="457200" indent="-457200">
              <a:lnSpc>
                <a:spcPct val="100000"/>
              </a:lnSpc>
              <a:buSzPct val="45000"/>
              <a:buFont typeface="Wingdings" panose="05000000000000000000" pitchFamily="2" charset="2"/>
              <a:buChar char="Ø"/>
            </a:pPr>
            <a:r>
              <a:rPr lang="es-AR" sz="2600" b="1" strike="noStrike" dirty="0">
                <a:solidFill>
                  <a:srgbClr val="000000"/>
                </a:solidFill>
                <a:latin typeface="Univers-Light-Normal"/>
                <a:ea typeface="DejaVu Sans"/>
              </a:rPr>
              <a:t>Impacto ambiental:</a:t>
            </a:r>
            <a:r>
              <a:rPr lang="es-AR" sz="2600" strike="noStrike" dirty="0">
                <a:solidFill>
                  <a:srgbClr val="000000"/>
                </a:solidFill>
                <a:latin typeface="Univers-Light-Normal"/>
                <a:ea typeface="DejaVu Sans"/>
              </a:rPr>
              <a:t> Cualquier cambio en el medio ambiente, ya sea adverso o beneficioso, como resultado total o parcial de los aspectos ambientales de una organización.</a:t>
            </a:r>
            <a:endParaRPr dirty="0"/>
          </a:p>
        </p:txBody>
      </p:sp>
      <p:sp>
        <p:nvSpPr>
          <p:cNvPr id="77" name="CustomShape 3"/>
          <p:cNvSpPr/>
          <p:nvPr/>
        </p:nvSpPr>
        <p:spPr>
          <a:xfrm>
            <a:off x="0" y="514975"/>
            <a:ext cx="10080625" cy="11210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a:lstStyle/>
          <a:p>
            <a:endParaRPr lang="es-CL" dirty="0"/>
          </a:p>
        </p:txBody>
      </p:sp>
      <p:sp>
        <p:nvSpPr>
          <p:cNvPr id="78" name="CustomShape 4"/>
          <p:cNvSpPr/>
          <p:nvPr/>
        </p:nvSpPr>
        <p:spPr>
          <a:xfrm>
            <a:off x="288000" y="750600"/>
            <a:ext cx="8700480" cy="1121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r>
              <a:rPr lang="es-AR" sz="4200" b="1" strike="noStrike" smtClean="0">
                <a:solidFill>
                  <a:srgbClr val="FFFFFF"/>
                </a:solidFill>
                <a:latin typeface="Univers LT Std 45 Light"/>
                <a:ea typeface="DejaVu Sans"/>
              </a:rPr>
              <a:t>1. Definiciones</a:t>
            </a:r>
            <a:endParaRPr smtClean="0"/>
          </a:p>
          <a:p>
            <a:pPr algn="r">
              <a:lnSpc>
                <a:spcPct val="100000"/>
              </a:lnSpc>
            </a:pPr>
            <a:endParaRPr dirty="0"/>
          </a:p>
        </p:txBody>
      </p:sp>
      <p:pic>
        <p:nvPicPr>
          <p:cNvPr id="79" name="Picture 2"/>
          <p:cNvPicPr/>
          <p:nvPr/>
        </p:nvPicPr>
        <p:blipFill>
          <a:blip r:embed="rId2"/>
          <a:stretch/>
        </p:blipFill>
        <p:spPr>
          <a:xfrm>
            <a:off x="717528" y="718524"/>
            <a:ext cx="696600" cy="696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361080" y="1653840"/>
            <a:ext cx="9430200" cy="568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81" name="CustomShape 2"/>
          <p:cNvSpPr/>
          <p:nvPr/>
        </p:nvSpPr>
        <p:spPr>
          <a:xfrm>
            <a:off x="432000" y="1872000"/>
            <a:ext cx="9358200" cy="3265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457200">
              <a:lnSpc>
                <a:spcPct val="100000"/>
              </a:lnSpc>
              <a:buSzPct val="45000"/>
              <a:buFont typeface="Wingdings" panose="05000000000000000000" pitchFamily="2" charset="2"/>
              <a:buChar char="Ø"/>
            </a:pPr>
            <a:r>
              <a:rPr lang="es-AR" sz="2600" b="1" strike="noStrike" dirty="0">
                <a:solidFill>
                  <a:srgbClr val="000000"/>
                </a:solidFill>
                <a:latin typeface="Univers-Light-Normal"/>
                <a:ea typeface="DejaVu Sans"/>
              </a:rPr>
              <a:t>Sistema de gestión ambiental:</a:t>
            </a:r>
            <a:r>
              <a:rPr lang="es-AR" sz="2600" strike="noStrike" dirty="0">
                <a:solidFill>
                  <a:srgbClr val="000000"/>
                </a:solidFill>
                <a:latin typeface="Univers-Light-Normal"/>
                <a:ea typeface="DejaVu Sans"/>
              </a:rPr>
              <a:t> Parte del sistema de una organización, empleada para desarrollar e implementar su política ambiental, cumplir los requisitos legales relacionados y gestionar sus aspectos ambientales.</a:t>
            </a:r>
            <a:endParaRPr dirty="0"/>
          </a:p>
          <a:p>
            <a:pPr marL="285750" indent="-285750">
              <a:lnSpc>
                <a:spcPct val="100000"/>
              </a:lnSpc>
              <a:buFont typeface="Wingdings" panose="05000000000000000000" pitchFamily="2" charset="2"/>
              <a:buChar char="Ø"/>
            </a:pPr>
            <a:endParaRPr dirty="0"/>
          </a:p>
          <a:p>
            <a:pPr marL="457200" indent="-457200">
              <a:lnSpc>
                <a:spcPct val="100000"/>
              </a:lnSpc>
              <a:buSzPct val="45000"/>
              <a:buFont typeface="Wingdings" panose="05000000000000000000" pitchFamily="2" charset="2"/>
              <a:buChar char="Ø"/>
            </a:pPr>
            <a:r>
              <a:rPr lang="es-AR" sz="2600" b="1" strike="noStrike" dirty="0">
                <a:solidFill>
                  <a:srgbClr val="000000"/>
                </a:solidFill>
                <a:latin typeface="Univers-Light-Normal"/>
                <a:ea typeface="DejaVu Sans"/>
              </a:rPr>
              <a:t>Desempeño ambiental:</a:t>
            </a:r>
            <a:r>
              <a:rPr lang="es-AR" sz="2600" strike="noStrike" dirty="0">
                <a:solidFill>
                  <a:srgbClr val="000000"/>
                </a:solidFill>
                <a:latin typeface="Univers-Light-Normal"/>
                <a:ea typeface="DejaVu Sans"/>
              </a:rPr>
              <a:t> Resultados medibles de la gestión que hace una organización de sus aspectos ambientales.</a:t>
            </a:r>
            <a:endParaRPr dirty="0"/>
          </a:p>
          <a:p>
            <a:pPr marL="285750" indent="-285750">
              <a:lnSpc>
                <a:spcPct val="100000"/>
              </a:lnSpc>
              <a:buFont typeface="Wingdings" panose="05000000000000000000" pitchFamily="2" charset="2"/>
              <a:buChar char="Ø"/>
            </a:pPr>
            <a:endParaRPr dirty="0"/>
          </a:p>
          <a:p>
            <a:pPr marL="457200" indent="-457200">
              <a:lnSpc>
                <a:spcPct val="100000"/>
              </a:lnSpc>
              <a:buSzPct val="45000"/>
              <a:buFont typeface="Wingdings" panose="05000000000000000000" pitchFamily="2" charset="2"/>
              <a:buChar char="Ø"/>
            </a:pPr>
            <a:r>
              <a:rPr lang="es-AR" sz="2600" b="1" strike="noStrike" dirty="0">
                <a:solidFill>
                  <a:srgbClr val="000000"/>
                </a:solidFill>
                <a:latin typeface="Univers-Light-Normal"/>
                <a:ea typeface="DejaVu Sans"/>
              </a:rPr>
              <a:t>Política ambiental:</a:t>
            </a:r>
            <a:r>
              <a:rPr lang="es-AR" sz="2600" strike="noStrike" dirty="0">
                <a:solidFill>
                  <a:srgbClr val="000000"/>
                </a:solidFill>
                <a:latin typeface="Univers-Light-Normal"/>
                <a:ea typeface="DejaVu Sans"/>
              </a:rPr>
              <a:t> Intenciones y dirección generales de una organización relacionadas con su desempeño ambiental como las ha expresado formalmente la alta dirección</a:t>
            </a:r>
            <a:endParaRPr dirty="0"/>
          </a:p>
        </p:txBody>
      </p:sp>
      <p:sp>
        <p:nvSpPr>
          <p:cNvPr id="82" name="CustomShape 3"/>
          <p:cNvSpPr/>
          <p:nvPr/>
        </p:nvSpPr>
        <p:spPr>
          <a:xfrm>
            <a:off x="720" y="532080"/>
            <a:ext cx="10077120" cy="11210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83" name="CustomShape 4"/>
          <p:cNvSpPr/>
          <p:nvPr/>
        </p:nvSpPr>
        <p:spPr>
          <a:xfrm>
            <a:off x="227160" y="792000"/>
            <a:ext cx="8700480" cy="1121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r>
              <a:rPr lang="es-AR" sz="4200" b="1" strike="noStrike">
                <a:solidFill>
                  <a:srgbClr val="FFFFFF"/>
                </a:solidFill>
                <a:latin typeface="Univers LT Std 45 Light"/>
                <a:ea typeface="DejaVu Sans"/>
              </a:rPr>
              <a:t>2. Definiciones (cont.)</a:t>
            </a:r>
            <a:endParaRPr/>
          </a:p>
          <a:p>
            <a:pPr algn="r">
              <a:lnSpc>
                <a:spcPct val="100000"/>
              </a:lnSpc>
            </a:pPr>
            <a:endParaRPr/>
          </a:p>
        </p:txBody>
      </p:sp>
      <p:pic>
        <p:nvPicPr>
          <p:cNvPr id="84" name="Picture 2"/>
          <p:cNvPicPr/>
          <p:nvPr/>
        </p:nvPicPr>
        <p:blipFill>
          <a:blip r:embed="rId2"/>
          <a:stretch/>
        </p:blipFill>
        <p:spPr>
          <a:xfrm>
            <a:off x="936000" y="743040"/>
            <a:ext cx="696600" cy="696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0" y="293400"/>
            <a:ext cx="10078560" cy="112248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pic>
        <p:nvPicPr>
          <p:cNvPr id="86" name="Picture 2"/>
          <p:cNvPicPr/>
          <p:nvPr/>
        </p:nvPicPr>
        <p:blipFill>
          <a:blip r:embed="rId2"/>
          <a:stretch/>
        </p:blipFill>
        <p:spPr>
          <a:xfrm>
            <a:off x="720000" y="504000"/>
            <a:ext cx="698040" cy="698040"/>
          </a:xfrm>
          <a:prstGeom prst="rect">
            <a:avLst/>
          </a:prstGeom>
          <a:ln>
            <a:noFill/>
          </a:ln>
        </p:spPr>
      </p:pic>
      <p:sp>
        <p:nvSpPr>
          <p:cNvPr id="87" name="CustomShape 2"/>
          <p:cNvSpPr/>
          <p:nvPr/>
        </p:nvSpPr>
        <p:spPr>
          <a:xfrm>
            <a:off x="-1008000" y="245160"/>
            <a:ext cx="10323360" cy="11224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r>
              <a:rPr lang="es-AR" sz="3600" b="1" strike="noStrike">
                <a:solidFill>
                  <a:srgbClr val="FFFFFF"/>
                </a:solidFill>
                <a:latin typeface="Univers LT Std 45 Light"/>
                <a:ea typeface="DejaVu Sans"/>
              </a:rPr>
              <a:t>3. Norma ISO 14001</a:t>
            </a:r>
            <a:endParaRPr/>
          </a:p>
        </p:txBody>
      </p:sp>
      <p:pic>
        <p:nvPicPr>
          <p:cNvPr id="88" name="Imagen 138"/>
          <p:cNvPicPr/>
          <p:nvPr/>
        </p:nvPicPr>
        <p:blipFill>
          <a:blip r:embed="rId3"/>
          <a:stretch/>
        </p:blipFill>
        <p:spPr>
          <a:xfrm rot="736200">
            <a:off x="5188680" y="1818720"/>
            <a:ext cx="4126320" cy="5229360"/>
          </a:xfrm>
          <a:prstGeom prst="rect">
            <a:avLst/>
          </a:prstGeom>
          <a:ln w="54000">
            <a:solidFill>
              <a:srgbClr val="3465A4"/>
            </a:solidFill>
            <a:round/>
          </a:ln>
        </p:spPr>
      </p:pic>
      <p:pic>
        <p:nvPicPr>
          <p:cNvPr id="89" name="Imagen 139"/>
          <p:cNvPicPr/>
          <p:nvPr/>
        </p:nvPicPr>
        <p:blipFill>
          <a:blip r:embed="rId4"/>
          <a:stretch/>
        </p:blipFill>
        <p:spPr>
          <a:xfrm>
            <a:off x="3082320" y="1656000"/>
            <a:ext cx="4260600" cy="5399280"/>
          </a:xfrm>
          <a:prstGeom prst="rect">
            <a:avLst/>
          </a:prstGeom>
          <a:ln w="54000">
            <a:solidFill>
              <a:srgbClr val="3465A4"/>
            </a:solidFill>
            <a:round/>
          </a:ln>
        </p:spPr>
      </p:pic>
      <p:pic>
        <p:nvPicPr>
          <p:cNvPr id="90" name="Imagen 140"/>
          <p:cNvPicPr/>
          <p:nvPr/>
        </p:nvPicPr>
        <p:blipFill>
          <a:blip r:embed="rId5"/>
          <a:srcRect l="14890"/>
          <a:stretch/>
        </p:blipFill>
        <p:spPr>
          <a:xfrm rot="20946600">
            <a:off x="621360" y="1732680"/>
            <a:ext cx="3624840" cy="5399280"/>
          </a:xfrm>
          <a:prstGeom prst="rect">
            <a:avLst/>
          </a:prstGeom>
          <a:ln w="54000">
            <a:solidFill>
              <a:srgbClr val="3465A4"/>
            </a:solidFill>
            <a:round/>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289080" y="1584000"/>
            <a:ext cx="9430200" cy="568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92" name="CustomShape 2"/>
          <p:cNvSpPr/>
          <p:nvPr/>
        </p:nvSpPr>
        <p:spPr>
          <a:xfrm>
            <a:off x="407520" y="1404720"/>
            <a:ext cx="9068040" cy="3265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a:p>
          <a:p>
            <a:pPr>
              <a:lnSpc>
                <a:spcPct val="100000"/>
              </a:lnSpc>
            </a:pPr>
            <a:endParaRPr/>
          </a:p>
        </p:txBody>
      </p:sp>
      <p:sp>
        <p:nvSpPr>
          <p:cNvPr id="93" name="CustomShape 3"/>
          <p:cNvSpPr/>
          <p:nvPr/>
        </p:nvSpPr>
        <p:spPr>
          <a:xfrm>
            <a:off x="83520" y="461160"/>
            <a:ext cx="9996480" cy="11210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94" name="CustomShape 4"/>
          <p:cNvSpPr/>
          <p:nvPr/>
        </p:nvSpPr>
        <p:spPr>
          <a:xfrm>
            <a:off x="-812520" y="792000"/>
            <a:ext cx="9812160" cy="905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r>
              <a:rPr lang="es-AR" sz="3900" b="1" strike="noStrike">
                <a:solidFill>
                  <a:srgbClr val="FFFFFF"/>
                </a:solidFill>
                <a:latin typeface="Univers LT Std 45 Light"/>
                <a:ea typeface="DejaVu Sans"/>
              </a:rPr>
              <a:t>4. Política Ambiental (5.2)</a:t>
            </a:r>
            <a:endParaRPr/>
          </a:p>
          <a:p>
            <a:pPr algn="r">
              <a:lnSpc>
                <a:spcPct val="100000"/>
              </a:lnSpc>
            </a:pPr>
            <a:endParaRPr/>
          </a:p>
        </p:txBody>
      </p:sp>
      <p:pic>
        <p:nvPicPr>
          <p:cNvPr id="95" name="Picture 2"/>
          <p:cNvPicPr/>
          <p:nvPr/>
        </p:nvPicPr>
        <p:blipFill>
          <a:blip r:embed="rId2"/>
          <a:stretch/>
        </p:blipFill>
        <p:spPr>
          <a:xfrm>
            <a:off x="671040" y="599040"/>
            <a:ext cx="696600" cy="696600"/>
          </a:xfrm>
          <a:prstGeom prst="rect">
            <a:avLst/>
          </a:prstGeom>
          <a:ln>
            <a:noFill/>
          </a:ln>
        </p:spPr>
      </p:pic>
      <p:sp>
        <p:nvSpPr>
          <p:cNvPr id="96" name="CustomShape 5"/>
          <p:cNvSpPr/>
          <p:nvPr/>
        </p:nvSpPr>
        <p:spPr>
          <a:xfrm>
            <a:off x="407520" y="2133360"/>
            <a:ext cx="9358200" cy="3265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457200">
              <a:lnSpc>
                <a:spcPct val="100000"/>
              </a:lnSpc>
              <a:buSzPct val="45000"/>
              <a:buFont typeface="Wingdings" panose="05000000000000000000" pitchFamily="2" charset="2"/>
              <a:buChar char="Ø"/>
            </a:pPr>
            <a:r>
              <a:rPr lang="es-AR" sz="2600" strike="noStrike" dirty="0">
                <a:solidFill>
                  <a:srgbClr val="000000"/>
                </a:solidFill>
                <a:latin typeface="Univers-Light-Normal"/>
                <a:ea typeface="DejaVu Sans"/>
              </a:rPr>
              <a:t>Definida por la alta dirección</a:t>
            </a:r>
            <a:endParaRPr dirty="0"/>
          </a:p>
          <a:p>
            <a:pPr marL="285750" indent="-285750">
              <a:lnSpc>
                <a:spcPct val="100000"/>
              </a:lnSpc>
              <a:buFont typeface="Wingdings" panose="05000000000000000000" pitchFamily="2" charset="2"/>
              <a:buChar char="Ø"/>
            </a:pPr>
            <a:endParaRPr dirty="0"/>
          </a:p>
          <a:p>
            <a:pPr marL="457200" indent="-457200">
              <a:lnSpc>
                <a:spcPct val="100000"/>
              </a:lnSpc>
              <a:buSzPct val="45000"/>
              <a:buFont typeface="Wingdings" panose="05000000000000000000" pitchFamily="2" charset="2"/>
              <a:buChar char="Ø"/>
            </a:pPr>
            <a:r>
              <a:rPr lang="es-AR" sz="2600" strike="noStrike" dirty="0">
                <a:solidFill>
                  <a:srgbClr val="000000"/>
                </a:solidFill>
                <a:latin typeface="Univers-Light-Normal"/>
                <a:ea typeface="DejaVu Sans"/>
              </a:rPr>
              <a:t>Apropiada a su propósito y contexto. IA relacionados con actividades, productos y servicios.</a:t>
            </a:r>
            <a:endParaRPr dirty="0"/>
          </a:p>
          <a:p>
            <a:pPr marL="285750" indent="-285750">
              <a:lnSpc>
                <a:spcPct val="100000"/>
              </a:lnSpc>
              <a:buFont typeface="Wingdings" panose="05000000000000000000" pitchFamily="2" charset="2"/>
              <a:buChar char="Ø"/>
            </a:pPr>
            <a:endParaRPr dirty="0"/>
          </a:p>
          <a:p>
            <a:pPr marL="457200" indent="-457200">
              <a:lnSpc>
                <a:spcPct val="100000"/>
              </a:lnSpc>
              <a:buSzPct val="45000"/>
              <a:buFont typeface="Wingdings" panose="05000000000000000000" pitchFamily="2" charset="2"/>
              <a:buChar char="Ø"/>
            </a:pPr>
            <a:r>
              <a:rPr lang="es-AR" sz="2600" strike="noStrike" dirty="0">
                <a:solidFill>
                  <a:srgbClr val="000000"/>
                </a:solidFill>
                <a:latin typeface="Univers-Light-Normal"/>
                <a:ea typeface="DejaVu Sans"/>
              </a:rPr>
              <a:t>Compromiso de protección del medioambiente y prevención de la contaminación</a:t>
            </a:r>
            <a:endParaRPr dirty="0"/>
          </a:p>
          <a:p>
            <a:pPr marL="285750" indent="-285750">
              <a:lnSpc>
                <a:spcPct val="100000"/>
              </a:lnSpc>
              <a:buFont typeface="Wingdings" panose="05000000000000000000" pitchFamily="2" charset="2"/>
              <a:buChar char="Ø"/>
            </a:pPr>
            <a:endParaRPr dirty="0"/>
          </a:p>
          <a:p>
            <a:pPr marL="457200" indent="-457200">
              <a:lnSpc>
                <a:spcPct val="100000"/>
              </a:lnSpc>
              <a:buSzPct val="45000"/>
              <a:buFont typeface="Wingdings" panose="05000000000000000000" pitchFamily="2" charset="2"/>
              <a:buChar char="Ø"/>
            </a:pPr>
            <a:r>
              <a:rPr lang="es-AR" sz="2600" strike="noStrike" dirty="0">
                <a:solidFill>
                  <a:srgbClr val="000000"/>
                </a:solidFill>
                <a:latin typeface="Univers-Light-Normal"/>
                <a:ea typeface="DejaVu Sans"/>
              </a:rPr>
              <a:t>Compromiso de cumplir con los requisitos legales aplicables</a:t>
            </a:r>
            <a:endParaRPr dirty="0"/>
          </a:p>
          <a:p>
            <a:pPr marL="285750" indent="-285750">
              <a:lnSpc>
                <a:spcPct val="100000"/>
              </a:lnSpc>
              <a:buFont typeface="Wingdings" panose="05000000000000000000" pitchFamily="2" charset="2"/>
              <a:buChar char="Ø"/>
            </a:pPr>
            <a:endParaRPr dirty="0"/>
          </a:p>
          <a:p>
            <a:pPr marL="457200" indent="-457200">
              <a:lnSpc>
                <a:spcPct val="100000"/>
              </a:lnSpc>
              <a:buSzPct val="45000"/>
              <a:buFont typeface="Wingdings" panose="05000000000000000000" pitchFamily="2" charset="2"/>
              <a:buChar char="Ø"/>
            </a:pPr>
            <a:r>
              <a:rPr lang="es-AR" sz="2600" strike="noStrike" dirty="0">
                <a:solidFill>
                  <a:srgbClr val="000000"/>
                </a:solidFill>
                <a:latin typeface="Univers-Light-Normal"/>
                <a:ea typeface="DejaVu Sans"/>
              </a:rPr>
              <a:t>Está a disposición de las partes interesadas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289080" y="1582920"/>
            <a:ext cx="9430200" cy="5832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98" name="CustomShape 2"/>
          <p:cNvSpPr/>
          <p:nvPr/>
        </p:nvSpPr>
        <p:spPr>
          <a:xfrm>
            <a:off x="407520" y="1404720"/>
            <a:ext cx="9068040" cy="3265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a:p>
          <a:p>
            <a:pPr>
              <a:lnSpc>
                <a:spcPct val="100000"/>
              </a:lnSpc>
            </a:pPr>
            <a:endParaRPr/>
          </a:p>
        </p:txBody>
      </p:sp>
      <p:sp>
        <p:nvSpPr>
          <p:cNvPr id="99" name="CustomShape 3"/>
          <p:cNvSpPr/>
          <p:nvPr/>
        </p:nvSpPr>
        <p:spPr>
          <a:xfrm>
            <a:off x="83520" y="461160"/>
            <a:ext cx="9996480" cy="11210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00" name="CustomShape 4"/>
          <p:cNvSpPr/>
          <p:nvPr/>
        </p:nvSpPr>
        <p:spPr>
          <a:xfrm>
            <a:off x="-92880" y="576000"/>
            <a:ext cx="9812160" cy="905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r>
              <a:rPr lang="es-AR" sz="3900" b="1" strike="noStrike">
                <a:solidFill>
                  <a:srgbClr val="FFFFFF"/>
                </a:solidFill>
                <a:latin typeface="Univers LT Std 45 Light"/>
                <a:ea typeface="DejaVu Sans"/>
              </a:rPr>
              <a:t>5. Aspectos Ambientales (6.1)</a:t>
            </a:r>
            <a:endParaRPr/>
          </a:p>
        </p:txBody>
      </p:sp>
      <p:pic>
        <p:nvPicPr>
          <p:cNvPr id="101" name="Picture 2"/>
          <p:cNvPicPr/>
          <p:nvPr/>
        </p:nvPicPr>
        <p:blipFill>
          <a:blip r:embed="rId2"/>
          <a:stretch/>
        </p:blipFill>
        <p:spPr>
          <a:xfrm>
            <a:off x="648000" y="676440"/>
            <a:ext cx="696600" cy="696600"/>
          </a:xfrm>
          <a:prstGeom prst="rect">
            <a:avLst/>
          </a:prstGeom>
          <a:ln>
            <a:noFill/>
          </a:ln>
        </p:spPr>
      </p:pic>
      <p:sp>
        <p:nvSpPr>
          <p:cNvPr id="102" name="CustomShape 5"/>
          <p:cNvSpPr/>
          <p:nvPr/>
        </p:nvSpPr>
        <p:spPr>
          <a:xfrm>
            <a:off x="289080" y="1728000"/>
            <a:ext cx="9456120" cy="32662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457200">
              <a:lnSpc>
                <a:spcPct val="100000"/>
              </a:lnSpc>
              <a:buSzPct val="45000"/>
              <a:buFont typeface="Wingdings" panose="05000000000000000000" pitchFamily="2" charset="2"/>
              <a:buChar char="Ø"/>
            </a:pPr>
            <a:r>
              <a:rPr lang="es-AR" sz="2550" strike="noStrike" dirty="0">
                <a:solidFill>
                  <a:srgbClr val="000000"/>
                </a:solidFill>
                <a:latin typeface="Univers-Light-Normal"/>
                <a:ea typeface="DejaVu Sans"/>
              </a:rPr>
              <a:t>Se deben identificar los AA derivados de sus actividades, productos y servicios que pueda controlar</a:t>
            </a:r>
            <a:endParaRPr dirty="0"/>
          </a:p>
          <a:p>
            <a:pPr marL="285750" indent="-285750">
              <a:lnSpc>
                <a:spcPct val="100000"/>
              </a:lnSpc>
              <a:buFont typeface="Wingdings" panose="05000000000000000000" pitchFamily="2" charset="2"/>
              <a:buChar char="Ø"/>
            </a:pPr>
            <a:endParaRPr dirty="0"/>
          </a:p>
          <a:p>
            <a:pPr marL="457200" indent="-457200">
              <a:lnSpc>
                <a:spcPct val="100000"/>
              </a:lnSpc>
              <a:buSzPct val="45000"/>
              <a:buFont typeface="Wingdings" panose="05000000000000000000" pitchFamily="2" charset="2"/>
              <a:buChar char="Ø"/>
            </a:pPr>
            <a:r>
              <a:rPr lang="es-AR" sz="2550" strike="noStrike" dirty="0">
                <a:solidFill>
                  <a:srgbClr val="000000"/>
                </a:solidFill>
                <a:latin typeface="Univers-Light-Normal"/>
                <a:ea typeface="DejaVu Sans"/>
              </a:rPr>
              <a:t>Determinar los AA que tienen impactos significativos sobre el MA</a:t>
            </a:r>
            <a:endParaRPr dirty="0"/>
          </a:p>
          <a:p>
            <a:pPr marL="285750" indent="-285750">
              <a:lnSpc>
                <a:spcPct val="100000"/>
              </a:lnSpc>
              <a:buFont typeface="Wingdings" panose="05000000000000000000" pitchFamily="2" charset="2"/>
              <a:buChar char="Ø"/>
            </a:pPr>
            <a:endParaRPr dirty="0"/>
          </a:p>
          <a:p>
            <a:pPr marL="342900" indent="-342900">
              <a:lnSpc>
                <a:spcPct val="100000"/>
              </a:lnSpc>
              <a:buSzPct val="45000"/>
              <a:buFont typeface="Wingdings" panose="05000000000000000000" pitchFamily="2" charset="2"/>
              <a:buChar char="Ø"/>
            </a:pPr>
            <a:r>
              <a:rPr lang="es-AR" sz="2400" b="1" strike="noStrike" dirty="0">
                <a:solidFill>
                  <a:srgbClr val="000000"/>
                </a:solidFill>
                <a:latin typeface="Univers-Light-Normal"/>
                <a:ea typeface="DejaVu Sans"/>
              </a:rPr>
              <a:t>Considerar: </a:t>
            </a:r>
            <a:r>
              <a:rPr lang="es-AR" sz="2400" strike="noStrike" dirty="0">
                <a:solidFill>
                  <a:srgbClr val="000000"/>
                </a:solidFill>
                <a:latin typeface="Univers-Light-Normal"/>
                <a:ea typeface="DejaVu Sans"/>
              </a:rPr>
              <a:t>emisiones a la atmósfera, vertidos al agua, descargas al suelo, uso de materias primas y recursos naturales, uso de energía, energía emitida (calor, radiación, vibración), residuos y </a:t>
            </a:r>
            <a:r>
              <a:rPr lang="es-AR" sz="2400" strike="noStrike" dirty="0" smtClean="0">
                <a:solidFill>
                  <a:srgbClr val="000000"/>
                </a:solidFill>
                <a:latin typeface="Univers-Light-Normal"/>
                <a:ea typeface="DejaVu Sans"/>
              </a:rPr>
              <a:t>subproductos</a:t>
            </a:r>
          </a:p>
          <a:p>
            <a:pPr marL="342900" indent="-342900">
              <a:lnSpc>
                <a:spcPct val="100000"/>
              </a:lnSpc>
              <a:buSzPct val="45000"/>
              <a:buFont typeface="Wingdings" panose="05000000000000000000" pitchFamily="2" charset="2"/>
              <a:buChar char="Ø"/>
            </a:pPr>
            <a:endParaRPr dirty="0"/>
          </a:p>
          <a:p>
            <a:pPr marL="342900" indent="-342900">
              <a:lnSpc>
                <a:spcPct val="100000"/>
              </a:lnSpc>
              <a:buSzPct val="45000"/>
              <a:buFont typeface="Wingdings" panose="05000000000000000000" pitchFamily="2" charset="2"/>
              <a:buChar char="Ø"/>
            </a:pPr>
            <a:r>
              <a:rPr lang="es-AR" sz="2400" b="1" strike="noStrike" dirty="0">
                <a:solidFill>
                  <a:srgbClr val="000000"/>
                </a:solidFill>
                <a:latin typeface="Univers-Light-Normal"/>
                <a:ea typeface="DejaVu Sans"/>
              </a:rPr>
              <a:t>Actividades relacionadas:</a:t>
            </a:r>
            <a:r>
              <a:rPr lang="es-AR" sz="2400" strike="noStrike" dirty="0">
                <a:solidFill>
                  <a:srgbClr val="000000"/>
                </a:solidFill>
                <a:latin typeface="Univers-Light-Normal"/>
                <a:ea typeface="DejaVu Sans"/>
              </a:rPr>
              <a:t> diseño y desarrollo, procesos de fabricación, embalaje y medios de transporte, prácticas de contratistas y proveedores, gestión de residuos, extracción y distribución de materias primas y recursos naturales, fin de la vida útil de los productos, flora y fauna afectadas.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289080" y="1582920"/>
            <a:ext cx="9476640" cy="5832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4" name="CustomShape 2"/>
          <p:cNvSpPr/>
          <p:nvPr/>
        </p:nvSpPr>
        <p:spPr>
          <a:xfrm>
            <a:off x="407520" y="1404720"/>
            <a:ext cx="9068040" cy="3265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a:p>
          <a:p>
            <a:pPr>
              <a:lnSpc>
                <a:spcPct val="100000"/>
              </a:lnSpc>
            </a:pPr>
            <a:endParaRPr/>
          </a:p>
        </p:txBody>
      </p:sp>
      <p:sp>
        <p:nvSpPr>
          <p:cNvPr id="105" name="CustomShape 3"/>
          <p:cNvSpPr/>
          <p:nvPr/>
        </p:nvSpPr>
        <p:spPr>
          <a:xfrm>
            <a:off x="83520" y="461160"/>
            <a:ext cx="9996480" cy="11210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06" name="CustomShape 4"/>
          <p:cNvSpPr/>
          <p:nvPr/>
        </p:nvSpPr>
        <p:spPr>
          <a:xfrm>
            <a:off x="-92880" y="576000"/>
            <a:ext cx="9812160" cy="905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r>
              <a:rPr lang="es-AR" sz="3900" b="1" strike="noStrike">
                <a:solidFill>
                  <a:srgbClr val="FFFFFF"/>
                </a:solidFill>
                <a:latin typeface="Univers LT Std 45 Light"/>
                <a:ea typeface="DejaVu Sans"/>
              </a:rPr>
              <a:t>6. Requisitos Legales</a:t>
            </a:r>
            <a:endParaRPr/>
          </a:p>
        </p:txBody>
      </p:sp>
      <p:pic>
        <p:nvPicPr>
          <p:cNvPr id="107" name="Picture 2"/>
          <p:cNvPicPr/>
          <p:nvPr/>
        </p:nvPicPr>
        <p:blipFill>
          <a:blip r:embed="rId2"/>
          <a:stretch/>
        </p:blipFill>
        <p:spPr>
          <a:xfrm>
            <a:off x="648000" y="676440"/>
            <a:ext cx="696600" cy="696600"/>
          </a:xfrm>
          <a:prstGeom prst="rect">
            <a:avLst/>
          </a:prstGeom>
          <a:ln>
            <a:noFill/>
          </a:ln>
        </p:spPr>
      </p:pic>
      <p:sp>
        <p:nvSpPr>
          <p:cNvPr id="108" name="CustomShape 5"/>
          <p:cNvSpPr/>
          <p:nvPr/>
        </p:nvSpPr>
        <p:spPr>
          <a:xfrm>
            <a:off x="360000" y="2736000"/>
            <a:ext cx="9358200" cy="3265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457200">
              <a:lnSpc>
                <a:spcPct val="100000"/>
              </a:lnSpc>
              <a:buSzPct val="45000"/>
              <a:buFont typeface="Wingdings" panose="05000000000000000000" pitchFamily="2" charset="2"/>
              <a:buChar char="Ø"/>
            </a:pPr>
            <a:r>
              <a:rPr lang="es-AR" sz="2550" b="1" strike="noStrike" dirty="0">
                <a:solidFill>
                  <a:srgbClr val="000000"/>
                </a:solidFill>
                <a:latin typeface="Univers-Light-Normal"/>
                <a:ea typeface="DejaVu Sans"/>
              </a:rPr>
              <a:t>Identificar</a:t>
            </a:r>
            <a:r>
              <a:rPr lang="es-AR" sz="2550" strike="noStrike" dirty="0">
                <a:solidFill>
                  <a:srgbClr val="000000"/>
                </a:solidFill>
                <a:latin typeface="Univers-Light-Normal"/>
                <a:ea typeface="DejaVu Sans"/>
              </a:rPr>
              <a:t> y tener acceso a los requisitos legales aplicables y otros que la organización suscriba relacionadas con sus AA.</a:t>
            </a:r>
            <a:endParaRPr dirty="0"/>
          </a:p>
          <a:p>
            <a:pPr marL="285750" indent="-285750">
              <a:lnSpc>
                <a:spcPct val="100000"/>
              </a:lnSpc>
              <a:buFont typeface="Wingdings" panose="05000000000000000000" pitchFamily="2" charset="2"/>
              <a:buChar char="Ø"/>
            </a:pPr>
            <a:endParaRPr dirty="0"/>
          </a:p>
          <a:p>
            <a:pPr marL="457200" indent="-457200">
              <a:lnSpc>
                <a:spcPct val="100000"/>
              </a:lnSpc>
              <a:buSzPct val="45000"/>
              <a:buFont typeface="Wingdings" panose="05000000000000000000" pitchFamily="2" charset="2"/>
              <a:buChar char="Ø"/>
            </a:pPr>
            <a:r>
              <a:rPr lang="es-AR" sz="2550" b="1" strike="noStrike" dirty="0">
                <a:solidFill>
                  <a:srgbClr val="000000"/>
                </a:solidFill>
                <a:latin typeface="Univers-Light-Normal"/>
                <a:ea typeface="DejaVu Sans"/>
              </a:rPr>
              <a:t>Determinar</a:t>
            </a:r>
            <a:r>
              <a:rPr lang="es-AR" sz="2550" strike="noStrike" dirty="0">
                <a:solidFill>
                  <a:srgbClr val="000000"/>
                </a:solidFill>
                <a:latin typeface="Univers-Light-Normal"/>
                <a:ea typeface="DejaVu Sans"/>
              </a:rPr>
              <a:t> cómo se aplican los requisitos a sus AA</a:t>
            </a:r>
            <a:endParaRPr dirty="0"/>
          </a:p>
          <a:p>
            <a:pPr marL="285750" indent="-285750">
              <a:lnSpc>
                <a:spcPct val="100000"/>
              </a:lnSpc>
              <a:buFont typeface="Wingdings" panose="05000000000000000000" pitchFamily="2" charset="2"/>
              <a:buChar char="Ø"/>
            </a:pPr>
            <a:endParaRPr dirty="0"/>
          </a:p>
          <a:p>
            <a:pPr marL="457200" indent="-457200">
              <a:lnSpc>
                <a:spcPct val="100000"/>
              </a:lnSpc>
              <a:buSzPct val="45000"/>
              <a:buFont typeface="Wingdings" panose="05000000000000000000" pitchFamily="2" charset="2"/>
              <a:buChar char="Ø"/>
            </a:pPr>
            <a:r>
              <a:rPr lang="es-AR" sz="2550" b="1" strike="noStrike" dirty="0">
                <a:solidFill>
                  <a:srgbClr val="000000"/>
                </a:solidFill>
                <a:latin typeface="Univers-Light-Normal"/>
                <a:ea typeface="DejaVu Sans"/>
              </a:rPr>
              <a:t>Identificar</a:t>
            </a:r>
            <a:r>
              <a:rPr lang="es-AR" sz="2550" strike="noStrike" dirty="0">
                <a:solidFill>
                  <a:srgbClr val="000000"/>
                </a:solidFill>
                <a:latin typeface="Univers-Light-Normal"/>
                <a:ea typeface="DejaVu Sans"/>
              </a:rPr>
              <a:t> requisitos nacionales e internacionales, provinciales y departamentales, acuerdos con autoridades públicas y clientes, acuerdos con organizaciones no gubernamentales, requisitos corporativos de la compañía</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289080" y="1582920"/>
            <a:ext cx="9430200" cy="5832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10" name="CustomShape 2"/>
          <p:cNvSpPr/>
          <p:nvPr/>
        </p:nvSpPr>
        <p:spPr>
          <a:xfrm>
            <a:off x="407520" y="1404720"/>
            <a:ext cx="9068040" cy="3265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a:p>
          <a:p>
            <a:pPr>
              <a:lnSpc>
                <a:spcPct val="100000"/>
              </a:lnSpc>
            </a:pPr>
            <a:endParaRPr/>
          </a:p>
        </p:txBody>
      </p:sp>
      <p:sp>
        <p:nvSpPr>
          <p:cNvPr id="111" name="CustomShape 3"/>
          <p:cNvSpPr/>
          <p:nvPr/>
        </p:nvSpPr>
        <p:spPr>
          <a:xfrm>
            <a:off x="83520" y="461160"/>
            <a:ext cx="9996480" cy="11210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2" name="CustomShape 4"/>
          <p:cNvSpPr/>
          <p:nvPr/>
        </p:nvSpPr>
        <p:spPr>
          <a:xfrm>
            <a:off x="1584000" y="576000"/>
            <a:ext cx="8496000" cy="905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s-AR" sz="2800" b="1" strike="noStrike" dirty="0">
                <a:solidFill>
                  <a:srgbClr val="FFFFFF"/>
                </a:solidFill>
                <a:latin typeface="Univers LT Std 45 Light"/>
                <a:ea typeface="DejaVu Sans"/>
              </a:rPr>
              <a:t>7. Preparación y respuesta ante emergencias </a:t>
            </a:r>
            <a:r>
              <a:rPr lang="es-AR" sz="2800" b="1" strike="noStrike" dirty="0" smtClean="0">
                <a:solidFill>
                  <a:srgbClr val="FFFFFF"/>
                </a:solidFill>
                <a:latin typeface="Univers LT Std 45 Light"/>
                <a:ea typeface="DejaVu Sans"/>
              </a:rPr>
              <a:t>(8.2</a:t>
            </a:r>
            <a:r>
              <a:rPr lang="es-AR" sz="2800" b="1" strike="noStrike" dirty="0">
                <a:solidFill>
                  <a:srgbClr val="FFFFFF"/>
                </a:solidFill>
                <a:latin typeface="Univers LT Std 45 Light"/>
                <a:ea typeface="DejaVu Sans"/>
              </a:rPr>
              <a:t>)</a:t>
            </a:r>
            <a:endParaRPr sz="1600" dirty="0"/>
          </a:p>
        </p:txBody>
      </p:sp>
      <p:pic>
        <p:nvPicPr>
          <p:cNvPr id="113" name="Picture 2"/>
          <p:cNvPicPr/>
          <p:nvPr/>
        </p:nvPicPr>
        <p:blipFill>
          <a:blip r:embed="rId2"/>
          <a:stretch/>
        </p:blipFill>
        <p:spPr>
          <a:xfrm>
            <a:off x="648000" y="676440"/>
            <a:ext cx="696600" cy="696600"/>
          </a:xfrm>
          <a:prstGeom prst="rect">
            <a:avLst/>
          </a:prstGeom>
          <a:ln>
            <a:noFill/>
          </a:ln>
        </p:spPr>
      </p:pic>
      <p:sp>
        <p:nvSpPr>
          <p:cNvPr id="114" name="CustomShape 5"/>
          <p:cNvSpPr/>
          <p:nvPr/>
        </p:nvSpPr>
        <p:spPr>
          <a:xfrm>
            <a:off x="407520" y="1845360"/>
            <a:ext cx="9358200" cy="3265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457200">
              <a:lnSpc>
                <a:spcPct val="100000"/>
              </a:lnSpc>
              <a:buSzPct val="45000"/>
              <a:buFont typeface="Wingdings" panose="05000000000000000000" pitchFamily="2" charset="2"/>
              <a:buChar char="Ø"/>
            </a:pPr>
            <a:r>
              <a:rPr lang="es-AR" sz="2600" strike="noStrike" dirty="0">
                <a:solidFill>
                  <a:srgbClr val="000000"/>
                </a:solidFill>
                <a:latin typeface="Univers-Light-Normal"/>
                <a:ea typeface="DejaVu Sans"/>
              </a:rPr>
              <a:t>Establecer procesos para identificar situaciones potenciales de emergencia que puedan tener impactos en el MA y cómo responder ante ellos.</a:t>
            </a:r>
            <a:endParaRPr dirty="0"/>
          </a:p>
          <a:p>
            <a:pPr marL="285750" indent="-285750">
              <a:lnSpc>
                <a:spcPct val="100000"/>
              </a:lnSpc>
              <a:buFont typeface="Wingdings" panose="05000000000000000000" pitchFamily="2" charset="2"/>
              <a:buChar char="Ø"/>
            </a:pPr>
            <a:endParaRPr dirty="0"/>
          </a:p>
          <a:p>
            <a:pPr marL="285750" indent="-285750">
              <a:lnSpc>
                <a:spcPct val="100000"/>
              </a:lnSpc>
              <a:buFont typeface="Wingdings" panose="05000000000000000000" pitchFamily="2" charset="2"/>
              <a:buChar char="Ø"/>
            </a:pPr>
            <a:endParaRPr dirty="0"/>
          </a:p>
          <a:p>
            <a:pPr marL="457200" indent="-457200">
              <a:lnSpc>
                <a:spcPct val="100000"/>
              </a:lnSpc>
              <a:buSzPct val="45000"/>
              <a:buFont typeface="Wingdings" panose="05000000000000000000" pitchFamily="2" charset="2"/>
              <a:buChar char="Ø"/>
            </a:pPr>
            <a:r>
              <a:rPr lang="es-AR" sz="2600" b="1" strike="noStrike" dirty="0">
                <a:solidFill>
                  <a:srgbClr val="000000"/>
                </a:solidFill>
                <a:latin typeface="Univers-Light-Normal"/>
                <a:ea typeface="DejaVu Sans"/>
              </a:rPr>
              <a:t>Considerar: </a:t>
            </a:r>
            <a:r>
              <a:rPr lang="es-AR" sz="2600" strike="noStrike" dirty="0">
                <a:solidFill>
                  <a:srgbClr val="000000"/>
                </a:solidFill>
                <a:latin typeface="Univers-Light-Normal"/>
                <a:ea typeface="DejaVu Sans"/>
              </a:rPr>
              <a:t>naturaleza de los peligros, tipo y escala de situaciones, métodos de respuestas, planes de comunicación interna y externa, acciones para minimizar daños ambientales, pruebas periódicas de procedimientos relacionados, formación del personal, rutas de evacuación y punto de reunión</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289080" y="1582920"/>
            <a:ext cx="9430200" cy="5832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16" name="CustomShape 2"/>
          <p:cNvSpPr/>
          <p:nvPr/>
        </p:nvSpPr>
        <p:spPr>
          <a:xfrm>
            <a:off x="407520" y="1404720"/>
            <a:ext cx="9068040" cy="3265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a:p>
          <a:p>
            <a:pPr>
              <a:lnSpc>
                <a:spcPct val="100000"/>
              </a:lnSpc>
            </a:pPr>
            <a:endParaRPr/>
          </a:p>
        </p:txBody>
      </p:sp>
      <p:sp>
        <p:nvSpPr>
          <p:cNvPr id="117" name="CustomShape 3"/>
          <p:cNvSpPr/>
          <p:nvPr/>
        </p:nvSpPr>
        <p:spPr>
          <a:xfrm>
            <a:off x="83520" y="461160"/>
            <a:ext cx="9996480" cy="11210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8" name="CustomShape 4"/>
          <p:cNvSpPr/>
          <p:nvPr/>
        </p:nvSpPr>
        <p:spPr>
          <a:xfrm>
            <a:off x="1800000" y="576000"/>
            <a:ext cx="8084160" cy="905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s-AR" sz="3500" b="1" strike="noStrike">
                <a:solidFill>
                  <a:srgbClr val="FFFFFF"/>
                </a:solidFill>
                <a:latin typeface="Univers LT Std 45 Light"/>
                <a:ea typeface="DejaVu Sans"/>
              </a:rPr>
              <a:t>8. Comportamiento Ambiental</a:t>
            </a:r>
            <a:endParaRPr/>
          </a:p>
        </p:txBody>
      </p:sp>
      <p:pic>
        <p:nvPicPr>
          <p:cNvPr id="119" name="Picture 2"/>
          <p:cNvPicPr/>
          <p:nvPr/>
        </p:nvPicPr>
        <p:blipFill>
          <a:blip r:embed="rId2"/>
          <a:stretch/>
        </p:blipFill>
        <p:spPr>
          <a:xfrm>
            <a:off x="648000" y="676440"/>
            <a:ext cx="696600" cy="696600"/>
          </a:xfrm>
          <a:prstGeom prst="rect">
            <a:avLst/>
          </a:prstGeom>
          <a:ln>
            <a:noFill/>
          </a:ln>
        </p:spPr>
      </p:pic>
      <p:sp>
        <p:nvSpPr>
          <p:cNvPr id="120" name="CustomShape 5"/>
          <p:cNvSpPr/>
          <p:nvPr/>
        </p:nvSpPr>
        <p:spPr>
          <a:xfrm>
            <a:off x="632966" y="2201760"/>
            <a:ext cx="9358200" cy="32659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457200" indent="-457200">
              <a:lnSpc>
                <a:spcPct val="100000"/>
              </a:lnSpc>
              <a:buSzPct val="45000"/>
              <a:buFont typeface="Wingdings" panose="05000000000000000000" pitchFamily="2" charset="2"/>
              <a:buChar char="Ø"/>
            </a:pPr>
            <a:r>
              <a:rPr lang="es-AR" sz="2600" b="1" strike="noStrike" dirty="0" smtClean="0">
                <a:solidFill>
                  <a:srgbClr val="000000"/>
                </a:solidFill>
                <a:latin typeface="Univers-Light-Normal"/>
                <a:ea typeface="DejaVu Sans"/>
              </a:rPr>
              <a:t>Norma ISO 14031 </a:t>
            </a:r>
            <a:endParaRPr dirty="0"/>
          </a:p>
          <a:p>
            <a:pPr marL="457200" indent="-457200">
              <a:lnSpc>
                <a:spcPct val="100000"/>
              </a:lnSpc>
              <a:buSzPct val="45000"/>
              <a:buFont typeface="Wingdings" panose="05000000000000000000" pitchFamily="2" charset="2"/>
              <a:buChar char="Ø"/>
            </a:pPr>
            <a:r>
              <a:rPr lang="es-AR" sz="2600" b="1" strike="noStrike" dirty="0" smtClean="0">
                <a:solidFill>
                  <a:srgbClr val="000000"/>
                </a:solidFill>
                <a:latin typeface="Univers-Light-Normal"/>
                <a:ea typeface="DejaVu Sans"/>
              </a:rPr>
              <a:t>Partes interesadas:</a:t>
            </a:r>
            <a:r>
              <a:rPr lang="es-AR" sz="2600" strike="noStrike" dirty="0" smtClean="0">
                <a:solidFill>
                  <a:srgbClr val="000000"/>
                </a:solidFill>
                <a:latin typeface="Univers-Light-Normal"/>
                <a:ea typeface="DejaVu Sans"/>
              </a:rPr>
              <a:t> </a:t>
            </a:r>
            <a:endParaRPr dirty="0"/>
          </a:p>
          <a:p>
            <a:pPr marL="457200" indent="-457200">
              <a:lnSpc>
                <a:spcPct val="100000"/>
              </a:lnSpc>
              <a:buSzPct val="45000"/>
              <a:buFont typeface="Wingdings" panose="05000000000000000000" pitchFamily="2" charset="2"/>
              <a:buChar char="§"/>
            </a:pPr>
            <a:r>
              <a:rPr lang="es-CL" sz="2600" strike="noStrike" dirty="0" smtClean="0">
                <a:solidFill>
                  <a:srgbClr val="000000"/>
                </a:solidFill>
                <a:latin typeface="Univers-Light-Normal"/>
                <a:ea typeface="DejaVu Sans"/>
              </a:rPr>
              <a:t>Dirección</a:t>
            </a:r>
          </a:p>
          <a:p>
            <a:pPr marL="457200" lvl="0" indent="-457200">
              <a:buSzPct val="45000"/>
              <a:buFont typeface="Wingdings" panose="05000000000000000000" pitchFamily="2" charset="2"/>
              <a:buChar char="§"/>
            </a:pPr>
            <a:r>
              <a:rPr lang="es-CL" sz="2600" dirty="0">
                <a:solidFill>
                  <a:srgbClr val="000000"/>
                </a:solidFill>
                <a:latin typeface="Univers-Light-Normal"/>
                <a:ea typeface="DejaVu Sans"/>
              </a:rPr>
              <a:t>Empleados</a:t>
            </a:r>
          </a:p>
          <a:p>
            <a:pPr marL="457200" lvl="0" indent="-457200">
              <a:buSzPct val="45000"/>
              <a:buFont typeface="Wingdings" panose="05000000000000000000" pitchFamily="2" charset="2"/>
              <a:buChar char="§"/>
            </a:pPr>
            <a:r>
              <a:rPr lang="es-CL" sz="2600" dirty="0">
                <a:solidFill>
                  <a:srgbClr val="000000"/>
                </a:solidFill>
                <a:latin typeface="Univers-Light-Normal"/>
                <a:ea typeface="DejaVu Sans"/>
              </a:rPr>
              <a:t>Inversores</a:t>
            </a:r>
          </a:p>
          <a:p>
            <a:pPr marL="457200" lvl="0" indent="-457200">
              <a:buSzPct val="45000"/>
              <a:buFont typeface="Wingdings" panose="05000000000000000000" pitchFamily="2" charset="2"/>
              <a:buChar char="§"/>
            </a:pPr>
            <a:r>
              <a:rPr lang="es-CL" sz="2600" dirty="0">
                <a:solidFill>
                  <a:srgbClr val="000000"/>
                </a:solidFill>
                <a:latin typeface="Univers-Light-Normal"/>
                <a:ea typeface="DejaVu Sans"/>
              </a:rPr>
              <a:t>Clientes y proveedores</a:t>
            </a:r>
          </a:p>
          <a:p>
            <a:pPr marL="457200" lvl="0" indent="-457200">
              <a:buSzPct val="45000"/>
              <a:buFont typeface="Wingdings" panose="05000000000000000000" pitchFamily="2" charset="2"/>
              <a:buChar char="§"/>
            </a:pPr>
            <a:r>
              <a:rPr lang="es-CL" sz="2600" dirty="0">
                <a:solidFill>
                  <a:srgbClr val="000000"/>
                </a:solidFill>
                <a:latin typeface="Univers-Light-Normal"/>
                <a:ea typeface="DejaVu Sans"/>
              </a:rPr>
              <a:t>Aseguradoras</a:t>
            </a:r>
          </a:p>
          <a:p>
            <a:pPr marL="457200" lvl="0" indent="-457200">
              <a:buSzPct val="45000"/>
              <a:buFont typeface="Wingdings" panose="05000000000000000000" pitchFamily="2" charset="2"/>
              <a:buChar char="§"/>
            </a:pPr>
            <a:r>
              <a:rPr lang="es-CL" sz="2600" dirty="0">
                <a:solidFill>
                  <a:srgbClr val="000000"/>
                </a:solidFill>
                <a:latin typeface="Univers-Light-Normal"/>
                <a:ea typeface="DejaVu Sans"/>
              </a:rPr>
              <a:t>Organismos reguladores y legislativos</a:t>
            </a:r>
          </a:p>
          <a:p>
            <a:pPr marL="457200" lvl="0" indent="-457200">
              <a:buSzPct val="45000"/>
              <a:buFont typeface="Wingdings" panose="05000000000000000000" pitchFamily="2" charset="2"/>
              <a:buChar char="§"/>
            </a:pPr>
            <a:r>
              <a:rPr lang="es-CL" sz="2600" dirty="0">
                <a:solidFill>
                  <a:srgbClr val="000000"/>
                </a:solidFill>
                <a:latin typeface="Univers-Light-Normal"/>
                <a:ea typeface="DejaVu Sans"/>
              </a:rPr>
              <a:t>Vecindario y comunidades regionales</a:t>
            </a:r>
          </a:p>
          <a:p>
            <a:pPr marL="457200" lvl="0" indent="-457200">
              <a:buSzPct val="45000"/>
              <a:buFont typeface="Wingdings" panose="05000000000000000000" pitchFamily="2" charset="2"/>
              <a:buChar char="§"/>
            </a:pPr>
            <a:r>
              <a:rPr lang="es-CL" sz="2600" dirty="0">
                <a:solidFill>
                  <a:srgbClr val="000000"/>
                </a:solidFill>
                <a:latin typeface="Univers-Light-Normal"/>
                <a:ea typeface="DejaVu Sans"/>
              </a:rPr>
              <a:t>Medios de comunicación</a:t>
            </a:r>
          </a:p>
          <a:p>
            <a:pPr marL="457200" lvl="0" indent="-457200">
              <a:buSzPct val="45000"/>
              <a:buFont typeface="Wingdings" panose="05000000000000000000" pitchFamily="2" charset="2"/>
              <a:buChar char="§"/>
            </a:pPr>
            <a:r>
              <a:rPr lang="es-CL" sz="2600" dirty="0">
                <a:solidFill>
                  <a:srgbClr val="000000"/>
                </a:solidFill>
                <a:latin typeface="Univers-Light-Normal"/>
                <a:ea typeface="DejaVu Sans"/>
              </a:rPr>
              <a:t>Grupos ambientalistas</a:t>
            </a:r>
          </a:p>
          <a:p>
            <a:pPr marL="457200" lvl="0" indent="-457200">
              <a:buSzPct val="45000"/>
              <a:buFont typeface="Wingdings" panose="05000000000000000000" pitchFamily="2" charset="2"/>
              <a:buChar char="§"/>
            </a:pPr>
            <a:r>
              <a:rPr lang="es-CL" sz="2600" dirty="0">
                <a:solidFill>
                  <a:srgbClr val="000000"/>
                </a:solidFill>
                <a:latin typeface="Univers-Light-Normal"/>
                <a:ea typeface="DejaVu Sans"/>
              </a:rPr>
              <a:t>Público en general</a:t>
            </a:r>
          </a:p>
          <a:p>
            <a:pPr>
              <a:lnSpc>
                <a:spcPct val="100000"/>
              </a:lnSpc>
              <a:buSzPct val="45000"/>
              <a:buFont typeface="StarSymbol"/>
              <a:buChar char="l"/>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38331</TotalTime>
  <Words>708</Words>
  <Application>Microsoft Office PowerPoint</Application>
  <PresentationFormat>Personalizado</PresentationFormat>
  <Paragraphs>69</Paragraphs>
  <Slides>11</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11</vt:i4>
      </vt:variant>
    </vt:vector>
  </HeadingPairs>
  <TitlesOfParts>
    <vt:vector size="20" baseType="lpstr">
      <vt:lpstr>Arial</vt:lpstr>
      <vt:lpstr>Arial Unicode MS</vt:lpstr>
      <vt:lpstr>DejaVu Sans</vt:lpstr>
      <vt:lpstr>StarSymbol</vt:lpstr>
      <vt:lpstr>Univers LT Std 45 Light</vt:lpstr>
      <vt:lpstr>Univers-Light-Normal</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rafboschi</dc:creator>
  <cp:lastModifiedBy>Rafael Boschi</cp:lastModifiedBy>
  <cp:revision>50</cp:revision>
  <dcterms:created xsi:type="dcterms:W3CDTF">2019-02-25T09:47:42Z</dcterms:created>
  <dcterms:modified xsi:type="dcterms:W3CDTF">2019-04-05T22:07:07Z</dcterms:modified>
  <dc:language>es-AR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Personalizado</vt:lpwstr>
  </property>
  <property fmtid="{D5CDD505-2E9C-101B-9397-08002B2CF9AE}" pid="9" name="ScaleCrop">
    <vt:bool>false</vt:bool>
  </property>
  <property fmtid="{D5CDD505-2E9C-101B-9397-08002B2CF9AE}" pid="10" name="ShareDoc">
    <vt:bool>false</vt:bool>
  </property>
  <property fmtid="{D5CDD505-2E9C-101B-9397-08002B2CF9AE}" pid="11" name="Slides">
    <vt:i4>7</vt:i4>
  </property>
</Properties>
</file>