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8/8/2023</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55BA285-9698-1B45-8319-D90A8C63F150}"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34695" y="2824269"/>
            <a:ext cx="4608576"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54792" y="2821491"/>
            <a:ext cx="4608576"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8/8/2023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8/8/2023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1CFCDFD-B4CF-A241-8D71-E814B10BEAF4}"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8/8/2023</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8/8/2023</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EA1E3-E262-F962-472B-74C5136321F1}"/>
              </a:ext>
            </a:extLst>
          </p:cNvPr>
          <p:cNvSpPr>
            <a:spLocks noGrp="1"/>
          </p:cNvSpPr>
          <p:nvPr>
            <p:ph type="ctrTitle"/>
          </p:nvPr>
        </p:nvSpPr>
        <p:spPr>
          <a:xfrm>
            <a:off x="2284666" y="215210"/>
            <a:ext cx="8978626" cy="2541431"/>
          </a:xfrm>
        </p:spPr>
        <p:txBody>
          <a:bodyPr>
            <a:normAutofit fontScale="90000"/>
          </a:bodyPr>
          <a:lstStyle/>
          <a:p>
            <a:r>
              <a:rPr lang="es-ES" dirty="0"/>
              <a:t>Calculadora de precios para Airbnb de New-York</a:t>
            </a:r>
            <a:endParaRPr lang="es-CO" dirty="0"/>
          </a:p>
        </p:txBody>
      </p:sp>
      <p:sp>
        <p:nvSpPr>
          <p:cNvPr id="3" name="Subtítulo 2">
            <a:extLst>
              <a:ext uri="{FF2B5EF4-FFF2-40B4-BE49-F238E27FC236}">
                <a16:creationId xmlns:a16="http://schemas.microsoft.com/office/drawing/2014/main" id="{2DB48785-9A60-9183-6716-4B3D576CC978}"/>
              </a:ext>
            </a:extLst>
          </p:cNvPr>
          <p:cNvSpPr>
            <a:spLocks noGrp="1"/>
          </p:cNvSpPr>
          <p:nvPr>
            <p:ph type="subTitle" idx="1"/>
          </p:nvPr>
        </p:nvSpPr>
        <p:spPr/>
        <p:txBody>
          <a:bodyPr/>
          <a:lstStyle/>
          <a:p>
            <a:r>
              <a:rPr lang="es-ES" dirty="0"/>
              <a:t>Juan david campo viveros</a:t>
            </a:r>
            <a:endParaRPr lang="es-CO" dirty="0"/>
          </a:p>
        </p:txBody>
      </p:sp>
    </p:spTree>
    <p:extLst>
      <p:ext uri="{BB962C8B-B14F-4D97-AF65-F5344CB8AC3E}">
        <p14:creationId xmlns:p14="http://schemas.microsoft.com/office/powerpoint/2010/main" val="244304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95ED0E-1B99-1596-5145-CB10141748D1}"/>
              </a:ext>
            </a:extLst>
          </p:cNvPr>
          <p:cNvSpPr>
            <a:spLocks noGrp="1"/>
          </p:cNvSpPr>
          <p:nvPr>
            <p:ph type="title"/>
          </p:nvPr>
        </p:nvSpPr>
        <p:spPr>
          <a:xfrm>
            <a:off x="1534696" y="494852"/>
            <a:ext cx="9520158" cy="1010564"/>
          </a:xfrm>
        </p:spPr>
        <p:txBody>
          <a:bodyPr>
            <a:normAutofit/>
          </a:bodyPr>
          <a:lstStyle/>
          <a:p>
            <a:r>
              <a:rPr lang="es-ES" dirty="0"/>
              <a:t>Regresión SARIMAX (</a:t>
            </a:r>
            <a:r>
              <a:rPr lang="en-US" b="0" i="0" dirty="0">
                <a:effectLst/>
                <a:latin typeface="Söhne"/>
              </a:rPr>
              <a:t>Seasonal Autoregressive Integrated Moving Average with Exogenous Variables</a:t>
            </a:r>
            <a:r>
              <a:rPr lang="es-ES" dirty="0"/>
              <a:t>)</a:t>
            </a:r>
            <a:endParaRPr lang="es-CO" dirty="0"/>
          </a:p>
        </p:txBody>
      </p:sp>
      <p:sp>
        <p:nvSpPr>
          <p:cNvPr id="3" name="Marcador de contenido 2">
            <a:extLst>
              <a:ext uri="{FF2B5EF4-FFF2-40B4-BE49-F238E27FC236}">
                <a16:creationId xmlns:a16="http://schemas.microsoft.com/office/drawing/2014/main" id="{D8321B4E-E243-2BA5-C8BC-7EF5D5207FFB}"/>
              </a:ext>
            </a:extLst>
          </p:cNvPr>
          <p:cNvSpPr>
            <a:spLocks noGrp="1"/>
          </p:cNvSpPr>
          <p:nvPr>
            <p:ph idx="1"/>
          </p:nvPr>
        </p:nvSpPr>
        <p:spPr>
          <a:xfrm>
            <a:off x="1335921" y="1505416"/>
            <a:ext cx="9520158" cy="3960929"/>
          </a:xfrm>
        </p:spPr>
        <p:txBody>
          <a:bodyPr/>
          <a:lstStyle/>
          <a:p>
            <a:r>
              <a:rPr lang="es-ES" dirty="0"/>
              <a:t>Ya que los análisis, convencionales no capturaba de manera correcta se realiza un modelo de serie de tiempo</a:t>
            </a:r>
          </a:p>
          <a:p>
            <a:endParaRPr lang="es-CO" dirty="0"/>
          </a:p>
        </p:txBody>
      </p:sp>
      <p:sp>
        <p:nvSpPr>
          <p:cNvPr id="6" name="Rectángulo 5">
            <a:extLst>
              <a:ext uri="{FF2B5EF4-FFF2-40B4-BE49-F238E27FC236}">
                <a16:creationId xmlns:a16="http://schemas.microsoft.com/office/drawing/2014/main" id="{CB23F8D6-40D3-5834-4710-D05E945BEFBE}"/>
              </a:ext>
            </a:extLst>
          </p:cNvPr>
          <p:cNvSpPr/>
          <p:nvPr/>
        </p:nvSpPr>
        <p:spPr>
          <a:xfrm>
            <a:off x="7979073" y="3226473"/>
            <a:ext cx="2879042" cy="4935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b="1" i="0" dirty="0">
                <a:effectLst/>
                <a:latin typeface="Söhne"/>
              </a:rPr>
              <a:t>Inclusión de variables exógenas</a:t>
            </a:r>
            <a:endParaRPr lang="es-CO" dirty="0"/>
          </a:p>
        </p:txBody>
      </p:sp>
      <p:sp>
        <p:nvSpPr>
          <p:cNvPr id="8" name="Rectángulo 7">
            <a:extLst>
              <a:ext uri="{FF2B5EF4-FFF2-40B4-BE49-F238E27FC236}">
                <a16:creationId xmlns:a16="http://schemas.microsoft.com/office/drawing/2014/main" id="{073B1BED-EEE3-7BB4-BC52-7D8295E4FE40}"/>
              </a:ext>
            </a:extLst>
          </p:cNvPr>
          <p:cNvSpPr/>
          <p:nvPr/>
        </p:nvSpPr>
        <p:spPr>
          <a:xfrm>
            <a:off x="7977037" y="3848334"/>
            <a:ext cx="2879042" cy="4935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b="1" i="0" dirty="0">
                <a:effectLst/>
                <a:latin typeface="Söhne"/>
              </a:rPr>
              <a:t>Mejora de la precisión</a:t>
            </a:r>
            <a:endParaRPr lang="es-CO" dirty="0"/>
          </a:p>
        </p:txBody>
      </p:sp>
      <p:sp>
        <p:nvSpPr>
          <p:cNvPr id="9" name="Rectángulo 8">
            <a:extLst>
              <a:ext uri="{FF2B5EF4-FFF2-40B4-BE49-F238E27FC236}">
                <a16:creationId xmlns:a16="http://schemas.microsoft.com/office/drawing/2014/main" id="{C64CAC21-11FE-E0F8-EDFF-C50BFA4B5B91}"/>
              </a:ext>
            </a:extLst>
          </p:cNvPr>
          <p:cNvSpPr/>
          <p:nvPr/>
        </p:nvSpPr>
        <p:spPr>
          <a:xfrm>
            <a:off x="7977037" y="4470937"/>
            <a:ext cx="2879042" cy="4935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b="1" i="0" dirty="0">
                <a:effectLst/>
                <a:latin typeface="Söhne"/>
              </a:rPr>
              <a:t>Flexibilidad</a:t>
            </a:r>
            <a:endParaRPr lang="es-CO" dirty="0"/>
          </a:p>
        </p:txBody>
      </p:sp>
      <p:sp>
        <p:nvSpPr>
          <p:cNvPr id="10" name="Rectángulo 9">
            <a:extLst>
              <a:ext uri="{FF2B5EF4-FFF2-40B4-BE49-F238E27FC236}">
                <a16:creationId xmlns:a16="http://schemas.microsoft.com/office/drawing/2014/main" id="{B0D397C0-1FEF-16D2-3D7A-AE273E0AA62D}"/>
              </a:ext>
            </a:extLst>
          </p:cNvPr>
          <p:cNvSpPr/>
          <p:nvPr/>
        </p:nvSpPr>
        <p:spPr>
          <a:xfrm>
            <a:off x="7977037" y="5092817"/>
            <a:ext cx="2879042" cy="4935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b="1" i="0" dirty="0">
                <a:effectLst/>
                <a:latin typeface="Söhne"/>
              </a:rPr>
              <a:t>Modelado de relaciones complejas</a:t>
            </a:r>
            <a:endParaRPr lang="es-CO" dirty="0"/>
          </a:p>
        </p:txBody>
      </p:sp>
      <p:sp>
        <p:nvSpPr>
          <p:cNvPr id="13" name="Rectángulo 12">
            <a:extLst>
              <a:ext uri="{FF2B5EF4-FFF2-40B4-BE49-F238E27FC236}">
                <a16:creationId xmlns:a16="http://schemas.microsoft.com/office/drawing/2014/main" id="{2C91259E-540C-5E51-1B73-F5891F4C8DA8}"/>
              </a:ext>
            </a:extLst>
          </p:cNvPr>
          <p:cNvSpPr/>
          <p:nvPr/>
        </p:nvSpPr>
        <p:spPr>
          <a:xfrm>
            <a:off x="7977037" y="2483856"/>
            <a:ext cx="2879042" cy="49354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ES" dirty="0"/>
              <a:t>ventajas</a:t>
            </a:r>
            <a:endParaRPr lang="es-CO" dirty="0"/>
          </a:p>
        </p:txBody>
      </p:sp>
      <p:pic>
        <p:nvPicPr>
          <p:cNvPr id="5122" name="Picture 2">
            <a:extLst>
              <a:ext uri="{FF2B5EF4-FFF2-40B4-BE49-F238E27FC236}">
                <a16:creationId xmlns:a16="http://schemas.microsoft.com/office/drawing/2014/main" id="{68C8B051-3E60-CC30-9E0E-04C18A1E3E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019" y="2401335"/>
            <a:ext cx="6641243" cy="3185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650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A7EDE4-854B-AD6F-8703-BBBC60BE79D0}"/>
              </a:ext>
            </a:extLst>
          </p:cNvPr>
          <p:cNvSpPr>
            <a:spLocks noGrp="1"/>
          </p:cNvSpPr>
          <p:nvPr>
            <p:ph type="title"/>
          </p:nvPr>
        </p:nvSpPr>
        <p:spPr>
          <a:xfrm>
            <a:off x="1503975" y="375775"/>
            <a:ext cx="9520158" cy="462099"/>
          </a:xfrm>
        </p:spPr>
        <p:txBody>
          <a:bodyPr>
            <a:normAutofit fontScale="90000"/>
          </a:bodyPr>
          <a:lstStyle/>
          <a:p>
            <a:r>
              <a:rPr lang="es-ES" dirty="0"/>
              <a:t>Análisis de variables en el tiempo</a:t>
            </a:r>
            <a:endParaRPr lang="es-CO" dirty="0"/>
          </a:p>
        </p:txBody>
      </p:sp>
      <p:pic>
        <p:nvPicPr>
          <p:cNvPr id="4100" name="Picture 4">
            <a:extLst>
              <a:ext uri="{FF2B5EF4-FFF2-40B4-BE49-F238E27FC236}">
                <a16:creationId xmlns:a16="http://schemas.microsoft.com/office/drawing/2014/main" id="{0C00AD1A-0865-C357-AEAE-393EEF6A41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3975" y="955729"/>
            <a:ext cx="4790800" cy="34496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3EEEB034-89C9-7718-128C-513A71B3D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8477" y="953399"/>
            <a:ext cx="5366794" cy="3449639"/>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9E1A2B03-9087-86F9-6AA2-55399BF5730D}"/>
              </a:ext>
            </a:extLst>
          </p:cNvPr>
          <p:cNvSpPr/>
          <p:nvPr/>
        </p:nvSpPr>
        <p:spPr>
          <a:xfrm>
            <a:off x="899995" y="4754273"/>
            <a:ext cx="6662631" cy="3442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2013-2015 caída de la demanda  de estadía por huracanes (13)</a:t>
            </a:r>
            <a:endParaRPr lang="es-CO" dirty="0"/>
          </a:p>
        </p:txBody>
      </p:sp>
      <p:sp>
        <p:nvSpPr>
          <p:cNvPr id="7" name="Rectángulo 6">
            <a:extLst>
              <a:ext uri="{FF2B5EF4-FFF2-40B4-BE49-F238E27FC236}">
                <a16:creationId xmlns:a16="http://schemas.microsoft.com/office/drawing/2014/main" id="{B64BE13B-D0C1-DD65-1261-E3A06E6D2039}"/>
              </a:ext>
            </a:extLst>
          </p:cNvPr>
          <p:cNvSpPr/>
          <p:nvPr/>
        </p:nvSpPr>
        <p:spPr>
          <a:xfrm>
            <a:off x="899994" y="5216372"/>
            <a:ext cx="6662631" cy="33795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dirty="0"/>
              <a:t>Caída de la demanda 2019-2020 por el Covid-19</a:t>
            </a:r>
            <a:endParaRPr lang="es-CO" dirty="0"/>
          </a:p>
        </p:txBody>
      </p:sp>
      <p:sp>
        <p:nvSpPr>
          <p:cNvPr id="8" name="Elipse 7">
            <a:extLst>
              <a:ext uri="{FF2B5EF4-FFF2-40B4-BE49-F238E27FC236}">
                <a16:creationId xmlns:a16="http://schemas.microsoft.com/office/drawing/2014/main" id="{62D9139C-BC33-1546-D1F1-C5A9D2F6B859}"/>
              </a:ext>
            </a:extLst>
          </p:cNvPr>
          <p:cNvSpPr/>
          <p:nvPr/>
        </p:nvSpPr>
        <p:spPr>
          <a:xfrm>
            <a:off x="7723990" y="4526849"/>
            <a:ext cx="4087906" cy="13790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En el 2010 y en el 2017  aumenta la demanda por la mejora de normas de sanidad de arrendamiento</a:t>
            </a:r>
            <a:endParaRPr lang="es-CO" dirty="0"/>
          </a:p>
        </p:txBody>
      </p:sp>
    </p:spTree>
    <p:extLst>
      <p:ext uri="{BB962C8B-B14F-4D97-AF65-F5344CB8AC3E}">
        <p14:creationId xmlns:p14="http://schemas.microsoft.com/office/powerpoint/2010/main" val="885126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E7C2FF-7E52-12AD-1827-7902BA4D593D}"/>
              </a:ext>
            </a:extLst>
          </p:cNvPr>
          <p:cNvSpPr>
            <a:spLocks noGrp="1"/>
          </p:cNvSpPr>
          <p:nvPr>
            <p:ph type="title"/>
          </p:nvPr>
        </p:nvSpPr>
        <p:spPr>
          <a:xfrm>
            <a:off x="1584898" y="557094"/>
            <a:ext cx="9520158" cy="475641"/>
          </a:xfrm>
        </p:spPr>
        <p:txBody>
          <a:bodyPr>
            <a:normAutofit fontScale="90000"/>
          </a:bodyPr>
          <a:lstStyle/>
          <a:p>
            <a:r>
              <a:rPr lang="es-ES" dirty="0"/>
              <a:t>Descomposición general</a:t>
            </a:r>
            <a:endParaRPr lang="es-CO" dirty="0"/>
          </a:p>
        </p:txBody>
      </p:sp>
      <p:pic>
        <p:nvPicPr>
          <p:cNvPr id="5" name="Imagen 4">
            <a:extLst>
              <a:ext uri="{FF2B5EF4-FFF2-40B4-BE49-F238E27FC236}">
                <a16:creationId xmlns:a16="http://schemas.microsoft.com/office/drawing/2014/main" id="{896BB7C0-D1F6-D163-DC70-73E161B776DE}"/>
              </a:ext>
            </a:extLst>
          </p:cNvPr>
          <p:cNvPicPr>
            <a:picLocks noChangeAspect="1"/>
          </p:cNvPicPr>
          <p:nvPr/>
        </p:nvPicPr>
        <p:blipFill>
          <a:blip r:embed="rId2"/>
          <a:stretch>
            <a:fillRect/>
          </a:stretch>
        </p:blipFill>
        <p:spPr>
          <a:xfrm>
            <a:off x="1550591" y="1032736"/>
            <a:ext cx="4794386" cy="3399416"/>
          </a:xfrm>
          <a:prstGeom prst="rect">
            <a:avLst/>
          </a:prstGeom>
        </p:spPr>
      </p:pic>
      <p:pic>
        <p:nvPicPr>
          <p:cNvPr id="6152" name="Picture 8">
            <a:extLst>
              <a:ext uri="{FF2B5EF4-FFF2-40B4-BE49-F238E27FC236}">
                <a16:creationId xmlns:a16="http://schemas.microsoft.com/office/drawing/2014/main" id="{F2D9F581-B0EC-82DC-0BB7-4A275B2CEEB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85437" y="1032735"/>
            <a:ext cx="4838411" cy="3399416"/>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esquinas redondeadas 6">
            <a:extLst>
              <a:ext uri="{FF2B5EF4-FFF2-40B4-BE49-F238E27FC236}">
                <a16:creationId xmlns:a16="http://schemas.microsoft.com/office/drawing/2014/main" id="{6213A4C2-A119-3228-5EB4-B89AED6BF7B9}"/>
              </a:ext>
            </a:extLst>
          </p:cNvPr>
          <p:cNvSpPr/>
          <p:nvPr/>
        </p:nvSpPr>
        <p:spPr>
          <a:xfrm>
            <a:off x="2470673" y="4647303"/>
            <a:ext cx="7250653" cy="9897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s-ES" b="0" i="0" dirty="0">
                <a:solidFill>
                  <a:srgbClr val="212121"/>
                </a:solidFill>
                <a:effectLst/>
                <a:latin typeface="Roboto" panose="02000000000000000000" pitchFamily="2" charset="0"/>
              </a:rPr>
              <a:t>como se puede observar la variable precio no esta auto correlacionada, también observar que en este caso, el precio esta compuesto principalmente por su tendencia en la descomposición.</a:t>
            </a:r>
            <a:endParaRPr lang="es-CO" dirty="0"/>
          </a:p>
        </p:txBody>
      </p:sp>
    </p:spTree>
    <p:extLst>
      <p:ext uri="{BB962C8B-B14F-4D97-AF65-F5344CB8AC3E}">
        <p14:creationId xmlns:p14="http://schemas.microsoft.com/office/powerpoint/2010/main" val="3001084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E46A44-4095-68C2-5EB9-6B65995C1C5E}"/>
              </a:ext>
            </a:extLst>
          </p:cNvPr>
          <p:cNvSpPr>
            <a:spLocks noGrp="1"/>
          </p:cNvSpPr>
          <p:nvPr>
            <p:ph type="title"/>
          </p:nvPr>
        </p:nvSpPr>
        <p:spPr>
          <a:xfrm>
            <a:off x="1534696" y="602428"/>
            <a:ext cx="9520158" cy="638140"/>
          </a:xfrm>
        </p:spPr>
        <p:txBody>
          <a:bodyPr/>
          <a:lstStyle/>
          <a:p>
            <a:r>
              <a:rPr lang="es-ES" dirty="0"/>
              <a:t>Modelos aplicados</a:t>
            </a:r>
            <a:endParaRPr lang="es-CO" dirty="0"/>
          </a:p>
        </p:txBody>
      </p:sp>
      <p:sp>
        <p:nvSpPr>
          <p:cNvPr id="3" name="Marcador de contenido 2">
            <a:extLst>
              <a:ext uri="{FF2B5EF4-FFF2-40B4-BE49-F238E27FC236}">
                <a16:creationId xmlns:a16="http://schemas.microsoft.com/office/drawing/2014/main" id="{C40640C1-5136-E0C2-D0FA-B1B260BCE3DC}"/>
              </a:ext>
            </a:extLst>
          </p:cNvPr>
          <p:cNvSpPr>
            <a:spLocks noGrp="1"/>
          </p:cNvSpPr>
          <p:nvPr>
            <p:ph idx="1"/>
          </p:nvPr>
        </p:nvSpPr>
        <p:spPr>
          <a:xfrm>
            <a:off x="1642272" y="1467092"/>
            <a:ext cx="9520158" cy="3836428"/>
          </a:xfrm>
        </p:spPr>
        <p:txBody>
          <a:bodyPr/>
          <a:lstStyle/>
          <a:p>
            <a:r>
              <a:rPr lang="es-ES" dirty="0"/>
              <a:t>Se aplicaron modelos de gridsearch, optimización bayesianos , Cross validation y gidsearchCV, para encontrar el mejor ajuste del modelo sin embargo aunque su RMSE disminuía los valores de sus variables eran no significativas</a:t>
            </a:r>
          </a:p>
          <a:p>
            <a:r>
              <a:rPr lang="es-ES" dirty="0"/>
              <a:t>Por esto mismo se utiliza la teoría para encontrar los mejores predictores:</a:t>
            </a:r>
            <a:endParaRPr lang="es-CO" dirty="0"/>
          </a:p>
        </p:txBody>
      </p:sp>
      <p:sp>
        <p:nvSpPr>
          <p:cNvPr id="4" name="Rectángulo 3">
            <a:extLst>
              <a:ext uri="{FF2B5EF4-FFF2-40B4-BE49-F238E27FC236}">
                <a16:creationId xmlns:a16="http://schemas.microsoft.com/office/drawing/2014/main" id="{442FE22C-5FBC-E1AA-6CFC-0DC0CD600F3D}"/>
              </a:ext>
            </a:extLst>
          </p:cNvPr>
          <p:cNvSpPr/>
          <p:nvPr/>
        </p:nvSpPr>
        <p:spPr>
          <a:xfrm>
            <a:off x="1947134" y="3374172"/>
            <a:ext cx="3711388" cy="7784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La descomposición del precio y las otras variables no arroja componentes de tendencia</a:t>
            </a:r>
            <a:endParaRPr lang="es-CO" dirty="0"/>
          </a:p>
        </p:txBody>
      </p:sp>
      <p:sp>
        <p:nvSpPr>
          <p:cNvPr id="6" name="Rectángulo 5">
            <a:extLst>
              <a:ext uri="{FF2B5EF4-FFF2-40B4-BE49-F238E27FC236}">
                <a16:creationId xmlns:a16="http://schemas.microsoft.com/office/drawing/2014/main" id="{B8ABEDEE-4270-D987-52FB-E15C3C2A30D9}"/>
              </a:ext>
            </a:extLst>
          </p:cNvPr>
          <p:cNvSpPr/>
          <p:nvPr/>
        </p:nvSpPr>
        <p:spPr>
          <a:xfrm>
            <a:off x="6294774" y="3374172"/>
            <a:ext cx="3732901" cy="778418"/>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dirty="0"/>
              <a:t>No existe componente de autocorrelación y correlación parcial en ninguna de las variables</a:t>
            </a:r>
            <a:endParaRPr lang="es-CO" dirty="0"/>
          </a:p>
        </p:txBody>
      </p:sp>
      <p:sp>
        <p:nvSpPr>
          <p:cNvPr id="13" name="Rectángulo 12">
            <a:extLst>
              <a:ext uri="{FF2B5EF4-FFF2-40B4-BE49-F238E27FC236}">
                <a16:creationId xmlns:a16="http://schemas.microsoft.com/office/drawing/2014/main" id="{20D8BA90-E89B-BE36-64F5-AE3A29B5C3D6}"/>
              </a:ext>
            </a:extLst>
          </p:cNvPr>
          <p:cNvSpPr/>
          <p:nvPr/>
        </p:nvSpPr>
        <p:spPr>
          <a:xfrm>
            <a:off x="4428323" y="4338846"/>
            <a:ext cx="3732901" cy="77841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 dirty="0"/>
              <a:t>El modelo no muestra una dependencia respecto a los residuales </a:t>
            </a:r>
            <a:endParaRPr lang="es-CO" dirty="0"/>
          </a:p>
        </p:txBody>
      </p:sp>
    </p:spTree>
    <p:extLst>
      <p:ext uri="{BB962C8B-B14F-4D97-AF65-F5344CB8AC3E}">
        <p14:creationId xmlns:p14="http://schemas.microsoft.com/office/powerpoint/2010/main" val="2611047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2DCB87-7BB4-88DD-3DC4-E15CF83D70C5}"/>
              </a:ext>
            </a:extLst>
          </p:cNvPr>
          <p:cNvSpPr>
            <a:spLocks noGrp="1"/>
          </p:cNvSpPr>
          <p:nvPr>
            <p:ph type="title"/>
          </p:nvPr>
        </p:nvSpPr>
        <p:spPr>
          <a:xfrm>
            <a:off x="1534696" y="804520"/>
            <a:ext cx="9520158" cy="587136"/>
          </a:xfrm>
        </p:spPr>
        <p:txBody>
          <a:bodyPr/>
          <a:lstStyle/>
          <a:p>
            <a:r>
              <a:rPr lang="es-ES" dirty="0"/>
              <a:t>Modelo general</a:t>
            </a:r>
            <a:endParaRPr lang="es-CO" dirty="0"/>
          </a:p>
        </p:txBody>
      </p:sp>
      <p:pic>
        <p:nvPicPr>
          <p:cNvPr id="5" name="Marcador de contenido 4">
            <a:extLst>
              <a:ext uri="{FF2B5EF4-FFF2-40B4-BE49-F238E27FC236}">
                <a16:creationId xmlns:a16="http://schemas.microsoft.com/office/drawing/2014/main" id="{9F97A7CF-30E7-8891-0C3E-DD8245871BA8}"/>
              </a:ext>
            </a:extLst>
          </p:cNvPr>
          <p:cNvPicPr>
            <a:picLocks noGrp="1" noChangeAspect="1"/>
          </p:cNvPicPr>
          <p:nvPr>
            <p:ph idx="1"/>
          </p:nvPr>
        </p:nvPicPr>
        <p:blipFill>
          <a:blip r:embed="rId2"/>
          <a:stretch>
            <a:fillRect/>
          </a:stretch>
        </p:blipFill>
        <p:spPr>
          <a:xfrm>
            <a:off x="1534696" y="1507301"/>
            <a:ext cx="5445034" cy="4032887"/>
          </a:xfrm>
        </p:spPr>
      </p:pic>
      <p:sp>
        <p:nvSpPr>
          <p:cNvPr id="6" name="Rectángulo: esquinas redondeadas 5">
            <a:extLst>
              <a:ext uri="{FF2B5EF4-FFF2-40B4-BE49-F238E27FC236}">
                <a16:creationId xmlns:a16="http://schemas.microsoft.com/office/drawing/2014/main" id="{812BE3D0-57DD-C7D1-DAA6-7C97C56DDEAB}"/>
              </a:ext>
            </a:extLst>
          </p:cNvPr>
          <p:cNvSpPr/>
          <p:nvPr/>
        </p:nvSpPr>
        <p:spPr>
          <a:xfrm>
            <a:off x="7379746" y="1507301"/>
            <a:ext cx="3894268" cy="19216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Se puede observar que este modelo tiene un buen índice de probabilidad aunque su AIC y BIC son granades los aumentos con los otros modelos deja de ser significativa</a:t>
            </a:r>
            <a:endParaRPr lang="es-CO" dirty="0"/>
          </a:p>
        </p:txBody>
      </p:sp>
      <p:sp>
        <p:nvSpPr>
          <p:cNvPr id="7" name="Rectángulo: esquinas redondeadas 6">
            <a:extLst>
              <a:ext uri="{FF2B5EF4-FFF2-40B4-BE49-F238E27FC236}">
                <a16:creationId xmlns:a16="http://schemas.microsoft.com/office/drawing/2014/main" id="{D1BEFC33-8113-C0E5-7B69-7DDE5D32B7B2}"/>
              </a:ext>
            </a:extLst>
          </p:cNvPr>
          <p:cNvSpPr/>
          <p:nvPr/>
        </p:nvSpPr>
        <p:spPr>
          <a:xfrm>
            <a:off x="7616414" y="3722146"/>
            <a:ext cx="3560781" cy="3442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El RMSE es de 395</a:t>
            </a:r>
            <a:endParaRPr lang="es-CO" dirty="0"/>
          </a:p>
        </p:txBody>
      </p:sp>
      <p:sp>
        <p:nvSpPr>
          <p:cNvPr id="8" name="Diagrama de flujo: proceso alternativo 7">
            <a:extLst>
              <a:ext uri="{FF2B5EF4-FFF2-40B4-BE49-F238E27FC236}">
                <a16:creationId xmlns:a16="http://schemas.microsoft.com/office/drawing/2014/main" id="{9C3D1A8E-EF54-2D65-C9BB-E860F13FBDC8}"/>
              </a:ext>
            </a:extLst>
          </p:cNvPr>
          <p:cNvSpPr/>
          <p:nvPr/>
        </p:nvSpPr>
        <p:spPr>
          <a:xfrm>
            <a:off x="7379747" y="4324574"/>
            <a:ext cx="3894268" cy="121561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Ninguna variable es significativa</a:t>
            </a:r>
            <a:endParaRPr lang="es-CO" dirty="0"/>
          </a:p>
        </p:txBody>
      </p:sp>
    </p:spTree>
    <p:extLst>
      <p:ext uri="{BB962C8B-B14F-4D97-AF65-F5344CB8AC3E}">
        <p14:creationId xmlns:p14="http://schemas.microsoft.com/office/powerpoint/2010/main" val="2286452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74E1D-03CA-8692-5E0B-7DA01F76E25F}"/>
              </a:ext>
            </a:extLst>
          </p:cNvPr>
          <p:cNvSpPr>
            <a:spLocks noGrp="1"/>
          </p:cNvSpPr>
          <p:nvPr>
            <p:ph type="title"/>
          </p:nvPr>
        </p:nvSpPr>
        <p:spPr>
          <a:xfrm>
            <a:off x="1534696" y="481791"/>
            <a:ext cx="9520158" cy="497156"/>
          </a:xfrm>
        </p:spPr>
        <p:txBody>
          <a:bodyPr>
            <a:normAutofit fontScale="90000"/>
          </a:bodyPr>
          <a:lstStyle/>
          <a:p>
            <a:r>
              <a:rPr lang="es-ES" dirty="0"/>
              <a:t>Modelo especifico</a:t>
            </a:r>
            <a:endParaRPr lang="es-CO" dirty="0"/>
          </a:p>
        </p:txBody>
      </p:sp>
      <p:sp>
        <p:nvSpPr>
          <p:cNvPr id="3" name="Marcador de contenido 2">
            <a:extLst>
              <a:ext uri="{FF2B5EF4-FFF2-40B4-BE49-F238E27FC236}">
                <a16:creationId xmlns:a16="http://schemas.microsoft.com/office/drawing/2014/main" id="{0E788EA7-09A9-EE41-D9F3-DFAE85004694}"/>
              </a:ext>
            </a:extLst>
          </p:cNvPr>
          <p:cNvSpPr>
            <a:spLocks noGrp="1"/>
          </p:cNvSpPr>
          <p:nvPr>
            <p:ph idx="1"/>
          </p:nvPr>
        </p:nvSpPr>
        <p:spPr>
          <a:xfrm>
            <a:off x="1322918" y="914402"/>
            <a:ext cx="9943713" cy="1188086"/>
          </a:xfrm>
        </p:spPr>
        <p:txBody>
          <a:bodyPr>
            <a:normAutofit lnSpcReduction="10000"/>
          </a:bodyPr>
          <a:lstStyle/>
          <a:p>
            <a:r>
              <a:rPr lang="es-ES" dirty="0"/>
              <a:t>ya que el modelo general no funciono de la manera que se esperaba pues sus variables son no significativas se decido trabajar con años específicos (2022,2015,2003) , se mostrara el del 2022 ya que con este año se creo la calculadora</a:t>
            </a:r>
          </a:p>
          <a:p>
            <a:endParaRPr lang="es-CO" dirty="0"/>
          </a:p>
        </p:txBody>
      </p:sp>
      <p:pic>
        <p:nvPicPr>
          <p:cNvPr id="6" name="Imagen 5">
            <a:extLst>
              <a:ext uri="{FF2B5EF4-FFF2-40B4-BE49-F238E27FC236}">
                <a16:creationId xmlns:a16="http://schemas.microsoft.com/office/drawing/2014/main" id="{56845444-0D47-B984-ECA3-74037C1DBA2F}"/>
              </a:ext>
            </a:extLst>
          </p:cNvPr>
          <p:cNvPicPr>
            <a:picLocks noChangeAspect="1"/>
          </p:cNvPicPr>
          <p:nvPr/>
        </p:nvPicPr>
        <p:blipFill>
          <a:blip r:embed="rId2"/>
          <a:stretch>
            <a:fillRect/>
          </a:stretch>
        </p:blipFill>
        <p:spPr>
          <a:xfrm>
            <a:off x="5830645" y="2102488"/>
            <a:ext cx="4507727" cy="2310837"/>
          </a:xfrm>
          <a:prstGeom prst="rect">
            <a:avLst/>
          </a:prstGeom>
        </p:spPr>
      </p:pic>
      <p:sp>
        <p:nvSpPr>
          <p:cNvPr id="8" name="Rectángulo: esquinas redondeadas 7">
            <a:extLst>
              <a:ext uri="{FF2B5EF4-FFF2-40B4-BE49-F238E27FC236}">
                <a16:creationId xmlns:a16="http://schemas.microsoft.com/office/drawing/2014/main" id="{8CF1A61F-E80D-1167-99E2-09216D51C250}"/>
              </a:ext>
            </a:extLst>
          </p:cNvPr>
          <p:cNvSpPr/>
          <p:nvPr/>
        </p:nvSpPr>
        <p:spPr>
          <a:xfrm>
            <a:off x="5619618" y="4561244"/>
            <a:ext cx="5410135" cy="11880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Este es el mejor modelo encontrado para realizar la calculadora no sufre, underfitting ni overfitting y fue optimizado con Cross validation, sin embargo esta lejos de ser perfecto</a:t>
            </a:r>
            <a:endParaRPr lang="es-CO" dirty="0"/>
          </a:p>
        </p:txBody>
      </p:sp>
      <p:sp>
        <p:nvSpPr>
          <p:cNvPr id="9" name="CuadroTexto 8">
            <a:extLst>
              <a:ext uri="{FF2B5EF4-FFF2-40B4-BE49-F238E27FC236}">
                <a16:creationId xmlns:a16="http://schemas.microsoft.com/office/drawing/2014/main" id="{8708EEDD-D95C-CBA4-C2AB-3B07E7AF54C3}"/>
              </a:ext>
            </a:extLst>
          </p:cNvPr>
          <p:cNvSpPr txBox="1"/>
          <p:nvPr/>
        </p:nvSpPr>
        <p:spPr>
          <a:xfrm>
            <a:off x="10481185" y="2039205"/>
            <a:ext cx="1545863" cy="1477328"/>
          </a:xfrm>
          <a:prstGeom prst="rect">
            <a:avLst/>
          </a:prstGeom>
          <a:noFill/>
        </p:spPr>
        <p:txBody>
          <a:bodyPr wrap="square" rtlCol="0">
            <a:spAutoFit/>
          </a:bodyPr>
          <a:lstStyle/>
          <a:p>
            <a:r>
              <a:rPr lang="es-ES" dirty="0"/>
              <a:t>En este caso hay dos variables que no son significativas</a:t>
            </a:r>
            <a:endParaRPr lang="es-CO" dirty="0"/>
          </a:p>
        </p:txBody>
      </p:sp>
      <p:pic>
        <p:nvPicPr>
          <p:cNvPr id="11" name="Imagen 10">
            <a:extLst>
              <a:ext uri="{FF2B5EF4-FFF2-40B4-BE49-F238E27FC236}">
                <a16:creationId xmlns:a16="http://schemas.microsoft.com/office/drawing/2014/main" id="{33B7274A-127C-EB5D-174F-98B087D859AF}"/>
              </a:ext>
            </a:extLst>
          </p:cNvPr>
          <p:cNvPicPr>
            <a:picLocks noChangeAspect="1"/>
          </p:cNvPicPr>
          <p:nvPr/>
        </p:nvPicPr>
        <p:blipFill>
          <a:blip r:embed="rId3"/>
          <a:stretch>
            <a:fillRect/>
          </a:stretch>
        </p:blipFill>
        <p:spPr>
          <a:xfrm>
            <a:off x="938955" y="2102488"/>
            <a:ext cx="4181475" cy="3133725"/>
          </a:xfrm>
          <a:prstGeom prst="rect">
            <a:avLst/>
          </a:prstGeom>
        </p:spPr>
      </p:pic>
    </p:spTree>
    <p:extLst>
      <p:ext uri="{BB962C8B-B14F-4D97-AF65-F5344CB8AC3E}">
        <p14:creationId xmlns:p14="http://schemas.microsoft.com/office/powerpoint/2010/main" val="2273290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A908AB-C9A5-4571-39C9-1CE2BA911F8F}"/>
              </a:ext>
            </a:extLst>
          </p:cNvPr>
          <p:cNvSpPr>
            <a:spLocks noGrp="1"/>
          </p:cNvSpPr>
          <p:nvPr>
            <p:ph type="title"/>
          </p:nvPr>
        </p:nvSpPr>
        <p:spPr>
          <a:xfrm>
            <a:off x="1534696" y="804520"/>
            <a:ext cx="9520158" cy="587136"/>
          </a:xfrm>
        </p:spPr>
        <p:txBody>
          <a:bodyPr/>
          <a:lstStyle/>
          <a:p>
            <a:r>
              <a:rPr lang="es-ES" dirty="0"/>
              <a:t>Calculadora y predicciones</a:t>
            </a:r>
            <a:endParaRPr lang="es-CO" dirty="0"/>
          </a:p>
        </p:txBody>
      </p:sp>
      <p:sp>
        <p:nvSpPr>
          <p:cNvPr id="3" name="Marcador de contenido 2">
            <a:extLst>
              <a:ext uri="{FF2B5EF4-FFF2-40B4-BE49-F238E27FC236}">
                <a16:creationId xmlns:a16="http://schemas.microsoft.com/office/drawing/2014/main" id="{56A3E317-9C2F-DA64-B73F-CC77B6AF1BBB}"/>
              </a:ext>
            </a:extLst>
          </p:cNvPr>
          <p:cNvSpPr>
            <a:spLocks noGrp="1"/>
          </p:cNvSpPr>
          <p:nvPr>
            <p:ph idx="1"/>
          </p:nvPr>
        </p:nvSpPr>
        <p:spPr>
          <a:xfrm>
            <a:off x="1534696" y="1553153"/>
            <a:ext cx="9520158" cy="3450613"/>
          </a:xfrm>
        </p:spPr>
        <p:txBody>
          <a:bodyPr/>
          <a:lstStyle/>
          <a:p>
            <a:r>
              <a:rPr lang="es-ES" dirty="0"/>
              <a:t>Finalmente con este ultimo modelo se realizo una calculadora para hacer pronósticos de precios </a:t>
            </a:r>
          </a:p>
          <a:p>
            <a:r>
              <a:rPr lang="es-ES" dirty="0"/>
              <a:t>Por ejemplo</a:t>
            </a:r>
          </a:p>
          <a:p>
            <a:endParaRPr lang="es-CO" dirty="0"/>
          </a:p>
        </p:txBody>
      </p:sp>
      <p:sp>
        <p:nvSpPr>
          <p:cNvPr id="12" name="Rectángulo 11">
            <a:extLst>
              <a:ext uri="{FF2B5EF4-FFF2-40B4-BE49-F238E27FC236}">
                <a16:creationId xmlns:a16="http://schemas.microsoft.com/office/drawing/2014/main" id="{F6FFA1E8-3CDC-2996-D547-7467D49823BB}"/>
              </a:ext>
            </a:extLst>
          </p:cNvPr>
          <p:cNvSpPr/>
          <p:nvPr/>
        </p:nvSpPr>
        <p:spPr>
          <a:xfrm>
            <a:off x="620779" y="2881686"/>
            <a:ext cx="7648690" cy="27875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s-ES" b="0" i="0" dirty="0">
                <a:solidFill>
                  <a:srgbClr val="212121"/>
                </a:solidFill>
                <a:effectLst/>
                <a:latin typeface="+mj-lt"/>
              </a:rPr>
              <a:t>habitación o Airbnb compartida que seria el código 3.</a:t>
            </a:r>
          </a:p>
          <a:p>
            <a:pPr algn="l"/>
            <a:r>
              <a:rPr lang="es-ES" b="0" i="0" dirty="0">
                <a:solidFill>
                  <a:srgbClr val="212121"/>
                </a:solidFill>
                <a:effectLst/>
                <a:latin typeface="+mj-lt"/>
              </a:rPr>
              <a:t>El distrito sea Queens código 3,</a:t>
            </a:r>
          </a:p>
          <a:p>
            <a:pPr algn="l"/>
            <a:r>
              <a:rPr lang="es-ES" b="0" i="0" dirty="0">
                <a:solidFill>
                  <a:srgbClr val="212121"/>
                </a:solidFill>
                <a:effectLst/>
                <a:latin typeface="+mj-lt"/>
              </a:rPr>
              <a:t>reserva inmediata código 1,</a:t>
            </a:r>
          </a:p>
          <a:p>
            <a:pPr algn="l"/>
            <a:r>
              <a:rPr lang="es-ES" b="0" i="0" dirty="0">
                <a:solidFill>
                  <a:srgbClr val="212121"/>
                </a:solidFill>
                <a:effectLst/>
                <a:latin typeface="+mj-lt"/>
              </a:rPr>
              <a:t>que tenga política de cancelación estricta código 3,</a:t>
            </a:r>
          </a:p>
          <a:p>
            <a:pPr algn="l"/>
            <a:r>
              <a:rPr lang="es-ES" b="0" i="0" dirty="0">
                <a:solidFill>
                  <a:srgbClr val="212121"/>
                </a:solidFill>
                <a:effectLst/>
                <a:latin typeface="+mj-lt"/>
              </a:rPr>
              <a:t>barrio Astoria código 4,</a:t>
            </a:r>
          </a:p>
          <a:p>
            <a:pPr algn="l"/>
            <a:r>
              <a:rPr lang="es-ES" b="0" i="0" dirty="0">
                <a:solidFill>
                  <a:srgbClr val="212121"/>
                </a:solidFill>
                <a:effectLst/>
                <a:latin typeface="+mj-lt"/>
              </a:rPr>
              <a:t>numero de reviews  0 ya que es una variable no significativa,</a:t>
            </a:r>
          </a:p>
          <a:p>
            <a:pPr algn="l"/>
            <a:r>
              <a:rPr lang="es-ES" b="0" i="0" dirty="0">
                <a:solidFill>
                  <a:srgbClr val="212121"/>
                </a:solidFill>
                <a:effectLst/>
                <a:latin typeface="+mj-lt"/>
              </a:rPr>
              <a:t>numero de reviews por mes de 4,</a:t>
            </a:r>
          </a:p>
          <a:p>
            <a:pPr algn="l"/>
            <a:r>
              <a:rPr lang="es-ES" b="0" i="0" dirty="0">
                <a:solidFill>
                  <a:srgbClr val="212121"/>
                </a:solidFill>
                <a:effectLst/>
                <a:latin typeface="+mj-lt"/>
              </a:rPr>
              <a:t>calculo de alojamiento de 0 ya que es una variable que no es significativa</a:t>
            </a:r>
          </a:p>
          <a:p>
            <a:pPr algn="l"/>
            <a:r>
              <a:rPr lang="es-ES" dirty="0">
                <a:solidFill>
                  <a:srgbClr val="212121"/>
                </a:solidFill>
                <a:latin typeface="+mj-lt"/>
              </a:rPr>
              <a:t>Y por tres noches</a:t>
            </a:r>
            <a:endParaRPr lang="es-ES" b="0" i="0" dirty="0">
              <a:solidFill>
                <a:srgbClr val="212121"/>
              </a:solidFill>
              <a:effectLst/>
              <a:latin typeface="+mj-lt"/>
            </a:endParaRPr>
          </a:p>
          <a:p>
            <a:pPr algn="ctr"/>
            <a:endParaRPr lang="es-CO" dirty="0"/>
          </a:p>
        </p:txBody>
      </p:sp>
      <p:sp>
        <p:nvSpPr>
          <p:cNvPr id="17" name="Elipse 16">
            <a:extLst>
              <a:ext uri="{FF2B5EF4-FFF2-40B4-BE49-F238E27FC236}">
                <a16:creationId xmlns:a16="http://schemas.microsoft.com/office/drawing/2014/main" id="{02C2664E-315E-4F82-C8B2-A157DBDBB535}"/>
              </a:ext>
            </a:extLst>
          </p:cNvPr>
          <p:cNvSpPr/>
          <p:nvPr/>
        </p:nvSpPr>
        <p:spPr>
          <a:xfrm>
            <a:off x="8487785" y="3098202"/>
            <a:ext cx="2230840" cy="1570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Da un precio estimado de 1037 dólares</a:t>
            </a:r>
            <a:endParaRPr lang="es-CO" dirty="0"/>
          </a:p>
        </p:txBody>
      </p:sp>
    </p:spTree>
    <p:extLst>
      <p:ext uri="{BB962C8B-B14F-4D97-AF65-F5344CB8AC3E}">
        <p14:creationId xmlns:p14="http://schemas.microsoft.com/office/powerpoint/2010/main" val="3706775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6C28C-90E8-D53E-F5C9-DF9FE967BEDF}"/>
              </a:ext>
            </a:extLst>
          </p:cNvPr>
          <p:cNvSpPr>
            <a:spLocks noGrp="1"/>
          </p:cNvSpPr>
          <p:nvPr>
            <p:ph type="title"/>
          </p:nvPr>
        </p:nvSpPr>
        <p:spPr>
          <a:xfrm>
            <a:off x="1534696" y="732002"/>
            <a:ext cx="9520158" cy="665033"/>
          </a:xfrm>
        </p:spPr>
        <p:txBody>
          <a:bodyPr/>
          <a:lstStyle/>
          <a:p>
            <a:r>
              <a:rPr lang="es-ES" dirty="0"/>
              <a:t>Con todas las variables</a:t>
            </a:r>
            <a:endParaRPr lang="es-CO" dirty="0"/>
          </a:p>
        </p:txBody>
      </p:sp>
      <p:sp>
        <p:nvSpPr>
          <p:cNvPr id="3" name="Marcador de contenido 2">
            <a:extLst>
              <a:ext uri="{FF2B5EF4-FFF2-40B4-BE49-F238E27FC236}">
                <a16:creationId xmlns:a16="http://schemas.microsoft.com/office/drawing/2014/main" id="{2E393A07-287D-3B44-ECCD-05039B1694F5}"/>
              </a:ext>
            </a:extLst>
          </p:cNvPr>
          <p:cNvSpPr>
            <a:spLocks noGrp="1"/>
          </p:cNvSpPr>
          <p:nvPr>
            <p:ph idx="1"/>
          </p:nvPr>
        </p:nvSpPr>
        <p:spPr>
          <a:xfrm>
            <a:off x="1448635" y="1649838"/>
            <a:ext cx="9520158" cy="3450613"/>
          </a:xfrm>
        </p:spPr>
        <p:txBody>
          <a:bodyPr/>
          <a:lstStyle/>
          <a:p>
            <a:r>
              <a:rPr lang="es-ES" dirty="0"/>
              <a:t>Si realizamos la predicción con las variables que son no significativas, en su promedio da lo siguiente </a:t>
            </a:r>
            <a:endParaRPr lang="es-CO" dirty="0"/>
          </a:p>
        </p:txBody>
      </p:sp>
      <p:sp>
        <p:nvSpPr>
          <p:cNvPr id="8" name="Rectángulo 7">
            <a:extLst>
              <a:ext uri="{FF2B5EF4-FFF2-40B4-BE49-F238E27FC236}">
                <a16:creationId xmlns:a16="http://schemas.microsoft.com/office/drawing/2014/main" id="{DFB4D230-3717-52B4-4822-5581F58EA9AB}"/>
              </a:ext>
            </a:extLst>
          </p:cNvPr>
          <p:cNvSpPr/>
          <p:nvPr/>
        </p:nvSpPr>
        <p:spPr>
          <a:xfrm>
            <a:off x="620779" y="2881686"/>
            <a:ext cx="7648690" cy="27875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s-ES" b="0" i="0" dirty="0">
                <a:solidFill>
                  <a:srgbClr val="212121"/>
                </a:solidFill>
                <a:effectLst/>
                <a:latin typeface="+mj-lt"/>
              </a:rPr>
              <a:t>habitación o Airbnb compartida que seria el código 3.</a:t>
            </a:r>
          </a:p>
          <a:p>
            <a:pPr algn="l"/>
            <a:r>
              <a:rPr lang="es-ES" b="0" i="0" dirty="0">
                <a:solidFill>
                  <a:srgbClr val="212121"/>
                </a:solidFill>
                <a:effectLst/>
                <a:latin typeface="+mj-lt"/>
              </a:rPr>
              <a:t>El distrito sea Queens código 3,</a:t>
            </a:r>
          </a:p>
          <a:p>
            <a:pPr algn="l"/>
            <a:r>
              <a:rPr lang="es-ES" b="0" i="0" dirty="0">
                <a:solidFill>
                  <a:srgbClr val="212121"/>
                </a:solidFill>
                <a:effectLst/>
                <a:latin typeface="+mj-lt"/>
              </a:rPr>
              <a:t>reserva inmediata código 1,</a:t>
            </a:r>
          </a:p>
          <a:p>
            <a:pPr algn="l"/>
            <a:r>
              <a:rPr lang="es-ES" b="0" i="0" dirty="0">
                <a:solidFill>
                  <a:srgbClr val="212121"/>
                </a:solidFill>
                <a:effectLst/>
                <a:latin typeface="+mj-lt"/>
              </a:rPr>
              <a:t>que tenga política de cancelación estricta código 3,</a:t>
            </a:r>
          </a:p>
          <a:p>
            <a:pPr algn="l"/>
            <a:r>
              <a:rPr lang="es-ES" b="0" i="0" dirty="0">
                <a:solidFill>
                  <a:srgbClr val="212121"/>
                </a:solidFill>
                <a:effectLst/>
                <a:latin typeface="+mj-lt"/>
              </a:rPr>
              <a:t>barrio Astoria código 4,</a:t>
            </a:r>
          </a:p>
          <a:p>
            <a:pPr algn="l"/>
            <a:r>
              <a:rPr lang="es-ES" b="0" i="0" dirty="0">
                <a:solidFill>
                  <a:srgbClr val="212121"/>
                </a:solidFill>
                <a:effectLst/>
                <a:latin typeface="+mj-lt"/>
              </a:rPr>
              <a:t>numero de reviews  12</a:t>
            </a:r>
          </a:p>
          <a:p>
            <a:pPr algn="l"/>
            <a:r>
              <a:rPr lang="es-ES" b="0" i="0" dirty="0">
                <a:solidFill>
                  <a:srgbClr val="212121"/>
                </a:solidFill>
                <a:effectLst/>
                <a:latin typeface="+mj-lt"/>
              </a:rPr>
              <a:t>numero de reviews por mes de 4,</a:t>
            </a:r>
          </a:p>
          <a:p>
            <a:pPr algn="l"/>
            <a:r>
              <a:rPr lang="es-ES" b="0" i="0" dirty="0">
                <a:solidFill>
                  <a:srgbClr val="212121"/>
                </a:solidFill>
                <a:effectLst/>
                <a:latin typeface="+mj-lt"/>
              </a:rPr>
              <a:t>calculo de alojamiento de 8 ya que es una variable que no es significativa</a:t>
            </a:r>
          </a:p>
          <a:p>
            <a:pPr algn="l"/>
            <a:r>
              <a:rPr lang="es-ES" dirty="0">
                <a:solidFill>
                  <a:srgbClr val="212121"/>
                </a:solidFill>
                <a:latin typeface="+mj-lt"/>
              </a:rPr>
              <a:t>Y un mínimo de 3 noches</a:t>
            </a:r>
            <a:endParaRPr lang="es-ES" b="0" i="0" dirty="0">
              <a:solidFill>
                <a:srgbClr val="212121"/>
              </a:solidFill>
              <a:effectLst/>
              <a:latin typeface="+mj-lt"/>
            </a:endParaRPr>
          </a:p>
          <a:p>
            <a:pPr algn="ctr"/>
            <a:endParaRPr lang="es-CO" dirty="0"/>
          </a:p>
        </p:txBody>
      </p:sp>
      <p:sp>
        <p:nvSpPr>
          <p:cNvPr id="9" name="Elipse 8">
            <a:extLst>
              <a:ext uri="{FF2B5EF4-FFF2-40B4-BE49-F238E27FC236}">
                <a16:creationId xmlns:a16="http://schemas.microsoft.com/office/drawing/2014/main" id="{DCF4D60A-62E9-F745-6EDE-FCE51642D25A}"/>
              </a:ext>
            </a:extLst>
          </p:cNvPr>
          <p:cNvSpPr/>
          <p:nvPr/>
        </p:nvSpPr>
        <p:spPr>
          <a:xfrm>
            <a:off x="8692179" y="3170817"/>
            <a:ext cx="2485017" cy="203734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Da un promedio estimado de 1040 dólares </a:t>
            </a:r>
            <a:endParaRPr lang="es-CO" dirty="0"/>
          </a:p>
        </p:txBody>
      </p:sp>
    </p:spTree>
    <p:extLst>
      <p:ext uri="{BB962C8B-B14F-4D97-AF65-F5344CB8AC3E}">
        <p14:creationId xmlns:p14="http://schemas.microsoft.com/office/powerpoint/2010/main" val="574657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993F93-5CCC-3480-02D3-A3317DE69991}"/>
              </a:ext>
            </a:extLst>
          </p:cNvPr>
          <p:cNvSpPr>
            <a:spLocks noGrp="1"/>
          </p:cNvSpPr>
          <p:nvPr>
            <p:ph type="title"/>
          </p:nvPr>
        </p:nvSpPr>
        <p:spPr>
          <a:xfrm>
            <a:off x="1534696" y="804520"/>
            <a:ext cx="9520158" cy="587136"/>
          </a:xfrm>
        </p:spPr>
        <p:txBody>
          <a:bodyPr/>
          <a:lstStyle/>
          <a:p>
            <a:r>
              <a:rPr lang="es-ES" dirty="0"/>
              <a:t>conclusiones</a:t>
            </a:r>
            <a:endParaRPr lang="es-CO" dirty="0"/>
          </a:p>
        </p:txBody>
      </p:sp>
      <p:sp>
        <p:nvSpPr>
          <p:cNvPr id="3" name="Marcador de contenido 2">
            <a:extLst>
              <a:ext uri="{FF2B5EF4-FFF2-40B4-BE49-F238E27FC236}">
                <a16:creationId xmlns:a16="http://schemas.microsoft.com/office/drawing/2014/main" id="{7517C145-0F54-14F3-091D-543DF3D80D67}"/>
              </a:ext>
            </a:extLst>
          </p:cNvPr>
          <p:cNvSpPr>
            <a:spLocks noGrp="1"/>
          </p:cNvSpPr>
          <p:nvPr>
            <p:ph idx="1"/>
          </p:nvPr>
        </p:nvSpPr>
        <p:spPr>
          <a:xfrm>
            <a:off x="1534696" y="1796528"/>
            <a:ext cx="9520158" cy="3669818"/>
          </a:xfrm>
        </p:spPr>
        <p:txBody>
          <a:bodyPr>
            <a:normAutofit fontScale="85000" lnSpcReduction="20000"/>
          </a:bodyPr>
          <a:lstStyle/>
          <a:p>
            <a:pPr algn="just"/>
            <a:r>
              <a:rPr lang="es-ES" b="0" i="0" dirty="0">
                <a:solidFill>
                  <a:srgbClr val="212121"/>
                </a:solidFill>
                <a:effectLst/>
                <a:latin typeface="Roboto" panose="02000000000000000000" pitchFamily="2" charset="0"/>
              </a:rPr>
              <a:t>os diversos modelos implementados presentaron un reto, ya que se intento todo tipo de regresiones: lineales, polinómicas, con reducción de dimensiones y series de tiempo, dando como resultado que el mejor modelo aplicado es el de las series de tiempo específicamente el modelo SARIMAX</a:t>
            </a:r>
          </a:p>
          <a:p>
            <a:pPr algn="just"/>
            <a:r>
              <a:rPr lang="es-ES" b="0" i="0" dirty="0">
                <a:solidFill>
                  <a:srgbClr val="212121"/>
                </a:solidFill>
                <a:effectLst/>
                <a:latin typeface="Roboto" panose="02000000000000000000" pitchFamily="2" charset="0"/>
              </a:rPr>
              <a:t>a cantidad de datos y el desajuste de los modelos aplicados, puede deberse a que la variable objetivo como el precio, muchas veces en Airbnb no es ajustadas, por variables exógenas, es decir, siguiendo un proceso 100% objetivo, sino según los promedios y mirando otros Airbnb, esto puede causar el que se genere una pequeña distorsión en la creación de la calculadora o en el desarrollo del modelo</a:t>
            </a:r>
          </a:p>
          <a:p>
            <a:pPr algn="just"/>
            <a:r>
              <a:rPr lang="es-ES" b="0" i="0" dirty="0">
                <a:solidFill>
                  <a:srgbClr val="212121"/>
                </a:solidFill>
                <a:effectLst/>
                <a:latin typeface="Roboto" panose="02000000000000000000" pitchFamily="2" charset="0"/>
              </a:rPr>
              <a:t>finalmente el modelo seleccionado, que es el del año 2022, y con el cual se creo la calculadora, es el modelo realizado con el mejor de los ajustes, y permite una </a:t>
            </a:r>
            <a:r>
              <a:rPr lang="es-ES" b="0" i="0" dirty="0" err="1">
                <a:solidFill>
                  <a:srgbClr val="212121"/>
                </a:solidFill>
                <a:effectLst/>
                <a:latin typeface="Roboto" panose="02000000000000000000" pitchFamily="2" charset="0"/>
              </a:rPr>
              <a:t>estimacion</a:t>
            </a:r>
            <a:r>
              <a:rPr lang="es-ES" b="0" i="0" dirty="0">
                <a:solidFill>
                  <a:srgbClr val="212121"/>
                </a:solidFill>
                <a:effectLst/>
                <a:latin typeface="Roboto" panose="02000000000000000000" pitchFamily="2" charset="0"/>
              </a:rPr>
              <a:t> y pronostico aproximado</a:t>
            </a:r>
            <a:endParaRPr lang="es-CO" dirty="0"/>
          </a:p>
        </p:txBody>
      </p:sp>
    </p:spTree>
    <p:extLst>
      <p:ext uri="{BB962C8B-B14F-4D97-AF65-F5344CB8AC3E}">
        <p14:creationId xmlns:p14="http://schemas.microsoft.com/office/powerpoint/2010/main" val="418614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180FF-8D0C-DB9C-2CCE-8A02C068F0DC}"/>
              </a:ext>
            </a:extLst>
          </p:cNvPr>
          <p:cNvSpPr>
            <a:spLocks noGrp="1"/>
          </p:cNvSpPr>
          <p:nvPr>
            <p:ph type="title"/>
          </p:nvPr>
        </p:nvSpPr>
        <p:spPr/>
        <p:txBody>
          <a:bodyPr/>
          <a:lstStyle/>
          <a:p>
            <a:r>
              <a:rPr lang="es-ES" dirty="0"/>
              <a:t>OBJETIVO</a:t>
            </a:r>
            <a:endParaRPr lang="es-CO" dirty="0"/>
          </a:p>
        </p:txBody>
      </p:sp>
      <p:sp>
        <p:nvSpPr>
          <p:cNvPr id="3" name="Marcador de contenido 2">
            <a:extLst>
              <a:ext uri="{FF2B5EF4-FFF2-40B4-BE49-F238E27FC236}">
                <a16:creationId xmlns:a16="http://schemas.microsoft.com/office/drawing/2014/main" id="{D07F6786-621E-10BC-5941-6456FE713727}"/>
              </a:ext>
            </a:extLst>
          </p:cNvPr>
          <p:cNvSpPr>
            <a:spLocks noGrp="1"/>
          </p:cNvSpPr>
          <p:nvPr>
            <p:ph idx="1"/>
          </p:nvPr>
        </p:nvSpPr>
        <p:spPr/>
        <p:txBody>
          <a:bodyPr/>
          <a:lstStyle/>
          <a:p>
            <a:pPr algn="l"/>
            <a:r>
              <a:rPr lang="es-ES" b="0" i="0" dirty="0">
                <a:solidFill>
                  <a:srgbClr val="212121"/>
                </a:solidFill>
                <a:effectLst/>
                <a:latin typeface="Roboto" panose="02000000000000000000" pitchFamily="2" charset="0"/>
              </a:rPr>
              <a:t>El principal objetivo de este trabajo es realizar un estudio mediante el uso de técnicas estadísticas y de ciencia de datos para predecir el comportamiento de los precios de Airbnb en un futuro cercano en la ciudad de New York.</a:t>
            </a:r>
          </a:p>
        </p:txBody>
      </p:sp>
      <p:sp>
        <p:nvSpPr>
          <p:cNvPr id="4" name="CuadroTexto 3">
            <a:extLst>
              <a:ext uri="{FF2B5EF4-FFF2-40B4-BE49-F238E27FC236}">
                <a16:creationId xmlns:a16="http://schemas.microsoft.com/office/drawing/2014/main" id="{8E32C529-5934-9B56-793D-5F22D9439F18}"/>
              </a:ext>
            </a:extLst>
          </p:cNvPr>
          <p:cNvSpPr txBox="1"/>
          <p:nvPr/>
        </p:nvSpPr>
        <p:spPr>
          <a:xfrm>
            <a:off x="3396153" y="3545925"/>
            <a:ext cx="4460416" cy="1477328"/>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 b="0" i="0" dirty="0">
                <a:solidFill>
                  <a:srgbClr val="212121"/>
                </a:solidFill>
                <a:effectLst/>
                <a:latin typeface="Roboto" panose="02000000000000000000" pitchFamily="2" charset="0"/>
              </a:rPr>
              <a:t>como objetivos específicos y/o secundarios primeramente encontrar los factores relevantes en los listados de alojamientos que determinan el crecimiento o disminución del precio.</a:t>
            </a:r>
          </a:p>
        </p:txBody>
      </p:sp>
    </p:spTree>
    <p:extLst>
      <p:ext uri="{BB962C8B-B14F-4D97-AF65-F5344CB8AC3E}">
        <p14:creationId xmlns:p14="http://schemas.microsoft.com/office/powerpoint/2010/main" val="2732937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D2D98D-CF87-857B-AFB8-3F804CAC0283}"/>
              </a:ext>
            </a:extLst>
          </p:cNvPr>
          <p:cNvSpPr>
            <a:spLocks noGrp="1"/>
          </p:cNvSpPr>
          <p:nvPr>
            <p:ph type="title"/>
          </p:nvPr>
        </p:nvSpPr>
        <p:spPr>
          <a:xfrm>
            <a:off x="1534696" y="148302"/>
            <a:ext cx="9520158" cy="1049235"/>
          </a:xfrm>
        </p:spPr>
        <p:txBody>
          <a:bodyPr/>
          <a:lstStyle/>
          <a:p>
            <a:r>
              <a:rPr lang="es-ES" dirty="0"/>
              <a:t>Los precios </a:t>
            </a:r>
            <a:endParaRPr lang="es-CO" dirty="0"/>
          </a:p>
        </p:txBody>
      </p:sp>
      <p:sp>
        <p:nvSpPr>
          <p:cNvPr id="3" name="Marcador de contenido 2">
            <a:extLst>
              <a:ext uri="{FF2B5EF4-FFF2-40B4-BE49-F238E27FC236}">
                <a16:creationId xmlns:a16="http://schemas.microsoft.com/office/drawing/2014/main" id="{14BA9DF8-D9D8-BE7A-F48D-18E8BDCDBEF6}"/>
              </a:ext>
            </a:extLst>
          </p:cNvPr>
          <p:cNvSpPr>
            <a:spLocks noGrp="1"/>
          </p:cNvSpPr>
          <p:nvPr>
            <p:ph idx="1"/>
          </p:nvPr>
        </p:nvSpPr>
        <p:spPr>
          <a:xfrm>
            <a:off x="1534696" y="1197537"/>
            <a:ext cx="9520158" cy="3612591"/>
          </a:xfrm>
        </p:spPr>
        <p:txBody>
          <a:bodyPr>
            <a:normAutofit/>
          </a:bodyPr>
          <a:lstStyle/>
          <a:p>
            <a:r>
              <a:rPr lang="es-ES" b="0" i="0" dirty="0">
                <a:solidFill>
                  <a:srgbClr val="212121"/>
                </a:solidFill>
                <a:effectLst/>
                <a:latin typeface="Roboto" panose="02000000000000000000" pitchFamily="2" charset="0"/>
              </a:rPr>
              <a:t>El precio total de reservación en Airbnb se basa en el precio por noche establecida por el anfitrión, más cualquier otra tarifa o costo determinado por el anfitrión o Airbnb.</a:t>
            </a:r>
          </a:p>
        </p:txBody>
      </p:sp>
      <p:sp>
        <p:nvSpPr>
          <p:cNvPr id="4" name="Diagrama de flujo: proceso alternativo 3">
            <a:extLst>
              <a:ext uri="{FF2B5EF4-FFF2-40B4-BE49-F238E27FC236}">
                <a16:creationId xmlns:a16="http://schemas.microsoft.com/office/drawing/2014/main" id="{6B75EA08-E372-31E4-72B0-1BE3F0D061B7}"/>
              </a:ext>
            </a:extLst>
          </p:cNvPr>
          <p:cNvSpPr/>
          <p:nvPr/>
        </p:nvSpPr>
        <p:spPr>
          <a:xfrm>
            <a:off x="1534696" y="2386715"/>
            <a:ext cx="6019990" cy="1813068"/>
          </a:xfrm>
          <a:prstGeom prst="flowChartAlternateProcess">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0" i="0" dirty="0">
                <a:solidFill>
                  <a:srgbClr val="212121"/>
                </a:solidFill>
                <a:effectLst/>
                <a:latin typeface="Roboto" panose="02000000000000000000" pitchFamily="2" charset="0"/>
              </a:rPr>
              <a:t>Establecer y conocer los precios de Airbnb según condiciones especificas, ayudaría a maximizar la ganancia y/u ocupación, de esta forma y sabiendo que los Airbnb tienen un mercado altamente competitivo</a:t>
            </a:r>
            <a:endParaRPr lang="es-CO" dirty="0"/>
          </a:p>
        </p:txBody>
      </p:sp>
      <p:sp>
        <p:nvSpPr>
          <p:cNvPr id="6" name="Elipse 5">
            <a:extLst>
              <a:ext uri="{FF2B5EF4-FFF2-40B4-BE49-F238E27FC236}">
                <a16:creationId xmlns:a16="http://schemas.microsoft.com/office/drawing/2014/main" id="{2EDCD2CB-A825-4250-F232-C63BC2695D87}"/>
              </a:ext>
            </a:extLst>
          </p:cNvPr>
          <p:cNvSpPr/>
          <p:nvPr/>
        </p:nvSpPr>
        <p:spPr>
          <a:xfrm>
            <a:off x="7739294" y="2971175"/>
            <a:ext cx="3767862" cy="23838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b="0" i="0" dirty="0">
                <a:solidFill>
                  <a:srgbClr val="212121"/>
                </a:solidFill>
                <a:effectLst/>
                <a:latin typeface="Roboto" panose="02000000000000000000" pitchFamily="2" charset="0"/>
              </a:rPr>
              <a:t>ya que compite con la industria hotelera, aparta-estudios, y otras diversidad de plataforma como booking o despegar</a:t>
            </a:r>
          </a:p>
        </p:txBody>
      </p:sp>
      <p:sp>
        <p:nvSpPr>
          <p:cNvPr id="7" name="Rectángulo: esquinas superiores cortadas 6">
            <a:extLst>
              <a:ext uri="{FF2B5EF4-FFF2-40B4-BE49-F238E27FC236}">
                <a16:creationId xmlns:a16="http://schemas.microsoft.com/office/drawing/2014/main" id="{1465670E-15A8-AE0C-3E9F-B11F4EE3115C}"/>
              </a:ext>
            </a:extLst>
          </p:cNvPr>
          <p:cNvSpPr/>
          <p:nvPr/>
        </p:nvSpPr>
        <p:spPr>
          <a:xfrm>
            <a:off x="2171605" y="4382802"/>
            <a:ext cx="4746171" cy="1277661"/>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b="0" i="0" dirty="0">
                <a:solidFill>
                  <a:srgbClr val="212121"/>
                </a:solidFill>
                <a:effectLst/>
                <a:latin typeface="Roboto" panose="02000000000000000000" pitchFamily="2" charset="0"/>
              </a:rPr>
              <a:t>una ciudad turística y grande como New York, establecer o predecir precios futuros se convierte en la mejor de las opciones</a:t>
            </a:r>
            <a:endParaRPr lang="es-CO" dirty="0"/>
          </a:p>
        </p:txBody>
      </p:sp>
    </p:spTree>
    <p:extLst>
      <p:ext uri="{BB962C8B-B14F-4D97-AF65-F5344CB8AC3E}">
        <p14:creationId xmlns:p14="http://schemas.microsoft.com/office/powerpoint/2010/main" val="3514080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9B1D28-A364-636C-5E76-313DFDE7B148}"/>
              </a:ext>
            </a:extLst>
          </p:cNvPr>
          <p:cNvSpPr>
            <a:spLocks noGrp="1"/>
          </p:cNvSpPr>
          <p:nvPr>
            <p:ph type="title"/>
          </p:nvPr>
        </p:nvSpPr>
        <p:spPr>
          <a:xfrm>
            <a:off x="1534696" y="342420"/>
            <a:ext cx="9520158" cy="1049235"/>
          </a:xfrm>
        </p:spPr>
        <p:txBody>
          <a:bodyPr/>
          <a:lstStyle/>
          <a:p>
            <a:r>
              <a:rPr lang="es-ES" dirty="0"/>
              <a:t>Variables exógenas</a:t>
            </a:r>
            <a:endParaRPr lang="es-CO" dirty="0"/>
          </a:p>
        </p:txBody>
      </p:sp>
      <p:sp>
        <p:nvSpPr>
          <p:cNvPr id="3" name="Marcador de contenido 2">
            <a:extLst>
              <a:ext uri="{FF2B5EF4-FFF2-40B4-BE49-F238E27FC236}">
                <a16:creationId xmlns:a16="http://schemas.microsoft.com/office/drawing/2014/main" id="{09643D9D-FF14-C79C-0BEC-C0AB80771FF4}"/>
              </a:ext>
            </a:extLst>
          </p:cNvPr>
          <p:cNvSpPr>
            <a:spLocks noGrp="1"/>
          </p:cNvSpPr>
          <p:nvPr>
            <p:ph idx="1"/>
          </p:nvPr>
        </p:nvSpPr>
        <p:spPr>
          <a:xfrm>
            <a:off x="1376948" y="1391655"/>
            <a:ext cx="10815052" cy="1667231"/>
          </a:xfrm>
        </p:spPr>
        <p:txBody>
          <a:bodyPr/>
          <a:lstStyle/>
          <a:p>
            <a:r>
              <a:rPr lang="es-ES" b="0" i="0" dirty="0">
                <a:solidFill>
                  <a:srgbClr val="212121"/>
                </a:solidFill>
                <a:effectLst/>
                <a:latin typeface="Roboto" panose="02000000000000000000" pitchFamily="2" charset="0"/>
              </a:rPr>
              <a:t>Los Datos describen la actividad de listado de casas de familia, anuncios , incluidas las descripciones completas y el puntaje promedio de revisión Reseñas, comentarios detallados Calendario, la identificación del listado, el precio y la disponibilidad para ese día.</a:t>
            </a:r>
          </a:p>
          <a:p>
            <a:r>
              <a:rPr lang="es-ES" dirty="0">
                <a:solidFill>
                  <a:srgbClr val="212121"/>
                </a:solidFill>
                <a:latin typeface="Roboto" panose="02000000000000000000" pitchFamily="2" charset="0"/>
              </a:rPr>
              <a:t>Las variables a utilizar son las siguientes</a:t>
            </a:r>
            <a:endParaRPr lang="es-CO" dirty="0"/>
          </a:p>
        </p:txBody>
      </p:sp>
      <p:sp>
        <p:nvSpPr>
          <p:cNvPr id="4" name="Rectángulo: biselado 3">
            <a:extLst>
              <a:ext uri="{FF2B5EF4-FFF2-40B4-BE49-F238E27FC236}">
                <a16:creationId xmlns:a16="http://schemas.microsoft.com/office/drawing/2014/main" id="{EE001F9D-C2A7-C98E-571D-FAA28DF7038F}"/>
              </a:ext>
            </a:extLst>
          </p:cNvPr>
          <p:cNvSpPr/>
          <p:nvPr/>
        </p:nvSpPr>
        <p:spPr>
          <a:xfrm>
            <a:off x="870472" y="3255184"/>
            <a:ext cx="2068286" cy="576943"/>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0" i="0" dirty="0">
                <a:solidFill>
                  <a:srgbClr val="212121"/>
                </a:solidFill>
                <a:effectLst/>
                <a:latin typeface="Roboto" panose="02000000000000000000" pitchFamily="2" charset="0"/>
              </a:rPr>
              <a:t>Construction year </a:t>
            </a:r>
            <a:endParaRPr lang="es-CO" dirty="0"/>
          </a:p>
        </p:txBody>
      </p:sp>
      <p:sp>
        <p:nvSpPr>
          <p:cNvPr id="5" name="Rectángulo: biselado 4">
            <a:extLst>
              <a:ext uri="{FF2B5EF4-FFF2-40B4-BE49-F238E27FC236}">
                <a16:creationId xmlns:a16="http://schemas.microsoft.com/office/drawing/2014/main" id="{FBE9BBF2-BDB6-31CE-8EF6-247DFD73D7AA}"/>
              </a:ext>
            </a:extLst>
          </p:cNvPr>
          <p:cNvSpPr/>
          <p:nvPr/>
        </p:nvSpPr>
        <p:spPr>
          <a:xfrm>
            <a:off x="5573655" y="3234438"/>
            <a:ext cx="1894115" cy="576943"/>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0" i="0" dirty="0">
                <a:solidFill>
                  <a:srgbClr val="212121"/>
                </a:solidFill>
                <a:effectLst/>
                <a:latin typeface="Roboto" panose="02000000000000000000" pitchFamily="2" charset="0"/>
              </a:rPr>
              <a:t>number of reviews</a:t>
            </a:r>
            <a:endParaRPr lang="es-CO" dirty="0"/>
          </a:p>
        </p:txBody>
      </p:sp>
      <p:sp>
        <p:nvSpPr>
          <p:cNvPr id="6" name="Rectángulo: biselado 5">
            <a:extLst>
              <a:ext uri="{FF2B5EF4-FFF2-40B4-BE49-F238E27FC236}">
                <a16:creationId xmlns:a16="http://schemas.microsoft.com/office/drawing/2014/main" id="{67B73094-A5C0-37BB-0C5F-FD0AE941BF87}"/>
              </a:ext>
            </a:extLst>
          </p:cNvPr>
          <p:cNvSpPr/>
          <p:nvPr/>
        </p:nvSpPr>
        <p:spPr>
          <a:xfrm>
            <a:off x="7729377" y="4048864"/>
            <a:ext cx="1981005" cy="615042"/>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0" i="0" dirty="0">
                <a:solidFill>
                  <a:srgbClr val="212121"/>
                </a:solidFill>
                <a:effectLst/>
                <a:latin typeface="Roboto" panose="02000000000000000000" pitchFamily="2" charset="0"/>
              </a:rPr>
              <a:t>neighbourhood group</a:t>
            </a:r>
            <a:endParaRPr lang="es-CO" dirty="0"/>
          </a:p>
        </p:txBody>
      </p:sp>
      <p:sp>
        <p:nvSpPr>
          <p:cNvPr id="7" name="Rectángulo: biselado 6">
            <a:extLst>
              <a:ext uri="{FF2B5EF4-FFF2-40B4-BE49-F238E27FC236}">
                <a16:creationId xmlns:a16="http://schemas.microsoft.com/office/drawing/2014/main" id="{410AA6D5-5C9E-50B6-86CD-03FE261CB0E2}"/>
              </a:ext>
            </a:extLst>
          </p:cNvPr>
          <p:cNvSpPr/>
          <p:nvPr/>
        </p:nvSpPr>
        <p:spPr>
          <a:xfrm>
            <a:off x="5549197" y="4934072"/>
            <a:ext cx="1894115" cy="576943"/>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0" i="0" dirty="0">
                <a:solidFill>
                  <a:srgbClr val="212121"/>
                </a:solidFill>
                <a:effectLst/>
                <a:latin typeface="Roboto" panose="02000000000000000000" pitchFamily="2" charset="0"/>
              </a:rPr>
              <a:t>reviews per month</a:t>
            </a:r>
            <a:endParaRPr lang="es-CO" dirty="0"/>
          </a:p>
        </p:txBody>
      </p:sp>
      <p:sp>
        <p:nvSpPr>
          <p:cNvPr id="8" name="Rectángulo: biselado 7">
            <a:extLst>
              <a:ext uri="{FF2B5EF4-FFF2-40B4-BE49-F238E27FC236}">
                <a16:creationId xmlns:a16="http://schemas.microsoft.com/office/drawing/2014/main" id="{F053CF8F-BE5B-4478-F424-76CCE14B6174}"/>
              </a:ext>
            </a:extLst>
          </p:cNvPr>
          <p:cNvSpPr/>
          <p:nvPr/>
        </p:nvSpPr>
        <p:spPr>
          <a:xfrm>
            <a:off x="1028316" y="4017184"/>
            <a:ext cx="1752603" cy="576943"/>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AÑO DE </a:t>
            </a:r>
            <a:r>
              <a:rPr lang="es-ES" sz="1600" dirty="0"/>
              <a:t>INGRESO</a:t>
            </a:r>
            <a:r>
              <a:rPr lang="es-ES" dirty="0"/>
              <a:t> </a:t>
            </a:r>
            <a:endParaRPr lang="es-CO" dirty="0"/>
          </a:p>
        </p:txBody>
      </p:sp>
      <p:sp>
        <p:nvSpPr>
          <p:cNvPr id="9" name="Rectángulo: biselado 8">
            <a:extLst>
              <a:ext uri="{FF2B5EF4-FFF2-40B4-BE49-F238E27FC236}">
                <a16:creationId xmlns:a16="http://schemas.microsoft.com/office/drawing/2014/main" id="{C9C74840-2775-36E4-BD7E-CC33EFA4C8F0}"/>
              </a:ext>
            </a:extLst>
          </p:cNvPr>
          <p:cNvSpPr/>
          <p:nvPr/>
        </p:nvSpPr>
        <p:spPr>
          <a:xfrm>
            <a:off x="7729377" y="4920479"/>
            <a:ext cx="1894115" cy="576943"/>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0" i="0" dirty="0">
                <a:solidFill>
                  <a:srgbClr val="212121"/>
                </a:solidFill>
                <a:effectLst/>
                <a:latin typeface="Roboto" panose="02000000000000000000" pitchFamily="2" charset="0"/>
              </a:rPr>
              <a:t>neighbourhood</a:t>
            </a:r>
            <a:endParaRPr lang="es-CO" dirty="0"/>
          </a:p>
        </p:txBody>
      </p:sp>
      <p:sp>
        <p:nvSpPr>
          <p:cNvPr id="10" name="Rectángulo: biselado 9">
            <a:extLst>
              <a:ext uri="{FF2B5EF4-FFF2-40B4-BE49-F238E27FC236}">
                <a16:creationId xmlns:a16="http://schemas.microsoft.com/office/drawing/2014/main" id="{DF7518DA-3E0F-B9AC-FACF-6E2D50B16906}"/>
              </a:ext>
            </a:extLst>
          </p:cNvPr>
          <p:cNvSpPr/>
          <p:nvPr/>
        </p:nvSpPr>
        <p:spPr>
          <a:xfrm>
            <a:off x="3216421" y="3220093"/>
            <a:ext cx="1988738" cy="576943"/>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0" i="0" dirty="0">
                <a:solidFill>
                  <a:srgbClr val="212121"/>
                </a:solidFill>
                <a:effectLst/>
                <a:latin typeface="Roboto" panose="02000000000000000000" pitchFamily="2" charset="0"/>
              </a:rPr>
              <a:t>calculated host listings count</a:t>
            </a:r>
            <a:endParaRPr lang="es-CO" dirty="0"/>
          </a:p>
        </p:txBody>
      </p:sp>
      <p:sp>
        <p:nvSpPr>
          <p:cNvPr id="11" name="Rectángulo: biselado 10">
            <a:extLst>
              <a:ext uri="{FF2B5EF4-FFF2-40B4-BE49-F238E27FC236}">
                <a16:creationId xmlns:a16="http://schemas.microsoft.com/office/drawing/2014/main" id="{47689411-65FE-7CE3-5659-AF881FB7B702}"/>
              </a:ext>
            </a:extLst>
          </p:cNvPr>
          <p:cNvSpPr/>
          <p:nvPr/>
        </p:nvSpPr>
        <p:spPr>
          <a:xfrm>
            <a:off x="7754504" y="3234438"/>
            <a:ext cx="1894115" cy="576943"/>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0" i="0" dirty="0">
                <a:solidFill>
                  <a:srgbClr val="212121"/>
                </a:solidFill>
                <a:effectLst/>
                <a:latin typeface="Roboto" panose="02000000000000000000" pitchFamily="2" charset="0"/>
              </a:rPr>
              <a:t>Cancellation policy</a:t>
            </a:r>
            <a:endParaRPr lang="es-CO" dirty="0"/>
          </a:p>
        </p:txBody>
      </p:sp>
      <p:cxnSp>
        <p:nvCxnSpPr>
          <p:cNvPr id="13" name="Conector recto de flecha 12">
            <a:extLst>
              <a:ext uri="{FF2B5EF4-FFF2-40B4-BE49-F238E27FC236}">
                <a16:creationId xmlns:a16="http://schemas.microsoft.com/office/drawing/2014/main" id="{5019C992-17B2-A783-396B-E0AFB9E0A62A}"/>
              </a:ext>
            </a:extLst>
          </p:cNvPr>
          <p:cNvCxnSpPr>
            <a:cxnSpLocks/>
            <a:stCxn id="4" idx="2"/>
            <a:endCxn id="8" idx="6"/>
          </p:cNvCxnSpPr>
          <p:nvPr/>
        </p:nvCxnSpPr>
        <p:spPr>
          <a:xfrm>
            <a:off x="1904615" y="3832127"/>
            <a:ext cx="3" cy="1850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ángulo: biselado 17">
            <a:extLst>
              <a:ext uri="{FF2B5EF4-FFF2-40B4-BE49-F238E27FC236}">
                <a16:creationId xmlns:a16="http://schemas.microsoft.com/office/drawing/2014/main" id="{C5D8F096-F2E0-8AFC-B127-02B0356B0CEA}"/>
              </a:ext>
            </a:extLst>
          </p:cNvPr>
          <p:cNvSpPr/>
          <p:nvPr/>
        </p:nvSpPr>
        <p:spPr>
          <a:xfrm>
            <a:off x="870475" y="4837817"/>
            <a:ext cx="2068283" cy="673198"/>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VARIABLE DE </a:t>
            </a:r>
            <a:r>
              <a:rPr lang="es-ES" sz="1600" dirty="0"/>
              <a:t>TIEMPO</a:t>
            </a:r>
            <a:endParaRPr lang="es-CO" dirty="0"/>
          </a:p>
        </p:txBody>
      </p:sp>
      <p:cxnSp>
        <p:nvCxnSpPr>
          <p:cNvPr id="20" name="Conector recto de flecha 19">
            <a:extLst>
              <a:ext uri="{FF2B5EF4-FFF2-40B4-BE49-F238E27FC236}">
                <a16:creationId xmlns:a16="http://schemas.microsoft.com/office/drawing/2014/main" id="{4667360C-98B3-C4E5-8073-2DD40B3BA9D1}"/>
              </a:ext>
            </a:extLst>
          </p:cNvPr>
          <p:cNvCxnSpPr>
            <a:stCxn id="8" idx="3"/>
          </p:cNvCxnSpPr>
          <p:nvPr/>
        </p:nvCxnSpPr>
        <p:spPr>
          <a:xfrm>
            <a:off x="1904618" y="4522009"/>
            <a:ext cx="0" cy="315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ángulo: biselado 20">
            <a:extLst>
              <a:ext uri="{FF2B5EF4-FFF2-40B4-BE49-F238E27FC236}">
                <a16:creationId xmlns:a16="http://schemas.microsoft.com/office/drawing/2014/main" id="{1C366DC7-03D8-C8F4-7240-41291E8DA6F0}"/>
              </a:ext>
            </a:extLst>
          </p:cNvPr>
          <p:cNvSpPr/>
          <p:nvPr/>
        </p:nvSpPr>
        <p:spPr>
          <a:xfrm>
            <a:off x="2988013" y="3970852"/>
            <a:ext cx="2394856" cy="945428"/>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t>CALIFICACION</a:t>
            </a:r>
            <a:r>
              <a:rPr lang="es-ES" dirty="0"/>
              <a:t> POR PARTE DE AIRBNB</a:t>
            </a:r>
            <a:endParaRPr lang="es-CO" dirty="0"/>
          </a:p>
        </p:txBody>
      </p:sp>
      <p:sp>
        <p:nvSpPr>
          <p:cNvPr id="22" name="Rectángulo: biselado 21">
            <a:extLst>
              <a:ext uri="{FF2B5EF4-FFF2-40B4-BE49-F238E27FC236}">
                <a16:creationId xmlns:a16="http://schemas.microsoft.com/office/drawing/2014/main" id="{65CD75CC-8002-4BFE-420A-58A61557CC51}"/>
              </a:ext>
            </a:extLst>
          </p:cNvPr>
          <p:cNvSpPr/>
          <p:nvPr/>
        </p:nvSpPr>
        <p:spPr>
          <a:xfrm>
            <a:off x="9935353" y="3220092"/>
            <a:ext cx="1988738" cy="576943"/>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0" i="0" dirty="0">
                <a:solidFill>
                  <a:srgbClr val="212121"/>
                </a:solidFill>
                <a:effectLst/>
                <a:latin typeface="Roboto" panose="02000000000000000000" pitchFamily="2" charset="0"/>
              </a:rPr>
              <a:t>Instan bookable</a:t>
            </a:r>
            <a:endParaRPr lang="es-CO" dirty="0"/>
          </a:p>
        </p:txBody>
      </p:sp>
      <p:cxnSp>
        <p:nvCxnSpPr>
          <p:cNvPr id="23" name="Conector recto de flecha 22">
            <a:extLst>
              <a:ext uri="{FF2B5EF4-FFF2-40B4-BE49-F238E27FC236}">
                <a16:creationId xmlns:a16="http://schemas.microsoft.com/office/drawing/2014/main" id="{5677D3B1-F006-A073-8392-9B8D6257CBF8}"/>
              </a:ext>
            </a:extLst>
          </p:cNvPr>
          <p:cNvCxnSpPr>
            <a:cxnSpLocks/>
          </p:cNvCxnSpPr>
          <p:nvPr/>
        </p:nvCxnSpPr>
        <p:spPr>
          <a:xfrm>
            <a:off x="4210790" y="3764024"/>
            <a:ext cx="0" cy="206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ángulo: biselado 23">
            <a:extLst>
              <a:ext uri="{FF2B5EF4-FFF2-40B4-BE49-F238E27FC236}">
                <a16:creationId xmlns:a16="http://schemas.microsoft.com/office/drawing/2014/main" id="{C78B7853-A35D-C538-640B-AB938516DCC3}"/>
              </a:ext>
            </a:extLst>
          </p:cNvPr>
          <p:cNvSpPr/>
          <p:nvPr/>
        </p:nvSpPr>
        <p:spPr>
          <a:xfrm>
            <a:off x="5549197" y="4085738"/>
            <a:ext cx="1894115" cy="576943"/>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0" i="0" dirty="0">
                <a:solidFill>
                  <a:srgbClr val="212121"/>
                </a:solidFill>
                <a:effectLst/>
                <a:latin typeface="Roboto" panose="02000000000000000000" pitchFamily="2" charset="0"/>
              </a:rPr>
              <a:t>room type</a:t>
            </a:r>
            <a:endParaRPr lang="es-CO" dirty="0"/>
          </a:p>
        </p:txBody>
      </p:sp>
      <p:cxnSp>
        <p:nvCxnSpPr>
          <p:cNvPr id="28" name="Conector recto de flecha 27">
            <a:extLst>
              <a:ext uri="{FF2B5EF4-FFF2-40B4-BE49-F238E27FC236}">
                <a16:creationId xmlns:a16="http://schemas.microsoft.com/office/drawing/2014/main" id="{E7354378-5346-1B1A-82A1-599AF5924FE7}"/>
              </a:ext>
            </a:extLst>
          </p:cNvPr>
          <p:cNvCxnSpPr>
            <a:cxnSpLocks/>
            <a:stCxn id="22" idx="2"/>
          </p:cNvCxnSpPr>
          <p:nvPr/>
        </p:nvCxnSpPr>
        <p:spPr>
          <a:xfrm>
            <a:off x="10929722" y="3797035"/>
            <a:ext cx="0" cy="220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Rectángulo: biselado 29">
            <a:extLst>
              <a:ext uri="{FF2B5EF4-FFF2-40B4-BE49-F238E27FC236}">
                <a16:creationId xmlns:a16="http://schemas.microsoft.com/office/drawing/2014/main" id="{0456E584-93F7-4923-E090-7170ADCDF74E}"/>
              </a:ext>
            </a:extLst>
          </p:cNvPr>
          <p:cNvSpPr/>
          <p:nvPr/>
        </p:nvSpPr>
        <p:spPr>
          <a:xfrm>
            <a:off x="9982664" y="4019050"/>
            <a:ext cx="1894115" cy="643631"/>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RESERVA </a:t>
            </a:r>
            <a:r>
              <a:rPr lang="es-ES" sz="1600" dirty="0"/>
              <a:t>INMEDIATA</a:t>
            </a:r>
            <a:endParaRPr lang="es-CO" dirty="0"/>
          </a:p>
        </p:txBody>
      </p:sp>
    </p:spTree>
    <p:extLst>
      <p:ext uri="{BB962C8B-B14F-4D97-AF65-F5344CB8AC3E}">
        <p14:creationId xmlns:p14="http://schemas.microsoft.com/office/powerpoint/2010/main" val="347005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A2D448-DC05-0F8F-B946-31D4D55DA50F}"/>
              </a:ext>
            </a:extLst>
          </p:cNvPr>
          <p:cNvSpPr>
            <a:spLocks noGrp="1"/>
          </p:cNvSpPr>
          <p:nvPr>
            <p:ph type="title"/>
          </p:nvPr>
        </p:nvSpPr>
        <p:spPr>
          <a:xfrm>
            <a:off x="2862602" y="412009"/>
            <a:ext cx="6103234" cy="685800"/>
          </a:xfrm>
        </p:spPr>
        <p:txBody>
          <a:bodyPr>
            <a:normAutofit fontScale="90000"/>
          </a:bodyPr>
          <a:lstStyle/>
          <a:p>
            <a:pPr algn="l"/>
            <a:r>
              <a:rPr lang="es-CO" b="0" i="0" dirty="0">
                <a:solidFill>
                  <a:srgbClr val="212121"/>
                </a:solidFill>
                <a:effectLst/>
                <a:latin typeface="Roboto" panose="02000000000000000000" pitchFamily="2" charset="0"/>
              </a:rPr>
              <a:t>Exploratory Data Analysis EDA</a:t>
            </a:r>
            <a:br>
              <a:rPr lang="es-CO" b="0" i="0" dirty="0">
                <a:solidFill>
                  <a:srgbClr val="212121"/>
                </a:solidFill>
                <a:effectLst/>
                <a:latin typeface="Roboto" panose="02000000000000000000" pitchFamily="2" charset="0"/>
              </a:rPr>
            </a:br>
            <a:r>
              <a:rPr lang="es-CO" sz="2000" b="0" i="0" dirty="0">
                <a:solidFill>
                  <a:srgbClr val="212121"/>
                </a:solidFill>
                <a:effectLst/>
                <a:latin typeface="Roboto" panose="02000000000000000000" pitchFamily="2" charset="0"/>
              </a:rPr>
              <a:t>(DESPUES DE LIMPIEZA Y OUTLIERS)</a:t>
            </a:r>
            <a:endParaRPr lang="es-CO" b="0" i="0" dirty="0">
              <a:solidFill>
                <a:srgbClr val="212121"/>
              </a:solidFill>
              <a:effectLst/>
              <a:latin typeface="Roboto" panose="02000000000000000000" pitchFamily="2" charset="0"/>
            </a:endParaRPr>
          </a:p>
        </p:txBody>
      </p:sp>
      <p:sp>
        <p:nvSpPr>
          <p:cNvPr id="3" name="Marcador de contenido 2">
            <a:extLst>
              <a:ext uri="{FF2B5EF4-FFF2-40B4-BE49-F238E27FC236}">
                <a16:creationId xmlns:a16="http://schemas.microsoft.com/office/drawing/2014/main" id="{4CB235EC-7660-E39E-6D66-9C1FBD05C795}"/>
              </a:ext>
            </a:extLst>
          </p:cNvPr>
          <p:cNvSpPr>
            <a:spLocks noGrp="1"/>
          </p:cNvSpPr>
          <p:nvPr>
            <p:ph idx="1"/>
          </p:nvPr>
        </p:nvSpPr>
        <p:spPr>
          <a:xfrm>
            <a:off x="1416362" y="1285440"/>
            <a:ext cx="9520158" cy="3450613"/>
          </a:xfrm>
        </p:spPr>
        <p:txBody>
          <a:bodyPr/>
          <a:lstStyle/>
          <a:p>
            <a:r>
              <a:rPr lang="es-ES" dirty="0"/>
              <a:t>CANTIDAD DE DATOS </a:t>
            </a:r>
            <a:r>
              <a:rPr lang="es-CO" b="0" i="0" dirty="0">
                <a:solidFill>
                  <a:srgbClr val="212121"/>
                </a:solidFill>
                <a:effectLst/>
                <a:latin typeface="Courier New" panose="02070309020205020404" pitchFamily="49" charset="0"/>
              </a:rPr>
              <a:t>(100594, 24)</a:t>
            </a:r>
          </a:p>
          <a:p>
            <a:r>
              <a:rPr lang="es-CO" dirty="0"/>
              <a:t>DATOS NUMERICOS: </a:t>
            </a:r>
          </a:p>
        </p:txBody>
      </p:sp>
      <p:sp>
        <p:nvSpPr>
          <p:cNvPr id="4" name="Rectángulo 3">
            <a:extLst>
              <a:ext uri="{FF2B5EF4-FFF2-40B4-BE49-F238E27FC236}">
                <a16:creationId xmlns:a16="http://schemas.microsoft.com/office/drawing/2014/main" id="{F4826624-C8CB-CCA7-63A6-90272B0776C0}"/>
              </a:ext>
            </a:extLst>
          </p:cNvPr>
          <p:cNvSpPr/>
          <p:nvPr/>
        </p:nvSpPr>
        <p:spPr>
          <a:xfrm>
            <a:off x="2346236" y="2346502"/>
            <a:ext cx="1053564" cy="5094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MEDIA</a:t>
            </a:r>
            <a:endParaRPr lang="es-CO" dirty="0"/>
          </a:p>
        </p:txBody>
      </p:sp>
      <p:cxnSp>
        <p:nvCxnSpPr>
          <p:cNvPr id="6" name="Conector recto de flecha 5">
            <a:extLst>
              <a:ext uri="{FF2B5EF4-FFF2-40B4-BE49-F238E27FC236}">
                <a16:creationId xmlns:a16="http://schemas.microsoft.com/office/drawing/2014/main" id="{A4FC2AB1-767D-92C4-125A-FD1EBF4AA0B0}"/>
              </a:ext>
            </a:extLst>
          </p:cNvPr>
          <p:cNvCxnSpPr>
            <a:cxnSpLocks/>
          </p:cNvCxnSpPr>
          <p:nvPr/>
        </p:nvCxnSpPr>
        <p:spPr>
          <a:xfrm>
            <a:off x="2862602" y="2855974"/>
            <a:ext cx="0" cy="2679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ángulo: esquinas redondeadas 7">
            <a:extLst>
              <a:ext uri="{FF2B5EF4-FFF2-40B4-BE49-F238E27FC236}">
                <a16:creationId xmlns:a16="http://schemas.microsoft.com/office/drawing/2014/main" id="{F4E90D03-A18F-B1AA-7C2A-A80B308544EC}"/>
              </a:ext>
            </a:extLst>
          </p:cNvPr>
          <p:cNvSpPr/>
          <p:nvPr/>
        </p:nvSpPr>
        <p:spPr>
          <a:xfrm>
            <a:off x="836549" y="3123887"/>
            <a:ext cx="3727586" cy="15124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Courier New" panose="02070309020205020404" pitchFamily="49" charset="0"/>
              </a:rPr>
              <a:t>price 625.371275 </a:t>
            </a:r>
          </a:p>
          <a:p>
            <a:pPr algn="ctr"/>
            <a:r>
              <a:rPr lang="en-US" b="0" i="0" dirty="0">
                <a:solidFill>
                  <a:srgbClr val="212121"/>
                </a:solidFill>
                <a:effectLst/>
                <a:latin typeface="Courier New" panose="02070309020205020404" pitchFamily="49" charset="0"/>
              </a:rPr>
              <a:t>number of reviews 27.342 reviews per month 1.377 calculated host 7.955</a:t>
            </a:r>
            <a:endParaRPr lang="es-CO" dirty="0"/>
          </a:p>
        </p:txBody>
      </p:sp>
      <p:sp>
        <p:nvSpPr>
          <p:cNvPr id="11" name="Rectángulo 10">
            <a:extLst>
              <a:ext uri="{FF2B5EF4-FFF2-40B4-BE49-F238E27FC236}">
                <a16:creationId xmlns:a16="http://schemas.microsoft.com/office/drawing/2014/main" id="{4A2F2D3D-173C-5534-3A2E-639E2D4E01BC}"/>
              </a:ext>
            </a:extLst>
          </p:cNvPr>
          <p:cNvSpPr/>
          <p:nvPr/>
        </p:nvSpPr>
        <p:spPr>
          <a:xfrm>
            <a:off x="5867172" y="2342355"/>
            <a:ext cx="1053562" cy="5836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MODA</a:t>
            </a:r>
            <a:endParaRPr lang="es-CO" dirty="0"/>
          </a:p>
        </p:txBody>
      </p:sp>
      <p:sp>
        <p:nvSpPr>
          <p:cNvPr id="12" name="Rectángulo: esquinas redondeadas 11">
            <a:extLst>
              <a:ext uri="{FF2B5EF4-FFF2-40B4-BE49-F238E27FC236}">
                <a16:creationId xmlns:a16="http://schemas.microsoft.com/office/drawing/2014/main" id="{911A695B-573A-1277-3918-46912EAFC97C}"/>
              </a:ext>
            </a:extLst>
          </p:cNvPr>
          <p:cNvSpPr/>
          <p:nvPr/>
        </p:nvSpPr>
        <p:spPr>
          <a:xfrm>
            <a:off x="4692804" y="3123887"/>
            <a:ext cx="3628956" cy="15124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Courier New" panose="02070309020205020404" pitchFamily="49" charset="0"/>
              </a:rPr>
              <a:t>price 206</a:t>
            </a:r>
          </a:p>
          <a:p>
            <a:pPr algn="ctr"/>
            <a:r>
              <a:rPr lang="en-US" b="0" i="0" dirty="0">
                <a:solidFill>
                  <a:srgbClr val="212121"/>
                </a:solidFill>
                <a:effectLst/>
                <a:latin typeface="Courier New" panose="02070309020205020404" pitchFamily="49" charset="0"/>
              </a:rPr>
              <a:t>number of reviews 0</a:t>
            </a:r>
          </a:p>
          <a:p>
            <a:pPr algn="ctr"/>
            <a:r>
              <a:rPr lang="en-US" b="0" i="0" dirty="0">
                <a:solidFill>
                  <a:srgbClr val="212121"/>
                </a:solidFill>
                <a:effectLst/>
                <a:latin typeface="Courier New" panose="02070309020205020404" pitchFamily="49" charset="0"/>
              </a:rPr>
              <a:t> reviews per month 1.375 calculated host 1</a:t>
            </a:r>
            <a:endParaRPr lang="es-CO" dirty="0"/>
          </a:p>
        </p:txBody>
      </p:sp>
      <p:cxnSp>
        <p:nvCxnSpPr>
          <p:cNvPr id="13" name="Conector recto de flecha 12">
            <a:extLst>
              <a:ext uri="{FF2B5EF4-FFF2-40B4-BE49-F238E27FC236}">
                <a16:creationId xmlns:a16="http://schemas.microsoft.com/office/drawing/2014/main" id="{F03DE6E5-7771-469E-2FE1-880B0A20E740}"/>
              </a:ext>
            </a:extLst>
          </p:cNvPr>
          <p:cNvCxnSpPr>
            <a:cxnSpLocks/>
          </p:cNvCxnSpPr>
          <p:nvPr/>
        </p:nvCxnSpPr>
        <p:spPr>
          <a:xfrm flipH="1">
            <a:off x="6422216" y="2936523"/>
            <a:ext cx="1" cy="193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ángulo 17">
            <a:extLst>
              <a:ext uri="{FF2B5EF4-FFF2-40B4-BE49-F238E27FC236}">
                <a16:creationId xmlns:a16="http://schemas.microsoft.com/office/drawing/2014/main" id="{F7AA5FE1-E6D2-986A-7575-0BFD65C54815}"/>
              </a:ext>
            </a:extLst>
          </p:cNvPr>
          <p:cNvSpPr/>
          <p:nvPr/>
        </p:nvSpPr>
        <p:spPr>
          <a:xfrm>
            <a:off x="9509760" y="2342355"/>
            <a:ext cx="1426760" cy="5836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MEDIANA</a:t>
            </a:r>
            <a:endParaRPr lang="es-CO" dirty="0"/>
          </a:p>
        </p:txBody>
      </p:sp>
      <p:sp>
        <p:nvSpPr>
          <p:cNvPr id="19" name="Rectángulo: esquinas redondeadas 18">
            <a:extLst>
              <a:ext uri="{FF2B5EF4-FFF2-40B4-BE49-F238E27FC236}">
                <a16:creationId xmlns:a16="http://schemas.microsoft.com/office/drawing/2014/main" id="{1EDE7F7F-57BF-A7FD-7C3F-41706832239A}"/>
              </a:ext>
            </a:extLst>
          </p:cNvPr>
          <p:cNvSpPr/>
          <p:nvPr/>
        </p:nvSpPr>
        <p:spPr>
          <a:xfrm>
            <a:off x="8490143" y="3130305"/>
            <a:ext cx="3628955" cy="15124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Courier New" panose="02070309020205020404" pitchFamily="49" charset="0"/>
              </a:rPr>
              <a:t>price </a:t>
            </a:r>
            <a:r>
              <a:rPr lang="es-CO" b="0" i="0" dirty="0">
                <a:solidFill>
                  <a:srgbClr val="212121"/>
                </a:solidFill>
                <a:effectLst/>
                <a:latin typeface="Courier New" panose="02070309020205020404" pitchFamily="49" charset="0"/>
              </a:rPr>
              <a:t>625</a:t>
            </a:r>
          </a:p>
          <a:p>
            <a:pPr algn="ctr"/>
            <a:r>
              <a:rPr lang="en-US" b="0" i="0" dirty="0">
                <a:solidFill>
                  <a:srgbClr val="212121"/>
                </a:solidFill>
                <a:effectLst/>
                <a:latin typeface="Courier New" panose="02070309020205020404" pitchFamily="49" charset="0"/>
              </a:rPr>
              <a:t>number of reviews 7</a:t>
            </a:r>
          </a:p>
          <a:p>
            <a:pPr algn="ctr"/>
            <a:r>
              <a:rPr lang="en-US" b="0" i="0" dirty="0">
                <a:solidFill>
                  <a:srgbClr val="212121"/>
                </a:solidFill>
                <a:effectLst/>
                <a:latin typeface="Courier New" panose="02070309020205020404" pitchFamily="49" charset="0"/>
              </a:rPr>
              <a:t> reviews per month 1.06 calculated host 1</a:t>
            </a:r>
            <a:endParaRPr lang="es-CO" dirty="0"/>
          </a:p>
        </p:txBody>
      </p:sp>
      <p:cxnSp>
        <p:nvCxnSpPr>
          <p:cNvPr id="20" name="Conector recto de flecha 19">
            <a:extLst>
              <a:ext uri="{FF2B5EF4-FFF2-40B4-BE49-F238E27FC236}">
                <a16:creationId xmlns:a16="http://schemas.microsoft.com/office/drawing/2014/main" id="{C013807E-2E1D-FDE8-66BB-0BE0AFEDD466}"/>
              </a:ext>
            </a:extLst>
          </p:cNvPr>
          <p:cNvCxnSpPr>
            <a:cxnSpLocks/>
          </p:cNvCxnSpPr>
          <p:nvPr/>
        </p:nvCxnSpPr>
        <p:spPr>
          <a:xfrm flipH="1">
            <a:off x="10223140" y="2927298"/>
            <a:ext cx="1" cy="193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8794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87ECC0-8DCA-2737-6567-929150F340C2}"/>
              </a:ext>
            </a:extLst>
          </p:cNvPr>
          <p:cNvSpPr>
            <a:spLocks noGrp="1"/>
          </p:cNvSpPr>
          <p:nvPr>
            <p:ph type="title"/>
          </p:nvPr>
        </p:nvSpPr>
        <p:spPr>
          <a:xfrm>
            <a:off x="1534696" y="255880"/>
            <a:ext cx="9520158" cy="712308"/>
          </a:xfrm>
        </p:spPr>
        <p:txBody>
          <a:bodyPr/>
          <a:lstStyle/>
          <a:p>
            <a:r>
              <a:rPr lang="es-ES" dirty="0"/>
              <a:t>ANALISIS VARIADOS</a:t>
            </a:r>
            <a:endParaRPr lang="es-CO" dirty="0"/>
          </a:p>
        </p:txBody>
      </p:sp>
      <p:pic>
        <p:nvPicPr>
          <p:cNvPr id="4" name="Imagen 3">
            <a:extLst>
              <a:ext uri="{FF2B5EF4-FFF2-40B4-BE49-F238E27FC236}">
                <a16:creationId xmlns:a16="http://schemas.microsoft.com/office/drawing/2014/main" id="{323A0DC9-950D-343C-8D3F-89828D52689D}"/>
              </a:ext>
            </a:extLst>
          </p:cNvPr>
          <p:cNvPicPr>
            <a:picLocks noChangeAspect="1"/>
          </p:cNvPicPr>
          <p:nvPr/>
        </p:nvPicPr>
        <p:blipFill>
          <a:blip r:embed="rId2"/>
          <a:stretch>
            <a:fillRect/>
          </a:stretch>
        </p:blipFill>
        <p:spPr>
          <a:xfrm>
            <a:off x="2040305" y="892884"/>
            <a:ext cx="7146725" cy="4840185"/>
          </a:xfrm>
          <a:prstGeom prst="rect">
            <a:avLst/>
          </a:prstGeom>
        </p:spPr>
      </p:pic>
    </p:spTree>
    <p:extLst>
      <p:ext uri="{BB962C8B-B14F-4D97-AF65-F5344CB8AC3E}">
        <p14:creationId xmlns:p14="http://schemas.microsoft.com/office/powerpoint/2010/main" val="3985314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154EA1-0FE0-5B96-F9F4-1BF9401A3094}"/>
              </a:ext>
            </a:extLst>
          </p:cNvPr>
          <p:cNvSpPr>
            <a:spLocks noGrp="1"/>
          </p:cNvSpPr>
          <p:nvPr>
            <p:ph type="title"/>
          </p:nvPr>
        </p:nvSpPr>
        <p:spPr>
          <a:xfrm>
            <a:off x="1534697" y="116008"/>
            <a:ext cx="9520158" cy="733825"/>
          </a:xfrm>
        </p:spPr>
        <p:txBody>
          <a:bodyPr/>
          <a:lstStyle/>
          <a:p>
            <a:r>
              <a:rPr lang="es-ES" dirty="0"/>
              <a:t>Análisis variados</a:t>
            </a:r>
            <a:endParaRPr lang="es-CO" dirty="0"/>
          </a:p>
        </p:txBody>
      </p:sp>
      <p:pic>
        <p:nvPicPr>
          <p:cNvPr id="2050" name="Picture 2">
            <a:extLst>
              <a:ext uri="{FF2B5EF4-FFF2-40B4-BE49-F238E27FC236}">
                <a16:creationId xmlns:a16="http://schemas.microsoft.com/office/drawing/2014/main" id="{FCC6FE3A-B4DC-B2B0-4FA3-6D066C65E7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9041" y="933630"/>
            <a:ext cx="4561304" cy="348371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E1BCF6E-3D8C-4CE5-ACFA-92153C9EBDEA}"/>
              </a:ext>
            </a:extLst>
          </p:cNvPr>
          <p:cNvSpPr txBox="1"/>
          <p:nvPr/>
        </p:nvSpPr>
        <p:spPr>
          <a:xfrm>
            <a:off x="971773" y="4556170"/>
            <a:ext cx="3069578" cy="1200329"/>
          </a:xfrm>
          <a:prstGeom prst="rect">
            <a:avLst/>
          </a:prstGeom>
          <a:noFill/>
        </p:spPr>
        <p:txBody>
          <a:bodyPr wrap="square" rtlCol="0">
            <a:spAutoFit/>
          </a:bodyPr>
          <a:lstStyle/>
          <a:p>
            <a:r>
              <a:rPr lang="es-ES" dirty="0"/>
              <a:t>La cantidad de Airbnb verificados y no verificados es muy similar, la diferencia entre sus precios es baja</a:t>
            </a:r>
            <a:endParaRPr lang="es-CO" dirty="0"/>
          </a:p>
        </p:txBody>
      </p:sp>
      <p:sp>
        <p:nvSpPr>
          <p:cNvPr id="5" name="Rectángulo: esquinas diagonales cortadas 4">
            <a:extLst>
              <a:ext uri="{FF2B5EF4-FFF2-40B4-BE49-F238E27FC236}">
                <a16:creationId xmlns:a16="http://schemas.microsoft.com/office/drawing/2014/main" id="{1486D5DC-9B20-7785-7725-EFF0CADEC253}"/>
              </a:ext>
            </a:extLst>
          </p:cNvPr>
          <p:cNvSpPr/>
          <p:nvPr/>
        </p:nvSpPr>
        <p:spPr>
          <a:xfrm>
            <a:off x="4009016" y="4639967"/>
            <a:ext cx="2086984" cy="1032734"/>
          </a:xfrm>
          <a:prstGeom prst="snip2Diag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CO" b="0" i="0" dirty="0">
                <a:solidFill>
                  <a:srgbClr val="212121"/>
                </a:solidFill>
                <a:effectLst/>
                <a:latin typeface="Courier New" panose="02070309020205020404" pitchFamily="49" charset="0"/>
              </a:rPr>
              <a:t>unconfirmed 626.88 verified 623.84</a:t>
            </a:r>
            <a:endParaRPr lang="es-CO" dirty="0"/>
          </a:p>
        </p:txBody>
      </p:sp>
      <p:pic>
        <p:nvPicPr>
          <p:cNvPr id="7" name="Imagen 6">
            <a:extLst>
              <a:ext uri="{FF2B5EF4-FFF2-40B4-BE49-F238E27FC236}">
                <a16:creationId xmlns:a16="http://schemas.microsoft.com/office/drawing/2014/main" id="{1E52D1BD-3F34-1C40-FB97-F73E43141AEE}"/>
              </a:ext>
            </a:extLst>
          </p:cNvPr>
          <p:cNvPicPr>
            <a:picLocks noChangeAspect="1"/>
          </p:cNvPicPr>
          <p:nvPr/>
        </p:nvPicPr>
        <p:blipFill rotWithShape="1">
          <a:blip r:embed="rId3"/>
          <a:srcRect b="5264"/>
          <a:stretch/>
        </p:blipFill>
        <p:spPr>
          <a:xfrm>
            <a:off x="6380355" y="933629"/>
            <a:ext cx="4839872" cy="3483715"/>
          </a:xfrm>
          <a:prstGeom prst="rect">
            <a:avLst/>
          </a:prstGeom>
        </p:spPr>
      </p:pic>
      <p:sp>
        <p:nvSpPr>
          <p:cNvPr id="8" name="Rectángulo: esquinas diagonales cortadas 7">
            <a:extLst>
              <a:ext uri="{FF2B5EF4-FFF2-40B4-BE49-F238E27FC236}">
                <a16:creationId xmlns:a16="http://schemas.microsoft.com/office/drawing/2014/main" id="{DAB815FB-28BE-ECB2-EB04-33E89F28E407}"/>
              </a:ext>
            </a:extLst>
          </p:cNvPr>
          <p:cNvSpPr/>
          <p:nvPr/>
        </p:nvSpPr>
        <p:spPr>
          <a:xfrm>
            <a:off x="6380355" y="4634804"/>
            <a:ext cx="4839872" cy="1155904"/>
          </a:xfrm>
          <a:prstGeom prst="snip2Diag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sv-SE" b="0" i="0" dirty="0">
                <a:solidFill>
                  <a:srgbClr val="212121"/>
                </a:solidFill>
                <a:effectLst/>
                <a:latin typeface="Courier New" panose="02070309020205020404" pitchFamily="49" charset="0"/>
              </a:rPr>
              <a:t>Manhattan 42943, Brooklyn 41017, </a:t>
            </a:r>
          </a:p>
          <a:p>
            <a:pPr algn="ctr"/>
            <a:r>
              <a:rPr lang="sv-SE" b="0" i="0" dirty="0">
                <a:solidFill>
                  <a:srgbClr val="212121"/>
                </a:solidFill>
                <a:effectLst/>
                <a:latin typeface="Courier New" panose="02070309020205020404" pitchFamily="49" charset="0"/>
              </a:rPr>
              <a:t>Queens 13043, Bronx 2658,</a:t>
            </a:r>
          </a:p>
          <a:p>
            <a:pPr algn="ctr"/>
            <a:r>
              <a:rPr lang="sv-SE" b="0" i="0" dirty="0">
                <a:solidFill>
                  <a:srgbClr val="212121"/>
                </a:solidFill>
                <a:effectLst/>
                <a:latin typeface="Courier New" panose="02070309020205020404" pitchFamily="49" charset="0"/>
              </a:rPr>
              <a:t> Staten Island 933</a:t>
            </a:r>
            <a:endParaRPr lang="es-CO" dirty="0"/>
          </a:p>
        </p:txBody>
      </p:sp>
    </p:spTree>
    <p:extLst>
      <p:ext uri="{BB962C8B-B14F-4D97-AF65-F5344CB8AC3E}">
        <p14:creationId xmlns:p14="http://schemas.microsoft.com/office/powerpoint/2010/main" val="2935298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FB9E33-ADED-AF72-177F-7937D861ABE7}"/>
              </a:ext>
            </a:extLst>
          </p:cNvPr>
          <p:cNvSpPr>
            <a:spLocks noGrp="1"/>
          </p:cNvSpPr>
          <p:nvPr>
            <p:ph type="title"/>
          </p:nvPr>
        </p:nvSpPr>
        <p:spPr>
          <a:xfrm>
            <a:off x="1534696" y="247425"/>
            <a:ext cx="8244005" cy="552559"/>
          </a:xfrm>
        </p:spPr>
        <p:txBody>
          <a:bodyPr/>
          <a:lstStyle/>
          <a:p>
            <a:r>
              <a:rPr lang="es-ES" dirty="0"/>
              <a:t>Análisis variados</a:t>
            </a:r>
            <a:endParaRPr lang="es-CO" dirty="0"/>
          </a:p>
        </p:txBody>
      </p:sp>
      <p:sp>
        <p:nvSpPr>
          <p:cNvPr id="5" name="Rectángulo 4">
            <a:extLst>
              <a:ext uri="{FF2B5EF4-FFF2-40B4-BE49-F238E27FC236}">
                <a16:creationId xmlns:a16="http://schemas.microsoft.com/office/drawing/2014/main" id="{ED9A2F99-F109-2570-6618-5D2157AD4993}"/>
              </a:ext>
            </a:extLst>
          </p:cNvPr>
          <p:cNvSpPr/>
          <p:nvPr/>
        </p:nvSpPr>
        <p:spPr>
          <a:xfrm>
            <a:off x="2212427" y="4528971"/>
            <a:ext cx="2477906" cy="7960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Courier New" panose="02070309020205020404" pitchFamily="49" charset="0"/>
              </a:rPr>
              <a:t>moderate 33708 strict 33478 flexible 33408</a:t>
            </a:r>
            <a:endParaRPr lang="es-CO" dirty="0"/>
          </a:p>
        </p:txBody>
      </p:sp>
      <p:pic>
        <p:nvPicPr>
          <p:cNvPr id="3074" name="Picture 2">
            <a:extLst>
              <a:ext uri="{FF2B5EF4-FFF2-40B4-BE49-F238E27FC236}">
                <a16:creationId xmlns:a16="http://schemas.microsoft.com/office/drawing/2014/main" id="{4DBFE111-47DF-29D1-F58F-9B8E929513A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9662"/>
          <a:stretch/>
        </p:blipFill>
        <p:spPr bwMode="auto">
          <a:xfrm>
            <a:off x="1534696" y="799983"/>
            <a:ext cx="4123826" cy="3524591"/>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5DEADDB5-15B4-EC9A-75A5-10D4682EF850}"/>
              </a:ext>
            </a:extLst>
          </p:cNvPr>
          <p:cNvPicPr>
            <a:picLocks noChangeAspect="1"/>
          </p:cNvPicPr>
          <p:nvPr/>
        </p:nvPicPr>
        <p:blipFill>
          <a:blip r:embed="rId3"/>
          <a:stretch>
            <a:fillRect/>
          </a:stretch>
        </p:blipFill>
        <p:spPr>
          <a:xfrm>
            <a:off x="6192819" y="799983"/>
            <a:ext cx="4767500" cy="3524590"/>
          </a:xfrm>
          <a:prstGeom prst="rect">
            <a:avLst/>
          </a:prstGeom>
        </p:spPr>
      </p:pic>
      <p:sp>
        <p:nvSpPr>
          <p:cNvPr id="10" name="Rectángulo: esquinas diagonales cortadas 9">
            <a:extLst>
              <a:ext uri="{FF2B5EF4-FFF2-40B4-BE49-F238E27FC236}">
                <a16:creationId xmlns:a16="http://schemas.microsoft.com/office/drawing/2014/main" id="{2D775256-6711-D107-7A10-B67424AFE7D9}"/>
              </a:ext>
            </a:extLst>
          </p:cNvPr>
          <p:cNvSpPr/>
          <p:nvPr/>
        </p:nvSpPr>
        <p:spPr>
          <a:xfrm>
            <a:off x="6809590" y="4453667"/>
            <a:ext cx="3281083" cy="1258644"/>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Courier New" panose="02070309020205020404" pitchFamily="49" charset="0"/>
              </a:rPr>
              <a:t>Entire home/apt 52691 Private room 45606 Shared room 2182 Hotel room 115</a:t>
            </a:r>
            <a:endParaRPr lang="es-CO" dirty="0"/>
          </a:p>
        </p:txBody>
      </p:sp>
    </p:spTree>
    <p:extLst>
      <p:ext uri="{BB962C8B-B14F-4D97-AF65-F5344CB8AC3E}">
        <p14:creationId xmlns:p14="http://schemas.microsoft.com/office/powerpoint/2010/main" val="505308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A51A4C-45D0-A833-BBB0-A4F56A90CB15}"/>
              </a:ext>
            </a:extLst>
          </p:cNvPr>
          <p:cNvSpPr>
            <a:spLocks noGrp="1"/>
          </p:cNvSpPr>
          <p:nvPr>
            <p:ph type="title"/>
          </p:nvPr>
        </p:nvSpPr>
        <p:spPr>
          <a:xfrm>
            <a:off x="1534696" y="245122"/>
            <a:ext cx="9520158" cy="701552"/>
          </a:xfrm>
        </p:spPr>
        <p:txBody>
          <a:bodyPr/>
          <a:lstStyle/>
          <a:p>
            <a:r>
              <a:rPr lang="es-ES" dirty="0"/>
              <a:t>Regresiones y modelos </a:t>
            </a:r>
            <a:endParaRPr lang="es-CO" dirty="0"/>
          </a:p>
        </p:txBody>
      </p:sp>
      <p:sp>
        <p:nvSpPr>
          <p:cNvPr id="3" name="Marcador de contenido 2">
            <a:extLst>
              <a:ext uri="{FF2B5EF4-FFF2-40B4-BE49-F238E27FC236}">
                <a16:creationId xmlns:a16="http://schemas.microsoft.com/office/drawing/2014/main" id="{B726174F-8BC4-4264-B248-FF0D298C70E7}"/>
              </a:ext>
            </a:extLst>
          </p:cNvPr>
          <p:cNvSpPr>
            <a:spLocks noGrp="1"/>
          </p:cNvSpPr>
          <p:nvPr>
            <p:ph idx="1"/>
          </p:nvPr>
        </p:nvSpPr>
        <p:spPr>
          <a:xfrm>
            <a:off x="1534696" y="946674"/>
            <a:ext cx="9520158" cy="4358307"/>
          </a:xfrm>
        </p:spPr>
        <p:txBody>
          <a:bodyPr/>
          <a:lstStyle/>
          <a:p>
            <a:r>
              <a:rPr lang="es-ES" dirty="0"/>
              <a:t>Se utilizan diferentes modelos para crear la calculadora, aquí se listaran los modelos utilizados, pero que no mostraron ser buenos predictores del precio de los Airbnb  debido a las métricas o explicaciones teóricas</a:t>
            </a:r>
          </a:p>
          <a:p>
            <a:endParaRPr lang="es-CO" dirty="0"/>
          </a:p>
        </p:txBody>
      </p:sp>
      <p:sp>
        <p:nvSpPr>
          <p:cNvPr id="6" name="Rectángulo 5">
            <a:extLst>
              <a:ext uri="{FF2B5EF4-FFF2-40B4-BE49-F238E27FC236}">
                <a16:creationId xmlns:a16="http://schemas.microsoft.com/office/drawing/2014/main" id="{8B216327-016A-F54E-E8D7-063978F10774}"/>
              </a:ext>
            </a:extLst>
          </p:cNvPr>
          <p:cNvSpPr/>
          <p:nvPr/>
        </p:nvSpPr>
        <p:spPr>
          <a:xfrm>
            <a:off x="1373332" y="2178732"/>
            <a:ext cx="2237591" cy="45182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Mínimo cuadrados ordinales </a:t>
            </a:r>
            <a:endParaRPr lang="es-CO" dirty="0"/>
          </a:p>
        </p:txBody>
      </p:sp>
      <p:cxnSp>
        <p:nvCxnSpPr>
          <p:cNvPr id="8" name="Conector recto de flecha 7">
            <a:extLst>
              <a:ext uri="{FF2B5EF4-FFF2-40B4-BE49-F238E27FC236}">
                <a16:creationId xmlns:a16="http://schemas.microsoft.com/office/drawing/2014/main" id="{97CEDAC2-AB72-6EA4-5E96-0EE2394DE8A4}"/>
              </a:ext>
            </a:extLst>
          </p:cNvPr>
          <p:cNvCxnSpPr>
            <a:stCxn id="6" idx="3"/>
          </p:cNvCxnSpPr>
          <p:nvPr/>
        </p:nvCxnSpPr>
        <p:spPr>
          <a:xfrm flipV="1">
            <a:off x="3610923" y="2404642"/>
            <a:ext cx="32637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81FCF903-109B-9379-0B2F-A6C61A9BBE10}"/>
              </a:ext>
            </a:extLst>
          </p:cNvPr>
          <p:cNvSpPr/>
          <p:nvPr/>
        </p:nvSpPr>
        <p:spPr>
          <a:xfrm>
            <a:off x="3991085" y="2178732"/>
            <a:ext cx="5554357" cy="468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Courier New" panose="02070309020205020404" pitchFamily="49" charset="0"/>
              </a:rPr>
              <a:t>root Mean squared error: 705.94</a:t>
            </a:r>
          </a:p>
          <a:p>
            <a:pPr algn="ctr"/>
            <a:r>
              <a:rPr lang="en-US" dirty="0">
                <a:solidFill>
                  <a:srgbClr val="212121"/>
                </a:solidFill>
                <a:latin typeface="Courier New" panose="02070309020205020404" pitchFamily="49" charset="0"/>
              </a:rPr>
              <a:t>1 variable significativa</a:t>
            </a:r>
            <a:endParaRPr lang="es-CO" dirty="0"/>
          </a:p>
        </p:txBody>
      </p:sp>
      <p:sp>
        <p:nvSpPr>
          <p:cNvPr id="10" name="Rectángulo 9">
            <a:extLst>
              <a:ext uri="{FF2B5EF4-FFF2-40B4-BE49-F238E27FC236}">
                <a16:creationId xmlns:a16="http://schemas.microsoft.com/office/drawing/2014/main" id="{36378B32-92D1-3B27-5D38-AE723940D5CD}"/>
              </a:ext>
            </a:extLst>
          </p:cNvPr>
          <p:cNvSpPr/>
          <p:nvPr/>
        </p:nvSpPr>
        <p:spPr>
          <a:xfrm>
            <a:off x="1373332" y="2791917"/>
            <a:ext cx="2237591" cy="45182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Regresión polinómica</a:t>
            </a:r>
            <a:endParaRPr lang="es-CO" dirty="0"/>
          </a:p>
        </p:txBody>
      </p:sp>
      <p:cxnSp>
        <p:nvCxnSpPr>
          <p:cNvPr id="11" name="Conector recto de flecha 10">
            <a:extLst>
              <a:ext uri="{FF2B5EF4-FFF2-40B4-BE49-F238E27FC236}">
                <a16:creationId xmlns:a16="http://schemas.microsoft.com/office/drawing/2014/main" id="{FD1C1591-D22D-501A-EF97-99DAC510A589}"/>
              </a:ext>
            </a:extLst>
          </p:cNvPr>
          <p:cNvCxnSpPr>
            <a:stCxn id="10" idx="3"/>
          </p:cNvCxnSpPr>
          <p:nvPr/>
        </p:nvCxnSpPr>
        <p:spPr>
          <a:xfrm flipV="1">
            <a:off x="3610923" y="3017827"/>
            <a:ext cx="32637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ángulo 11">
            <a:extLst>
              <a:ext uri="{FF2B5EF4-FFF2-40B4-BE49-F238E27FC236}">
                <a16:creationId xmlns:a16="http://schemas.microsoft.com/office/drawing/2014/main" id="{59D491B4-BFF8-09D3-B080-3DEEC1F63A0F}"/>
              </a:ext>
            </a:extLst>
          </p:cNvPr>
          <p:cNvSpPr/>
          <p:nvPr/>
        </p:nvSpPr>
        <p:spPr>
          <a:xfrm>
            <a:off x="3991086" y="2791917"/>
            <a:ext cx="5554358" cy="506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rgbClr val="212121"/>
                </a:solidFill>
                <a:latin typeface="Courier New" panose="02070309020205020404" pitchFamily="49" charset="0"/>
              </a:rPr>
              <a:t>R2:Negativo</a:t>
            </a:r>
            <a:endParaRPr lang="es-CO" b="0" i="0" dirty="0">
              <a:solidFill>
                <a:srgbClr val="212121"/>
              </a:solidFill>
              <a:effectLst/>
              <a:latin typeface="Courier New" panose="02070309020205020404" pitchFamily="49" charset="0"/>
            </a:endParaRPr>
          </a:p>
          <a:p>
            <a:pPr algn="ctr"/>
            <a:r>
              <a:rPr lang="es-CO" dirty="0">
                <a:solidFill>
                  <a:srgbClr val="212121"/>
                </a:solidFill>
                <a:latin typeface="Courier New" panose="02070309020205020404" pitchFamily="49" charset="0"/>
              </a:rPr>
              <a:t>0 variables significativas</a:t>
            </a:r>
            <a:endParaRPr lang="es-CO" dirty="0"/>
          </a:p>
        </p:txBody>
      </p:sp>
      <p:sp>
        <p:nvSpPr>
          <p:cNvPr id="13" name="Rectángulo 12">
            <a:extLst>
              <a:ext uri="{FF2B5EF4-FFF2-40B4-BE49-F238E27FC236}">
                <a16:creationId xmlns:a16="http://schemas.microsoft.com/office/drawing/2014/main" id="{4C20E384-B2EF-EC4A-760F-72A33DB7B1A5}"/>
              </a:ext>
            </a:extLst>
          </p:cNvPr>
          <p:cNvSpPr/>
          <p:nvPr/>
        </p:nvSpPr>
        <p:spPr>
          <a:xfrm>
            <a:off x="1373332" y="3443483"/>
            <a:ext cx="2237591" cy="45182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Mínimo cuadrados ordinales, con pca </a:t>
            </a:r>
            <a:endParaRPr lang="es-CO" dirty="0"/>
          </a:p>
        </p:txBody>
      </p:sp>
      <p:cxnSp>
        <p:nvCxnSpPr>
          <p:cNvPr id="14" name="Conector recto de flecha 13">
            <a:extLst>
              <a:ext uri="{FF2B5EF4-FFF2-40B4-BE49-F238E27FC236}">
                <a16:creationId xmlns:a16="http://schemas.microsoft.com/office/drawing/2014/main" id="{0A158256-B63B-2E6F-5E9D-73BF1B5FF97E}"/>
              </a:ext>
            </a:extLst>
          </p:cNvPr>
          <p:cNvCxnSpPr>
            <a:stCxn id="13" idx="3"/>
          </p:cNvCxnSpPr>
          <p:nvPr/>
        </p:nvCxnSpPr>
        <p:spPr>
          <a:xfrm flipV="1">
            <a:off x="3610923" y="3669393"/>
            <a:ext cx="32637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9DD988A-BD48-1AA2-2F39-93FEE30883A3}"/>
              </a:ext>
            </a:extLst>
          </p:cNvPr>
          <p:cNvSpPr/>
          <p:nvPr/>
        </p:nvSpPr>
        <p:spPr>
          <a:xfrm>
            <a:off x="3991086" y="3443483"/>
            <a:ext cx="5554358" cy="8939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Courier New" panose="02070309020205020404" pitchFamily="49" charset="0"/>
              </a:rPr>
              <a:t>Pca 1 componente explica 0,999471</a:t>
            </a:r>
          </a:p>
          <a:p>
            <a:pPr algn="ctr"/>
            <a:r>
              <a:rPr lang="es-ES" dirty="0">
                <a:solidFill>
                  <a:srgbClr val="212121"/>
                </a:solidFill>
                <a:latin typeface="Courier New" panose="02070309020205020404" pitchFamily="49" charset="0"/>
              </a:rPr>
              <a:t>Solo funciona con componentes lineales</a:t>
            </a:r>
            <a:endParaRPr lang="es-CO" b="0" i="0" dirty="0">
              <a:solidFill>
                <a:srgbClr val="212121"/>
              </a:solidFill>
              <a:effectLst/>
              <a:latin typeface="Courier New" panose="02070309020205020404" pitchFamily="49" charset="0"/>
            </a:endParaRPr>
          </a:p>
          <a:p>
            <a:pPr algn="ctr"/>
            <a:r>
              <a:rPr lang="es-CO" b="0" i="0" dirty="0" err="1">
                <a:solidFill>
                  <a:srgbClr val="212121"/>
                </a:solidFill>
                <a:effectLst/>
                <a:latin typeface="Courier New" panose="02070309020205020404" pitchFamily="49" charset="0"/>
              </a:rPr>
              <a:t>Rmse</a:t>
            </a:r>
            <a:r>
              <a:rPr lang="es-CO" b="0" i="0" dirty="0">
                <a:solidFill>
                  <a:srgbClr val="212121"/>
                </a:solidFill>
                <a:effectLst/>
                <a:latin typeface="Courier New" panose="02070309020205020404" pitchFamily="49" charset="0"/>
              </a:rPr>
              <a:t>=0,029</a:t>
            </a:r>
            <a:endParaRPr lang="en-US" b="0" i="0" dirty="0">
              <a:solidFill>
                <a:srgbClr val="212121"/>
              </a:solidFill>
              <a:effectLst/>
              <a:latin typeface="Courier New" panose="02070309020205020404" pitchFamily="49" charset="0"/>
            </a:endParaRPr>
          </a:p>
        </p:txBody>
      </p:sp>
      <p:sp>
        <p:nvSpPr>
          <p:cNvPr id="22" name="Rectángulo 21">
            <a:extLst>
              <a:ext uri="{FF2B5EF4-FFF2-40B4-BE49-F238E27FC236}">
                <a16:creationId xmlns:a16="http://schemas.microsoft.com/office/drawing/2014/main" id="{8B8030C6-AC2E-39A3-C0E4-B0BC524BC8B0}"/>
              </a:ext>
            </a:extLst>
          </p:cNvPr>
          <p:cNvSpPr/>
          <p:nvPr/>
        </p:nvSpPr>
        <p:spPr>
          <a:xfrm>
            <a:off x="1373332" y="4498775"/>
            <a:ext cx="2237591" cy="45182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Mínimo cuadrados ordinales con umap</a:t>
            </a:r>
            <a:endParaRPr lang="es-CO" dirty="0"/>
          </a:p>
        </p:txBody>
      </p:sp>
      <p:cxnSp>
        <p:nvCxnSpPr>
          <p:cNvPr id="23" name="Conector recto de flecha 22">
            <a:extLst>
              <a:ext uri="{FF2B5EF4-FFF2-40B4-BE49-F238E27FC236}">
                <a16:creationId xmlns:a16="http://schemas.microsoft.com/office/drawing/2014/main" id="{0C4D5036-E8C4-92AA-3590-A18F52108AE8}"/>
              </a:ext>
            </a:extLst>
          </p:cNvPr>
          <p:cNvCxnSpPr>
            <a:cxnSpLocks/>
          </p:cNvCxnSpPr>
          <p:nvPr/>
        </p:nvCxnSpPr>
        <p:spPr>
          <a:xfrm flipV="1">
            <a:off x="3623412" y="4724684"/>
            <a:ext cx="32637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B6863A7E-39E1-BD15-C9A7-D0854A757B34}"/>
              </a:ext>
            </a:extLst>
          </p:cNvPr>
          <p:cNvSpPr/>
          <p:nvPr/>
        </p:nvSpPr>
        <p:spPr>
          <a:xfrm>
            <a:off x="3962276" y="4418093"/>
            <a:ext cx="5583165" cy="8062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212121"/>
                </a:solidFill>
                <a:latin typeface="Courier New" panose="02070309020205020404" pitchFamily="49" charset="0"/>
              </a:rPr>
              <a:t> </a:t>
            </a:r>
          </a:p>
          <a:p>
            <a:pPr algn="ctr"/>
            <a:r>
              <a:rPr lang="en-US" dirty="0">
                <a:solidFill>
                  <a:srgbClr val="212121"/>
                </a:solidFill>
                <a:latin typeface="Courier New" panose="02070309020205020404" pitchFamily="49" charset="0"/>
              </a:rPr>
              <a:t>1 solo componente umap</a:t>
            </a:r>
          </a:p>
          <a:p>
            <a:pPr algn="ctr"/>
            <a:r>
              <a:rPr lang="en-US" dirty="0">
                <a:solidFill>
                  <a:srgbClr val="212121"/>
                </a:solidFill>
                <a:latin typeface="Courier New" panose="02070309020205020404" pitchFamily="49" charset="0"/>
              </a:rPr>
              <a:t>No captura el tiempo</a:t>
            </a:r>
          </a:p>
          <a:p>
            <a:pPr algn="ctr"/>
            <a:r>
              <a:rPr lang="en-US" dirty="0">
                <a:solidFill>
                  <a:srgbClr val="212121"/>
                </a:solidFill>
                <a:latin typeface="Courier New" panose="02070309020205020404" pitchFamily="49" charset="0"/>
              </a:rPr>
              <a:t>Rmse = 0,028</a:t>
            </a:r>
          </a:p>
          <a:p>
            <a:pPr algn="ctr"/>
            <a:r>
              <a:rPr lang="en-US" dirty="0">
                <a:solidFill>
                  <a:srgbClr val="212121"/>
                </a:solidFill>
                <a:latin typeface="Courier New" panose="02070309020205020404" pitchFamily="49" charset="0"/>
              </a:rPr>
              <a:t> </a:t>
            </a:r>
            <a:endParaRPr lang="es-CO" dirty="0"/>
          </a:p>
        </p:txBody>
      </p:sp>
      <p:sp>
        <p:nvSpPr>
          <p:cNvPr id="25" name="CuadroTexto 24">
            <a:extLst>
              <a:ext uri="{FF2B5EF4-FFF2-40B4-BE49-F238E27FC236}">
                <a16:creationId xmlns:a16="http://schemas.microsoft.com/office/drawing/2014/main" id="{691A3D18-AF42-D466-D762-6C5102E7A665}"/>
              </a:ext>
            </a:extLst>
          </p:cNvPr>
          <p:cNvSpPr txBox="1"/>
          <p:nvPr/>
        </p:nvSpPr>
        <p:spPr>
          <a:xfrm>
            <a:off x="9599227" y="1766788"/>
            <a:ext cx="2531295" cy="4247317"/>
          </a:xfrm>
          <a:prstGeom prst="rect">
            <a:avLst/>
          </a:prstGeom>
          <a:noFill/>
        </p:spPr>
        <p:txBody>
          <a:bodyPr wrap="square" rtlCol="0">
            <a:spAutoFit/>
          </a:bodyPr>
          <a:lstStyle/>
          <a:p>
            <a:r>
              <a:rPr lang="es-ES" dirty="0"/>
              <a:t>aunque las reducción dimensional mostro, buenos resultados, al hacer la calculadora, el calculo de las predicciones era mucho mas compleja, tanto así que se debían transformar las variables de la calculadora a un componente dimensional parecido para que tuviera sentido</a:t>
            </a:r>
            <a:endParaRPr lang="es-CO" dirty="0"/>
          </a:p>
        </p:txBody>
      </p:sp>
    </p:spTree>
    <p:extLst>
      <p:ext uri="{BB962C8B-B14F-4D97-AF65-F5344CB8AC3E}">
        <p14:creationId xmlns:p14="http://schemas.microsoft.com/office/powerpoint/2010/main" val="246041615"/>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TM10001114[[fn=Galería]]</Template>
  <TotalTime>524</TotalTime>
  <Words>1242</Words>
  <Application>Microsoft Office PowerPoint</Application>
  <PresentationFormat>Panorámica</PresentationFormat>
  <Paragraphs>125</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Courier New</vt:lpstr>
      <vt:lpstr>Palatino Linotype</vt:lpstr>
      <vt:lpstr>Roboto</vt:lpstr>
      <vt:lpstr>Söhne</vt:lpstr>
      <vt:lpstr>Galería</vt:lpstr>
      <vt:lpstr>Calculadora de precios para Airbnb de New-York</vt:lpstr>
      <vt:lpstr>OBJETIVO</vt:lpstr>
      <vt:lpstr>Los precios </vt:lpstr>
      <vt:lpstr>Variables exógenas</vt:lpstr>
      <vt:lpstr>Exploratory Data Analysis EDA (DESPUES DE LIMPIEZA Y OUTLIERS)</vt:lpstr>
      <vt:lpstr>ANALISIS VARIADOS</vt:lpstr>
      <vt:lpstr>Análisis variados</vt:lpstr>
      <vt:lpstr>Análisis variados</vt:lpstr>
      <vt:lpstr>Regresiones y modelos </vt:lpstr>
      <vt:lpstr>Regresión SARIMAX (Seasonal Autoregressive Integrated Moving Average with Exogenous Variables)</vt:lpstr>
      <vt:lpstr>Análisis de variables en el tiempo</vt:lpstr>
      <vt:lpstr>Descomposición general</vt:lpstr>
      <vt:lpstr>Modelos aplicados</vt:lpstr>
      <vt:lpstr>Modelo general</vt:lpstr>
      <vt:lpstr>Modelo especifico</vt:lpstr>
      <vt:lpstr>Calculadora y predicciones</vt:lpstr>
      <vt:lpstr>Con todas las variables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Calculadora de precios para Airbnb de New-York</dc:title>
  <dc:creator>juan david campo viveros</dc:creator>
  <cp:lastModifiedBy>juan david campo viveros</cp:lastModifiedBy>
  <cp:revision>3</cp:revision>
  <dcterms:created xsi:type="dcterms:W3CDTF">2023-08-08T17:26:22Z</dcterms:created>
  <dcterms:modified xsi:type="dcterms:W3CDTF">2023-08-09T02:10:36Z</dcterms:modified>
</cp:coreProperties>
</file>