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Dosis"/>
      <p:regular r:id="rId33"/>
      <p:bold r:id="rId34"/>
    </p:embeddedFon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Dosis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regular.fntdata"/><Relationship Id="rId12" Type="http://schemas.openxmlformats.org/officeDocument/2006/relationships/slide" Target="slides/slide8.xml"/><Relationship Id="rId34" Type="http://schemas.openxmlformats.org/officeDocument/2006/relationships/font" Target="fonts/Dosis-bold.fntdata"/><Relationship Id="rId15" Type="http://schemas.openxmlformats.org/officeDocument/2006/relationships/slide" Target="slides/slide11.xml"/><Relationship Id="rId37" Type="http://schemas.openxmlformats.org/officeDocument/2006/relationships/font" Target="fonts/Roboto-italic.fntdata"/><Relationship Id="rId14" Type="http://schemas.openxmlformats.org/officeDocument/2006/relationships/slide" Target="slides/slide10.xml"/><Relationship Id="rId36" Type="http://schemas.openxmlformats.org/officeDocument/2006/relationships/font" Target="fonts/Robot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br>
              <a:rPr lang="en"/>
            </a:b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br>
              <a:rPr lang="en"/>
            </a:b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br>
              <a:rPr lang="en"/>
            </a:b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br>
              <a:rPr lang="en"/>
            </a:br>
            <a:br>
              <a:rPr lang="en"/>
            </a:b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solidFill>
          <a:srgbClr val="22222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520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Shape 9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inverted">
    <p:bg>
      <p:bgPr>
        <a:solidFill>
          <a:srgbClr val="22222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bg>
      <p:bgPr>
        <a:solidFill>
          <a:srgbClr val="FF870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086350" y="-38100"/>
            <a:ext cx="4114800" cy="5219700"/>
          </a:xfrm>
          <a:custGeom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1pPr>
            <a:lvl2pPr lvl="1" rtl="0">
              <a:spcBef>
                <a:spcPts val="0"/>
              </a:spcBef>
              <a:buClr>
                <a:srgbClr val="222222"/>
              </a:buClr>
              <a:buNone/>
              <a:defRPr/>
            </a:lvl2pPr>
            <a:lvl3pPr lvl="2" rtl="0">
              <a:spcBef>
                <a:spcPts val="0"/>
              </a:spcBef>
              <a:buClr>
                <a:srgbClr val="222222"/>
              </a:buClr>
              <a:buNone/>
              <a:defRPr/>
            </a:lvl3pPr>
            <a:lvl4pPr lvl="3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4pPr>
            <a:lvl5pPr lvl="4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5pPr>
            <a:lvl6pPr lvl="5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6pPr>
            <a:lvl7pPr lvl="6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7pPr>
            <a:lvl8pPr lvl="7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8pPr>
            <a:lvl9pPr lvl="8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44050" y="-38100"/>
            <a:ext cx="4139800" cy="5192625"/>
          </a:xfrm>
          <a:custGeom>
            <a:pathLst>
              <a:path extrusionOk="0" h="207705" w="165592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Shape 23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i="1" sz="3600"/>
            </a:lvl1pPr>
            <a:lvl2pPr lvl="1" rtl="0">
              <a:spcBef>
                <a:spcPts val="0"/>
              </a:spcBef>
              <a:buSzPct val="100000"/>
              <a:defRPr i="1" sz="3600"/>
            </a:lvl2pPr>
            <a:lvl3pPr lvl="2" rtl="0">
              <a:spcBef>
                <a:spcPts val="0"/>
              </a:spcBef>
              <a:buSzPct val="100000"/>
              <a:defRPr i="1" sz="3600"/>
            </a:lvl3pPr>
            <a:lvl4pPr lvl="3" rtl="0">
              <a:spcBef>
                <a:spcPts val="0"/>
              </a:spcBef>
              <a:buSzPct val="100000"/>
              <a:defRPr i="1" sz="3600"/>
            </a:lvl4pPr>
            <a:lvl5pPr lvl="4" rtl="0">
              <a:spcBef>
                <a:spcPts val="0"/>
              </a:spcBef>
              <a:buSzPct val="100000"/>
              <a:defRPr i="1" sz="3600"/>
            </a:lvl5pPr>
            <a:lvl6pPr lvl="5" rtl="0">
              <a:spcBef>
                <a:spcPts val="0"/>
              </a:spcBef>
              <a:buSzPct val="100000"/>
              <a:defRPr i="1" sz="3600"/>
            </a:lvl6pPr>
            <a:lvl7pPr lvl="6" rtl="0">
              <a:spcBef>
                <a:spcPts val="0"/>
              </a:spcBef>
              <a:buSzPct val="100000"/>
              <a:defRPr i="1" sz="3600"/>
            </a:lvl7pPr>
            <a:lvl8pPr lvl="7" rtl="0">
              <a:spcBef>
                <a:spcPts val="0"/>
              </a:spcBef>
              <a:buSzPct val="100000"/>
              <a:defRPr i="1" sz="3600"/>
            </a:lvl8pPr>
            <a:lvl9pPr lvl="8">
              <a:spcBef>
                <a:spcPts val="0"/>
              </a:spcBef>
              <a:buSzPct val="100000"/>
              <a:defRPr i="1" sz="3600"/>
            </a:lvl9pPr>
          </a:lstStyle>
          <a:p/>
        </p:txBody>
      </p:sp>
      <p:sp>
        <p:nvSpPr>
          <p:cNvPr id="25" name="Shape 25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sp>
        <p:nvSpPr>
          <p:cNvPr id="26" name="Shape 26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</a:p>
        </p:txBody>
      </p:sp>
      <p:sp>
        <p:nvSpPr>
          <p:cNvPr id="29" name="Shape 29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b="0" sz="2400"/>
            </a:lvl1pPr>
            <a:lvl2pPr lvl="1">
              <a:spcBef>
                <a:spcPts val="0"/>
              </a:spcBef>
              <a:buSzPct val="100000"/>
              <a:defRPr b="0" sz="2400"/>
            </a:lvl2pPr>
            <a:lvl3pPr lvl="2">
              <a:spcBef>
                <a:spcPts val="0"/>
              </a:spcBef>
              <a:buSzPct val="100000"/>
              <a:defRPr b="0" sz="2400"/>
            </a:lvl3pPr>
            <a:lvl4pPr lvl="3">
              <a:spcBef>
                <a:spcPts val="0"/>
              </a:spcBef>
              <a:buSzPct val="100000"/>
              <a:defRPr b="0" sz="2400"/>
            </a:lvl4pPr>
            <a:lvl5pPr lvl="4">
              <a:spcBef>
                <a:spcPts val="0"/>
              </a:spcBef>
              <a:buSzPct val="100000"/>
              <a:defRPr b="0" sz="2400"/>
            </a:lvl5pPr>
            <a:lvl6pPr lvl="5">
              <a:spcBef>
                <a:spcPts val="0"/>
              </a:spcBef>
              <a:buSzPct val="100000"/>
              <a:defRPr b="0" sz="2400"/>
            </a:lvl6pPr>
            <a:lvl7pPr lvl="6">
              <a:spcBef>
                <a:spcPts val="0"/>
              </a:spcBef>
              <a:buSzPct val="100000"/>
              <a:defRPr b="0" sz="2400"/>
            </a:lvl7pPr>
            <a:lvl8pPr lvl="7">
              <a:spcBef>
                <a:spcPts val="0"/>
              </a:spcBef>
              <a:buSzPct val="100000"/>
              <a:defRPr b="0" sz="2400"/>
            </a:lvl8pPr>
            <a:lvl9pPr lvl="8">
              <a:spcBef>
                <a:spcPts val="0"/>
              </a:spcBef>
              <a:buSzPct val="100000"/>
              <a:defRPr b="0"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Shape 53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61" name="Shape 61"/>
          <p:cNvSpPr txBox="1"/>
          <p:nvPr>
            <p:ph idx="3" type="body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Shape 6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mage background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-55075" y="-38100"/>
            <a:ext cx="3312625" cy="5214650"/>
          </a:xfrm>
          <a:custGeom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3" name="Shape 83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36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b="1"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xataka.com/perifericos/wps-tu-red-inalambrica-segura" TargetMode="External"/><Relationship Id="rId4" Type="http://schemas.openxmlformats.org/officeDocument/2006/relationships/hyperlink" Target="https://elandroidelibre.elespanol.com/2015/09/asi-funciona-wps-el-modo-para-conectarte-a-tu-wifi-sin-introducir-contrasena.html" TargetMode="External"/><Relationship Id="rId5" Type="http://schemas.openxmlformats.org/officeDocument/2006/relationships/hyperlink" Target="https://rootear.com/seguridad/wps-que-espara-que-sirve" TargetMode="External"/><Relationship Id="rId6" Type="http://schemas.openxmlformats.org/officeDocument/2006/relationships/hyperlink" Target="http://www.crack-wifi.com/forum/topic-11198-pixie-dust-attack-participez-a-la-recherche-avec-vos-echantillons.html#p75984" TargetMode="External"/><Relationship Id="rId7" Type="http://schemas.openxmlformats.org/officeDocument/2006/relationships/hyperlink" Target="https://forums.kali.org/showthread.php?24286-WPS-Pixie-Dust-Attack-%28Offline-WPS-Attack%29&amp;p=42961&amp;viewfull=1#post42961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578200" y="1531775"/>
            <a:ext cx="5238600" cy="1144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n"/>
              <a:t>PROTOCOLO WPS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2892150" y="3237000"/>
            <a:ext cx="39399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Autores: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Char char="●"/>
            </a:pPr>
            <a:r>
              <a:rPr lang="en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Jonathan Fernández Mertanen</a:t>
            </a:r>
          </a:p>
          <a:p>
            <a:pPr indent="-317500" lvl="0" marL="45720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Char char="●"/>
            </a:pPr>
            <a:r>
              <a:rPr lang="en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Juan Carlos Ruiz García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1163925" y="1117425"/>
            <a:ext cx="7581900" cy="364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en" sz="1800">
                <a:solidFill>
                  <a:srgbClr val="FF9900"/>
                </a:solidFill>
              </a:rPr>
              <a:t>NFC:</a:t>
            </a:r>
            <a:r>
              <a:rPr lang="en" sz="1800"/>
              <a:t> sigue más o menos el </a:t>
            </a:r>
            <a:r>
              <a:rPr b="1" lang="en" sz="1800"/>
              <a:t>mismo procedimiento que en el PBC</a:t>
            </a:r>
            <a:r>
              <a:rPr lang="en" sz="1800"/>
              <a:t>, pero en lugar de tener un botón físico, </a:t>
            </a:r>
            <a:r>
              <a:rPr b="1" lang="en" sz="1800"/>
              <a:t>realiza el intercambio de las credenciales utilizando la tecnología NFC</a:t>
            </a:r>
            <a:r>
              <a:rPr lang="en" sz="1800"/>
              <a:t>. Distancia </a:t>
            </a:r>
            <a:r>
              <a:rPr b="1" lang="en" sz="1800"/>
              <a:t>entre 0 y 20cm</a:t>
            </a:r>
            <a:r>
              <a:rPr lang="en" sz="1800"/>
              <a:t>. </a:t>
            </a:r>
            <a:r>
              <a:rPr b="1" lang="en" sz="1800"/>
              <a:t>Ambos</a:t>
            </a:r>
            <a:r>
              <a:rPr lang="en" sz="1800"/>
              <a:t> dispositivos </a:t>
            </a:r>
            <a:r>
              <a:rPr b="1" lang="en" sz="1800"/>
              <a:t>deben contar con esta tecnología</a:t>
            </a:r>
            <a:r>
              <a:rPr lang="en" sz="180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en" sz="1800">
                <a:solidFill>
                  <a:srgbClr val="FF9900"/>
                </a:solidFill>
              </a:rPr>
              <a:t>USB:</a:t>
            </a:r>
            <a:r>
              <a:rPr lang="en" sz="1800"/>
              <a:t> es con diferencia el </a:t>
            </a:r>
            <a:r>
              <a:rPr b="1" lang="en" sz="1800"/>
              <a:t>más seguro de todos</a:t>
            </a:r>
            <a:r>
              <a:rPr lang="en" sz="1800"/>
              <a:t>, pero tambien el </a:t>
            </a:r>
            <a:r>
              <a:rPr b="1" lang="en" sz="1800"/>
              <a:t>mas lento</a:t>
            </a:r>
            <a:r>
              <a:rPr lang="en" sz="1800"/>
              <a:t>. Consiste en </a:t>
            </a:r>
            <a:r>
              <a:rPr b="1" lang="en" sz="1800"/>
              <a:t>guardar las credenciales en un dispositivo USB, y copiarlas desde el router al cliente.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250" y="1848625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Modos de conexión</a:t>
            </a: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1625" y="2522825"/>
            <a:ext cx="1785050" cy="124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ctrTitle"/>
          </p:nvPr>
        </p:nvSpPr>
        <p:spPr>
          <a:xfrm>
            <a:off x="1028475" y="1541600"/>
            <a:ext cx="5327400" cy="2344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Terminología</a:t>
            </a:r>
          </a:p>
        </p:txBody>
      </p:sp>
      <p:sp>
        <p:nvSpPr>
          <p:cNvPr id="179" name="Shape 179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Terminología</a:t>
            </a: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 b="20898" l="0" r="0" t="20904"/>
          <a:stretch/>
        </p:blipFill>
        <p:spPr>
          <a:xfrm>
            <a:off x="-1473406" y="1025169"/>
            <a:ext cx="6279900" cy="3532800"/>
          </a:xfrm>
          <a:prstGeom prst="parallelogram">
            <a:avLst>
              <a:gd fmla="val 51555" name="adj"/>
            </a:avLst>
          </a:prstGeom>
          <a:noFill/>
          <a:ln>
            <a:noFill/>
          </a:ln>
        </p:spPr>
      </p:pic>
      <p:sp>
        <p:nvSpPr>
          <p:cNvPr id="187" name="Shape 187"/>
          <p:cNvSpPr txBox="1"/>
          <p:nvPr>
            <p:ph idx="1" type="body"/>
          </p:nvPr>
        </p:nvSpPr>
        <p:spPr>
          <a:xfrm>
            <a:off x="4754925" y="1208575"/>
            <a:ext cx="4253400" cy="731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¿Qué son las </a:t>
            </a: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credenciales</a:t>
            </a: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?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4144" y="2817350"/>
            <a:ext cx="1953143" cy="237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>
            <p:ph idx="1" type="body"/>
          </p:nvPr>
        </p:nvSpPr>
        <p:spPr>
          <a:xfrm>
            <a:off x="4740775" y="2168875"/>
            <a:ext cx="4147200" cy="731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¿Qué es el PIN?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765650" y="3200550"/>
            <a:ext cx="2193600" cy="1059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¿Qué significa PBC?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2121550" y="1251650"/>
            <a:ext cx="6617100" cy="364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/>
              <a:t>Las credenciales están compuestas por: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55600" lvl="0" marL="457200" rtl="0" algn="l">
              <a:spcBef>
                <a:spcPts val="0"/>
              </a:spcBef>
              <a:buSzPct val="111111"/>
            </a:pPr>
            <a:r>
              <a:rPr b="1" lang="en" sz="1800"/>
              <a:t>SSID (Service Set Identifier):</a:t>
            </a:r>
            <a:r>
              <a:rPr lang="en" sz="1800"/>
              <a:t> Es lo que conocemos como el nombre que identifica a una red WiFi.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55600" lvl="0" marL="457200" rtl="0" algn="l">
              <a:spcBef>
                <a:spcPts val="0"/>
              </a:spcBef>
              <a:buSzPct val="111111"/>
            </a:pPr>
            <a:r>
              <a:rPr b="1" lang="en" sz="1800"/>
              <a:t>PSK (Pre Shared Key):</a:t>
            </a:r>
            <a:r>
              <a:rPr lang="en" sz="1800"/>
              <a:t> la seguridad de la red WiFi se basa en una clave secreta, conocida vulgarmente como la contraseña de la red WiFi.</a:t>
            </a:r>
          </a:p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Terminología</a:t>
            </a:r>
            <a:r>
              <a:rPr lang="en"/>
              <a:t>. </a:t>
            </a:r>
            <a:r>
              <a:rPr lang="en" sz="1800"/>
              <a:t>¿Qué son las credenciales?</a:t>
            </a: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8" name="Shape 198"/>
          <p:cNvSpPr/>
          <p:nvPr/>
        </p:nvSpPr>
        <p:spPr>
          <a:xfrm>
            <a:off x="1302253" y="3411962"/>
            <a:ext cx="680712" cy="842806"/>
          </a:xfrm>
          <a:custGeom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solidFill>
            <a:srgbClr val="FF9900"/>
          </a:solidFill>
          <a:ln cap="rnd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900" y="1887950"/>
            <a:ext cx="1059425" cy="10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1156850" y="1251650"/>
            <a:ext cx="7581900" cy="364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 El PIN es un</a:t>
            </a:r>
            <a:r>
              <a:rPr b="1" lang="en" sz="1800"/>
              <a:t> número de 8 dígitos</a:t>
            </a:r>
            <a:r>
              <a:rPr lang="en" sz="1800"/>
              <a:t>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XXXXXXX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Debido a la arquitectura del PIN de WPS, este </a:t>
            </a:r>
            <a:r>
              <a:rPr b="1" lang="en" sz="1800"/>
              <a:t>se divide en 2 subpines</a:t>
            </a:r>
            <a:r>
              <a:rPr lang="en" sz="1800"/>
              <a:t>: PIN1 4 digitos - PIN2 4 digitos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XXXX-XXXX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Dependiendo del fabricante el último dígito formaría parte del PIN2 o haría de </a:t>
            </a:r>
            <a:r>
              <a:rPr b="1" lang="en" sz="1800"/>
              <a:t>checksum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XXXX-XXX-X</a:t>
            </a:r>
          </a:p>
        </p:txBody>
      </p:sp>
      <p:sp>
        <p:nvSpPr>
          <p:cNvPr id="205" name="Shape 20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Terminología</a:t>
            </a:r>
            <a:r>
              <a:rPr lang="en"/>
              <a:t>. </a:t>
            </a:r>
            <a:r>
              <a:rPr lang="en" sz="1800"/>
              <a:t>¿Qué es el PIN?</a:t>
            </a: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PBC 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Button Configuration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el botón 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físico 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tiene el router o AP y debe pulsarse para realizar el intercambio de 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credenciales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3" name="Shape 21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Terminología</a:t>
            </a:r>
            <a:r>
              <a:rPr lang="en"/>
              <a:t> </a:t>
            </a:r>
            <a:r>
              <a:rPr lang="en" sz="1800"/>
              <a:t>¿Qué significa PBC?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850" y="2669422"/>
            <a:ext cx="5091151" cy="17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ctrTitle"/>
          </p:nvPr>
        </p:nvSpPr>
        <p:spPr>
          <a:xfrm>
            <a:off x="1028475" y="1541600"/>
            <a:ext cx="5327400" cy="2344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4.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Seguridad y vulnerabilidades</a:t>
            </a:r>
          </a:p>
        </p:txBody>
      </p:sp>
      <p:sp>
        <p:nvSpPr>
          <p:cNvPr id="220" name="Shape 220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1156850" y="1251650"/>
            <a:ext cx="7581900" cy="364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Debido al sistema que WPS implementa con su PIN, es relativamente </a:t>
            </a:r>
            <a:r>
              <a:rPr b="1" lang="en" sz="1800"/>
              <a:t>fácil de vulnerar</a:t>
            </a:r>
            <a:r>
              <a:rPr lang="en" sz="18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El </a:t>
            </a:r>
            <a:r>
              <a:rPr b="1" lang="en" sz="1800"/>
              <a:t>PIN </a:t>
            </a:r>
            <a:r>
              <a:rPr lang="en" sz="1800"/>
              <a:t>generado es un conjunto de </a:t>
            </a:r>
            <a:r>
              <a:rPr b="1" lang="en" sz="1800"/>
              <a:t>2 </a:t>
            </a:r>
            <a:r>
              <a:rPr b="1" lang="en" sz="1800"/>
              <a:t>subpines</a:t>
            </a:r>
            <a:r>
              <a:rPr lang="en" sz="1800"/>
              <a:t> de longitud 4 y 3 o 4, de modo que la posibilidad de </a:t>
            </a:r>
            <a:r>
              <a:rPr b="1" lang="en" sz="1800"/>
              <a:t>combinaciones es 10^4 y 10^3</a:t>
            </a:r>
            <a:r>
              <a:rPr lang="en" sz="18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En el </a:t>
            </a:r>
            <a:r>
              <a:rPr b="1" lang="en" sz="1800"/>
              <a:t>peor de los casos</a:t>
            </a:r>
            <a:r>
              <a:rPr lang="en" sz="1800"/>
              <a:t>, siendo ambos pines de longitud 4, el </a:t>
            </a:r>
            <a:r>
              <a:rPr b="1" lang="en" sz="1800"/>
              <a:t>número</a:t>
            </a:r>
            <a:r>
              <a:rPr b="1" lang="en" sz="1800"/>
              <a:t> de combinaciones sería 20.000</a:t>
            </a:r>
            <a:r>
              <a:rPr lang="en" sz="1800"/>
              <a:t>, un </a:t>
            </a:r>
            <a:r>
              <a:rPr lang="en" sz="1800"/>
              <a:t>número</a:t>
            </a:r>
            <a:r>
              <a:rPr lang="en" sz="1800"/>
              <a:t> </a:t>
            </a:r>
            <a:r>
              <a:rPr lang="en" sz="1800"/>
              <a:t>extremadamente</a:t>
            </a:r>
            <a:r>
              <a:rPr lang="en" sz="1800"/>
              <a:t> bajo.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26" name="Shape 22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Seguridad y vulnerabilidades</a:t>
            </a:r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Seguridad y vulnerabilidades</a:t>
            </a:r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1156850" y="1251650"/>
            <a:ext cx="7581900" cy="364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En 2011, </a:t>
            </a:r>
            <a:r>
              <a:rPr b="1" lang="en" sz="1800"/>
              <a:t>Stefan Viehböck</a:t>
            </a:r>
            <a:r>
              <a:rPr lang="en" sz="1800"/>
              <a:t> descubrió un método de fuerza bruta que intentaba obtener el PIN mandando solicitudes constantemente y probando las 20.000 posibles combinaciones.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Pero como es de esperar, la solución tardó poco en aparecer y muchos routers hoy dia ya la implementan: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Dosis"/>
                <a:ea typeface="Dosis"/>
                <a:cs typeface="Dosis"/>
                <a:sym typeface="Dosis"/>
              </a:rPr>
              <a:t>Limitar los intentos para introducir el PIN</a:t>
            </a:r>
          </a:p>
        </p:txBody>
      </p:sp>
      <p:sp>
        <p:nvSpPr>
          <p:cNvPr id="235" name="Shape 235"/>
          <p:cNvSpPr/>
          <p:nvPr/>
        </p:nvSpPr>
        <p:spPr>
          <a:xfrm>
            <a:off x="7084423" y="3536727"/>
            <a:ext cx="270221" cy="388962"/>
          </a:xfrm>
          <a:custGeom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Seguridad y vulnerabilidades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1104900" y="2433975"/>
            <a:ext cx="3625200" cy="211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En </a:t>
            </a:r>
            <a:r>
              <a:rPr b="1" lang="en" sz="2000"/>
              <a:t>2015</a:t>
            </a:r>
            <a:r>
              <a:rPr lang="en" sz="2000"/>
              <a:t>, una variación del método anterior surgió: </a:t>
            </a:r>
            <a:r>
              <a:rPr b="1" lang="en" sz="2000"/>
              <a:t>Pixie Dust Attack</a:t>
            </a:r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 b="12540" l="0" r="0" t="12547"/>
          <a:stretch/>
        </p:blipFill>
        <p:spPr>
          <a:xfrm flipH="1">
            <a:off x="3792119" y="1013694"/>
            <a:ext cx="6279900" cy="3532800"/>
          </a:xfrm>
          <a:prstGeom prst="parallelogram">
            <a:avLst>
              <a:gd fmla="val 5155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393425" y="1052750"/>
            <a:ext cx="4460080" cy="3472223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580067" y="1237141"/>
            <a:ext cx="4086900" cy="26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n" sz="3000">
                <a:solidFill>
                  <a:srgbClr val="FF9900"/>
                </a:solidFill>
                <a:latin typeface="Dosis"/>
                <a:ea typeface="Dosis"/>
                <a:cs typeface="Dosis"/>
                <a:sym typeface="Dosis"/>
              </a:rPr>
              <a:t>Protocolo WPS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sz="1200">
              <a:latin typeface="Dosis"/>
              <a:ea typeface="Dosis"/>
              <a:cs typeface="Dosis"/>
              <a:sym typeface="Dosis"/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50000"/>
              <a:buFont typeface="Dosis"/>
              <a:buAutoNum type="arabicPeriod"/>
            </a:pPr>
            <a:r>
              <a:rPr b="1" lang="en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Qué es? ¿Para qué sirve?</a:t>
            </a: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50000"/>
              <a:buFont typeface="Dosis"/>
              <a:buAutoNum type="arabicPeriod"/>
            </a:pPr>
            <a:r>
              <a:rPr b="1" lang="en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Modos de conexión</a:t>
            </a: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50000"/>
              <a:buFont typeface="Dosis"/>
              <a:buAutoNum type="arabicPeriod"/>
            </a:pPr>
            <a:r>
              <a:rPr b="1" lang="en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Terminología</a:t>
            </a: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50000"/>
              <a:buFont typeface="Dosis"/>
              <a:buAutoNum type="arabicPeriod"/>
            </a:pPr>
            <a:r>
              <a:rPr b="1" lang="en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Seguridad y vulnerabilidades</a:t>
            </a: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50000"/>
              <a:buFont typeface="Dosis"/>
              <a:buAutoNum type="arabicPeriod"/>
            </a:pPr>
            <a:r>
              <a:rPr b="1" lang="en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¿Porque desactivarlo?</a:t>
            </a:r>
          </a:p>
          <a:p>
            <a:pPr indent="-342900" lvl="0" marL="1371600" rtl="0" algn="l">
              <a:spcBef>
                <a:spcPts val="0"/>
              </a:spcBef>
              <a:buClr>
                <a:srgbClr val="FF9900"/>
              </a:buClr>
              <a:buSzPct val="150000"/>
              <a:buFont typeface="Dosis"/>
              <a:buAutoNum type="arabicPeriod"/>
            </a:pPr>
            <a:r>
              <a:rPr b="1" lang="en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Caso practico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4" name="Shape 114"/>
          <p:cNvSpPr txBox="1"/>
          <p:nvPr>
            <p:ph idx="4294967295" type="body"/>
          </p:nvPr>
        </p:nvSpPr>
        <p:spPr>
          <a:xfrm>
            <a:off x="5148050" y="654450"/>
            <a:ext cx="3843900" cy="731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¿Qué aprenderemos hoy?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8050" y="1614750"/>
            <a:ext cx="3538750" cy="35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Seguridad y vulnerabilidades</a:t>
            </a:r>
          </a:p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1156850" y="1251650"/>
            <a:ext cx="7581900" cy="364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Este método </a:t>
            </a:r>
            <a:r>
              <a:rPr b="1" lang="en" sz="1800"/>
              <a:t>abusaba de los mismos puntos débiles</a:t>
            </a:r>
            <a:r>
              <a:rPr lang="en" sz="1800"/>
              <a:t> que el método más antiguo, solo que en vez de hacer fuerza bruta al router, se generaba la clave de manera </a:t>
            </a:r>
            <a:r>
              <a:rPr b="1" lang="en" sz="1800"/>
              <a:t>offline</a:t>
            </a:r>
            <a:r>
              <a:rPr lang="en" sz="1800"/>
              <a:t>, gracias a unos parámetros del router o AP accesibles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El paso fundamental en este ataque es </a:t>
            </a:r>
            <a:r>
              <a:rPr b="1" lang="en" sz="1800"/>
              <a:t>capturar el paquete que se envía al solicitar una conexión al router</a:t>
            </a:r>
            <a:r>
              <a:rPr lang="en" sz="1800"/>
              <a:t>, para así obtener los parámetros antes citados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289675" y="869025"/>
            <a:ext cx="5160755" cy="3474456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7" name="Shape 257"/>
          <p:cNvSpPr txBox="1"/>
          <p:nvPr>
            <p:ph idx="4294967295" type="body"/>
          </p:nvPr>
        </p:nvSpPr>
        <p:spPr>
          <a:xfrm>
            <a:off x="5645125" y="564225"/>
            <a:ext cx="3337800" cy="2912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EJEMPLO DE ATAQUE CON </a:t>
            </a:r>
            <a:r>
              <a:rPr b="1"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PIXIEWPS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Script descubierto por </a:t>
            </a:r>
            <a:r>
              <a:rPr b="1" lang="en" sz="1400"/>
              <a:t>Dominique Bongard</a:t>
            </a:r>
            <a:r>
              <a:rPr lang="en" sz="1400"/>
              <a:t>, el cual obtiene el PIN del WPS a través de </a:t>
            </a:r>
            <a:r>
              <a:rPr b="1" lang="en" sz="1400"/>
              <a:t>fuerza bruta</a:t>
            </a:r>
            <a:r>
              <a:rPr lang="en" sz="1400"/>
              <a:t> de forma </a:t>
            </a:r>
            <a:r>
              <a:rPr b="1" lang="en" sz="1400"/>
              <a:t>offline</a:t>
            </a:r>
            <a:r>
              <a:rPr lang="en" sz="1400"/>
              <a:t>.</a:t>
            </a:r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37" y="1038598"/>
            <a:ext cx="4783072" cy="2702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ctrTitle"/>
          </p:nvPr>
        </p:nvSpPr>
        <p:spPr>
          <a:xfrm>
            <a:off x="1028475" y="1541600"/>
            <a:ext cx="5327400" cy="2344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¿Por qué desactivarlo?</a:t>
            </a:r>
          </a:p>
        </p:txBody>
      </p:sp>
      <p:sp>
        <p:nvSpPr>
          <p:cNvPr id="264" name="Shape 264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1156850" y="1161550"/>
            <a:ext cx="7581900" cy="364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Es algo obvio que el peligro existe y desactivar esta opción en nuestros routers es la única manera de solventarlo.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Existen otros métodos de conexión por lo que WPS es prescindible.</a:t>
            </a:r>
          </a:p>
        </p:txBody>
      </p:sp>
      <p:sp>
        <p:nvSpPr>
          <p:cNvPr id="270" name="Shape 27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¿Por qué desactivarlo?</a:t>
            </a:r>
          </a:p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 b="11446" l="8277" r="9929" t="9663"/>
          <a:stretch/>
        </p:blipFill>
        <p:spPr>
          <a:xfrm>
            <a:off x="3082900" y="3594050"/>
            <a:ext cx="1118150" cy="814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3" name="Shape 273"/>
          <p:cNvCxnSpPr/>
          <p:nvPr/>
        </p:nvCxnSpPr>
        <p:spPr>
          <a:xfrm>
            <a:off x="3314525" y="3753800"/>
            <a:ext cx="646800" cy="495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4" name="Shape 274"/>
          <p:cNvCxnSpPr/>
          <p:nvPr/>
        </p:nvCxnSpPr>
        <p:spPr>
          <a:xfrm flipH="1">
            <a:off x="3338425" y="3753800"/>
            <a:ext cx="639000" cy="479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275" name="Shape 2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367501" y="3015100"/>
            <a:ext cx="1381974" cy="179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ctrTitle"/>
          </p:nvPr>
        </p:nvSpPr>
        <p:spPr>
          <a:xfrm>
            <a:off x="1028475" y="1541600"/>
            <a:ext cx="5327400" cy="2344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Caso práctico</a:t>
            </a:r>
          </a:p>
        </p:txBody>
      </p:sp>
      <p:sp>
        <p:nvSpPr>
          <p:cNvPr id="281" name="Shape 281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25" y="1021950"/>
            <a:ext cx="39208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Caso práctico</a:t>
            </a:r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1156850" y="1251650"/>
            <a:ext cx="7581900" cy="364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Estableceremos conexión utilizando el </a:t>
            </a:r>
            <a:r>
              <a:rPr b="1" lang="en" sz="1800"/>
              <a:t>modo de conexión PBC</a:t>
            </a:r>
            <a:r>
              <a:rPr lang="en" sz="1800"/>
              <a:t> entre:</a:t>
            </a: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1800">
                <a:solidFill>
                  <a:srgbClr val="FF9900"/>
                </a:solidFill>
              </a:rPr>
              <a:t>Matriculador:</a:t>
            </a:r>
          </a:p>
          <a:p>
            <a:pPr indent="-342900" lvl="1" marL="1371600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</a:pPr>
            <a:r>
              <a:rPr lang="en" sz="1800"/>
              <a:t>Punto de Acceso (AP): </a:t>
            </a:r>
            <a:r>
              <a:rPr i="1" lang="en" sz="1800">
                <a:solidFill>
                  <a:srgbClr val="999999"/>
                </a:solidFill>
              </a:rPr>
              <a:t>TP-LINK TL-WA701ND</a:t>
            </a: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Arial"/>
            </a:pPr>
            <a:r>
              <a:rPr b="1" lang="en" sz="1800">
                <a:solidFill>
                  <a:srgbClr val="FF9900"/>
                </a:solidFill>
              </a:rPr>
              <a:t>Matriculado:</a:t>
            </a:r>
          </a:p>
          <a:p>
            <a:pPr indent="-342900" lvl="1" marL="1371600" rtl="0">
              <a:spcBef>
                <a:spcPts val="0"/>
              </a:spcBef>
              <a:buClr>
                <a:srgbClr val="FF9900"/>
              </a:buClr>
              <a:buSzPct val="100000"/>
            </a:pPr>
            <a:r>
              <a:rPr lang="en" sz="1800"/>
              <a:t>SmartPhone: </a:t>
            </a:r>
            <a:r>
              <a:rPr i="1" lang="en" sz="1800">
                <a:solidFill>
                  <a:srgbClr val="999999"/>
                </a:solidFill>
              </a:rPr>
              <a:t>Samsung Galaxy S4 (Android 7.0)</a:t>
            </a:r>
          </a:p>
        </p:txBody>
      </p:sp>
      <p:pic>
        <p:nvPicPr>
          <p:cNvPr id="290" name="Shape 2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725" y="2720800"/>
            <a:ext cx="4055452" cy="249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ctrTitle"/>
          </p:nvPr>
        </p:nvSpPr>
        <p:spPr>
          <a:xfrm>
            <a:off x="1028475" y="1541600"/>
            <a:ext cx="5327400" cy="2344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7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Webgrafía</a:t>
            </a:r>
          </a:p>
        </p:txBody>
      </p:sp>
      <p:sp>
        <p:nvSpPr>
          <p:cNvPr id="296" name="Shape 296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Webgrafía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1104900" y="1200150"/>
            <a:ext cx="7581900" cy="313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https://www.xataka.com/perifericos/wps-tu-red-inalambrica-segura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8700"/>
              </a:buClr>
              <a:buSzPct val="100000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https://elandroidelibre.elespanol.com/2015/09/asi-funciona-wps-el-modo-para-conectarte-a-tu-wifi-sin-introducir-contrasena.html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8700"/>
              </a:buClr>
              <a:buSzPct val="100000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https://rootear.com/seguridad/wps-que-espara-que-sirve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8700"/>
              </a:buClr>
              <a:buSzPct val="100000"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http://www.crack-wifi.com/forum/topic-11198-pixie-dust-attack-participez-a-la-recherche-avec-vos-echantillons.html#p75984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8700"/>
              </a:buClr>
              <a:buSzPct val="100000"/>
            </a:pPr>
            <a:r>
              <a:rPr lang="en" sz="1200" u="sng">
                <a:solidFill>
                  <a:schemeClr val="hlink"/>
                </a:solidFill>
                <a:hlinkClick r:id="rId7"/>
              </a:rPr>
              <a:t>https://forums.kali.org/showthread.php?24286-WPS-Pixie-Dust-Attack-%28Offline-WPS-Attack%29&amp;p=42961&amp;viewfull=1#post42961</a:t>
            </a:r>
          </a:p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09" name="Shape 309"/>
          <p:cNvSpPr txBox="1"/>
          <p:nvPr>
            <p:ph idx="4294967295" type="ctrTitle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8700"/>
                </a:solidFill>
              </a:rPr>
              <a:t>¡Gracias</a:t>
            </a:r>
            <a:r>
              <a:rPr lang="en" sz="6000">
                <a:solidFill>
                  <a:srgbClr val="FF8700"/>
                </a:solidFill>
              </a:rPr>
              <a:t>!</a:t>
            </a:r>
          </a:p>
        </p:txBody>
      </p:sp>
      <p:sp>
        <p:nvSpPr>
          <p:cNvPr id="310" name="Shape 310"/>
          <p:cNvSpPr txBox="1"/>
          <p:nvPr>
            <p:ph idx="4294967295" type="subTitle"/>
          </p:nvPr>
        </p:nvSpPr>
        <p:spPr>
          <a:xfrm>
            <a:off x="1719100" y="2630575"/>
            <a:ext cx="3029100" cy="731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</a:rPr>
              <a:t>¿Alguna pregunta?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5406025" y="610825"/>
            <a:ext cx="2054896" cy="3921828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5537750" y="1151625"/>
            <a:ext cx="1767600" cy="283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999999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469" y="1719950"/>
            <a:ext cx="1616133" cy="172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Shape 314"/>
          <p:cNvSpPr txBox="1"/>
          <p:nvPr/>
        </p:nvSpPr>
        <p:spPr>
          <a:xfrm>
            <a:off x="-189225" y="3447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8700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1028475" y="1541600"/>
            <a:ext cx="5327400" cy="2344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¿Qué es? ¿Para qué sirve?</a:t>
            </a:r>
          </a:p>
        </p:txBody>
      </p:sp>
      <p:sp>
        <p:nvSpPr>
          <p:cNvPr id="121" name="Shape 121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0" lang="en" sz="3000"/>
              <a:t>Gestionar la seguridad de nuestra red, puede dar lugar a la creación de </a:t>
            </a:r>
            <a:r>
              <a:rPr b="1" i="0" lang="en" sz="3000"/>
              <a:t>claves complejas</a:t>
            </a:r>
            <a:r>
              <a:rPr i="0" lang="en" sz="3000"/>
              <a:t>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i="0" lang="en" sz="3000"/>
              <a:t>Las cuales, son pesadas de manipular y compartir.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¿Qué es? ¿Para qué sirve?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1156850" y="1251650"/>
            <a:ext cx="7581900" cy="364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Existe una funcionalidad denominada </a:t>
            </a:r>
            <a:r>
              <a:rPr b="1" lang="en" sz="2000"/>
              <a:t>WiFi Protected-Setup</a:t>
            </a:r>
            <a:r>
              <a:rPr lang="en" sz="2000"/>
              <a:t>, o más bien conocida como </a:t>
            </a:r>
            <a:r>
              <a:rPr b="1" lang="en" sz="2000"/>
              <a:t>WPS</a:t>
            </a:r>
            <a:r>
              <a:rPr lang="en" sz="2000"/>
              <a:t>.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000"/>
              <a:t>Permite </a:t>
            </a:r>
            <a:r>
              <a:rPr i="1" lang="en" sz="2000"/>
              <a:t>establecer la conexión entre nuestros dispositivos y el router</a:t>
            </a:r>
            <a:r>
              <a:rPr lang="en" sz="2000"/>
              <a:t> sin el uso de la “tediosa contraseña”.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000"/>
              <a:t>Incorporada en la mayoría de los routers actuales.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Actualizada (más segura y fiable que años atrás).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8773" y="3542548"/>
            <a:ext cx="3004301" cy="133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1156850" y="1161550"/>
            <a:ext cx="7581900" cy="364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WPS define una </a:t>
            </a:r>
            <a:r>
              <a:rPr b="1" lang="en" sz="2000"/>
              <a:t>arquitectura con</a:t>
            </a:r>
            <a:r>
              <a:rPr lang="en" sz="2000"/>
              <a:t> </a:t>
            </a:r>
            <a:r>
              <a:rPr b="1" lang="en" sz="2000"/>
              <a:t>tres elementos</a:t>
            </a:r>
            <a:r>
              <a:rPr lang="en" sz="2000"/>
              <a:t> con roles diferentes: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2000">
                <a:solidFill>
                  <a:srgbClr val="FF9900"/>
                </a:solidFill>
              </a:rPr>
              <a:t>Registrar (matriculador):</a:t>
            </a:r>
            <a:r>
              <a:rPr lang="en" sz="2000"/>
              <a:t> dispositivo con la autoridad de generar o revocar las credenciales en la red. Tanto un AP (Access Point) como cualquier otra estación o PC de la red pueden tener este rol. Puede haber más de un Registrar en una red.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2000">
                <a:solidFill>
                  <a:srgbClr val="FF9900"/>
                </a:solidFill>
              </a:rPr>
              <a:t>Enrollee (matriculado):</a:t>
            </a:r>
            <a:r>
              <a:rPr lang="en" sz="2000"/>
              <a:t> dispositivo que solicita el acceso a la red WLAN.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b="1" lang="en" sz="2000">
                <a:solidFill>
                  <a:srgbClr val="FF9900"/>
                </a:solidFill>
              </a:rPr>
              <a:t>Authenticator (autenticador):</a:t>
            </a:r>
            <a:r>
              <a:rPr b="1" lang="en" sz="2000"/>
              <a:t> </a:t>
            </a:r>
            <a:r>
              <a:rPr lang="en" sz="2000"/>
              <a:t>AP funcionando de proxy entre el Registrar y el Enrollee.</a:t>
            </a:r>
            <a:br>
              <a:rPr lang="en" sz="2000"/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¿Qué es? ¿Para qué sirve?</a:t>
            </a: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ctrTitle"/>
          </p:nvPr>
        </p:nvSpPr>
        <p:spPr>
          <a:xfrm>
            <a:off x="1028475" y="1541600"/>
            <a:ext cx="5327400" cy="2344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Modos de uso</a:t>
            </a:r>
          </a:p>
        </p:txBody>
      </p:sp>
      <p:sp>
        <p:nvSpPr>
          <p:cNvPr id="147" name="Shape 147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Modos de conexión</a:t>
            </a:r>
          </a:p>
        </p:txBody>
      </p:sp>
      <p:sp>
        <p:nvSpPr>
          <p:cNvPr id="153" name="Shape 153"/>
          <p:cNvSpPr/>
          <p:nvPr/>
        </p:nvSpPr>
        <p:spPr>
          <a:xfrm>
            <a:off x="2386209" y="2458273"/>
            <a:ext cx="2257800" cy="22821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PBC</a:t>
            </a:r>
          </a:p>
        </p:txBody>
      </p:sp>
      <p:sp>
        <p:nvSpPr>
          <p:cNvPr id="154" name="Shape 154"/>
          <p:cNvSpPr/>
          <p:nvPr/>
        </p:nvSpPr>
        <p:spPr>
          <a:xfrm>
            <a:off x="457500" y="1391473"/>
            <a:ext cx="2257800" cy="2282100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PIN</a:t>
            </a:r>
          </a:p>
        </p:txBody>
      </p:sp>
      <p:sp>
        <p:nvSpPr>
          <p:cNvPr id="155" name="Shape 155"/>
          <p:cNvSpPr/>
          <p:nvPr/>
        </p:nvSpPr>
        <p:spPr>
          <a:xfrm>
            <a:off x="6226921" y="2495025"/>
            <a:ext cx="2257800" cy="22821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USB</a:t>
            </a: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7" name="Shape 157"/>
          <p:cNvSpPr/>
          <p:nvPr/>
        </p:nvSpPr>
        <p:spPr>
          <a:xfrm>
            <a:off x="4314919" y="1391473"/>
            <a:ext cx="2257800" cy="2282100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NFC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1156850" y="1251650"/>
            <a:ext cx="7581900" cy="364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en" sz="1800">
                <a:solidFill>
                  <a:srgbClr val="FF9900"/>
                </a:solidFill>
              </a:rPr>
              <a:t>PIN:</a:t>
            </a:r>
            <a:r>
              <a:rPr lang="en" sz="1800"/>
              <a:t> existe un </a:t>
            </a:r>
            <a:r>
              <a:rPr b="1" lang="en" sz="1800"/>
              <a:t>PIN asignado a cada elemento que se vaya a asociar</a:t>
            </a:r>
            <a:r>
              <a:rPr lang="en" sz="1800"/>
              <a:t> y es </a:t>
            </a:r>
            <a:r>
              <a:rPr b="1" lang="en" sz="1800"/>
              <a:t>conocido por el router y por el dispositivo que vayamos a conectar</a:t>
            </a:r>
            <a:r>
              <a:rPr lang="en" sz="1800"/>
              <a:t>. Introducido a mano desde el cliente. Suele ir en una pegatina en el router.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en" sz="1800">
                <a:solidFill>
                  <a:srgbClr val="FF9900"/>
                </a:solidFill>
              </a:rPr>
              <a:t>PBC:</a:t>
            </a:r>
            <a:r>
              <a:rPr lang="en" sz="1800"/>
              <a:t> consiste en </a:t>
            </a:r>
            <a:r>
              <a:rPr b="1" lang="en" sz="1800"/>
              <a:t>un intercambio de credenciales entre router y cliente</a:t>
            </a:r>
            <a:r>
              <a:rPr lang="en" sz="1800"/>
              <a:t>, de forma que ambos </a:t>
            </a:r>
            <a:r>
              <a:rPr b="1" lang="en" sz="1800"/>
              <a:t>tienen un botón </a:t>
            </a:r>
            <a:r>
              <a:rPr lang="en" sz="1800"/>
              <a:t>(físico/virtual) que al ser </a:t>
            </a:r>
            <a:r>
              <a:rPr b="1" lang="en" sz="1800"/>
              <a:t>pulsado de forma simultánea</a:t>
            </a:r>
            <a:r>
              <a:rPr lang="en" sz="1800"/>
              <a:t> producen el </a:t>
            </a:r>
            <a:r>
              <a:rPr b="1" lang="en" sz="1800"/>
              <a:t>intercambio  de las credenciales</a:t>
            </a:r>
            <a:r>
              <a:rPr lang="en" sz="1800"/>
              <a:t>, consiguiendo establecer la conexión. </a:t>
            </a:r>
            <a:r>
              <a:rPr i="1" lang="en" sz="1800">
                <a:solidFill>
                  <a:srgbClr val="FF0000"/>
                </a:solidFill>
              </a:rPr>
              <a:t>¡Peligrosa de usar!</a:t>
            </a:r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Modos de conexión</a:t>
            </a: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