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CA531-0425-48F3-A274-F525881494A5}" type="doc">
      <dgm:prSet loTypeId="urn:microsoft.com/office/officeart/2005/8/layout/process2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4137CA4-EAB5-42FF-8A8B-889F9EB8C6A3}">
      <dgm:prSet phldrT="[Texto]"/>
      <dgm:spPr/>
      <dgm:t>
        <a:bodyPr/>
        <a:lstStyle/>
        <a:p>
          <a:r>
            <a:rPr lang="es-CO" dirty="0"/>
            <a:t>Duplicados</a:t>
          </a:r>
          <a:endParaRPr lang="en-US" dirty="0"/>
        </a:p>
      </dgm:t>
    </dgm:pt>
    <dgm:pt modelId="{28F30FBA-17F3-4591-B649-B31079053DB0}" type="parTrans" cxnId="{3AB7E7B8-A45E-4ABB-8AF9-5D831CE51B65}">
      <dgm:prSet/>
      <dgm:spPr/>
      <dgm:t>
        <a:bodyPr/>
        <a:lstStyle/>
        <a:p>
          <a:endParaRPr lang="en-US"/>
        </a:p>
      </dgm:t>
    </dgm:pt>
    <dgm:pt modelId="{17606CC4-DDA9-4C6D-A253-96C2EFAC049F}" type="sibTrans" cxnId="{3AB7E7B8-A45E-4ABB-8AF9-5D831CE51B65}">
      <dgm:prSet/>
      <dgm:spPr/>
      <dgm:t>
        <a:bodyPr/>
        <a:lstStyle/>
        <a:p>
          <a:endParaRPr lang="en-US"/>
        </a:p>
      </dgm:t>
    </dgm:pt>
    <dgm:pt modelId="{938AAF59-679D-49DD-BB14-A3855ACDC76A}">
      <dgm:prSet phldrT="[Texto]"/>
      <dgm:spPr/>
      <dgm:t>
        <a:bodyPr/>
        <a:lstStyle/>
        <a:p>
          <a:r>
            <a:rPr lang="es-CO" dirty="0"/>
            <a:t>Sin Duplicados (por ID)</a:t>
          </a:r>
          <a:endParaRPr lang="en-US" dirty="0"/>
        </a:p>
      </dgm:t>
    </dgm:pt>
    <dgm:pt modelId="{7A0B6DB5-D8E5-453F-88D1-1C1BD122EEB7}" type="parTrans" cxnId="{3077C7BC-5658-409E-A1DF-BA0E31B61450}">
      <dgm:prSet/>
      <dgm:spPr/>
      <dgm:t>
        <a:bodyPr/>
        <a:lstStyle/>
        <a:p>
          <a:endParaRPr lang="en-US"/>
        </a:p>
      </dgm:t>
    </dgm:pt>
    <dgm:pt modelId="{D5926C51-38B2-4D13-A8B6-7D3F0748577B}" type="sibTrans" cxnId="{3077C7BC-5658-409E-A1DF-BA0E31B61450}">
      <dgm:prSet/>
      <dgm:spPr/>
      <dgm:t>
        <a:bodyPr/>
        <a:lstStyle/>
        <a:p>
          <a:endParaRPr lang="en-US"/>
        </a:p>
      </dgm:t>
    </dgm:pt>
    <dgm:pt modelId="{38CBDE2F-89F9-462E-8AD6-51A45899E8A8}">
      <dgm:prSet phldrT="[Texto]"/>
      <dgm:spPr/>
      <dgm:t>
        <a:bodyPr/>
        <a:lstStyle/>
        <a:p>
          <a:r>
            <a:rPr lang="es-CO" dirty="0" err="1"/>
            <a:t>Missing</a:t>
          </a:r>
          <a:r>
            <a:rPr lang="es-CO" dirty="0"/>
            <a:t> </a:t>
          </a:r>
          <a:r>
            <a:rPr lang="es-CO" dirty="0" err="1"/>
            <a:t>Values</a:t>
          </a:r>
          <a:endParaRPr lang="en-US" dirty="0"/>
        </a:p>
      </dgm:t>
    </dgm:pt>
    <dgm:pt modelId="{52E4F1C3-091F-4E04-A76F-963EA44705B7}" type="parTrans" cxnId="{9B97B8DA-6797-4872-A329-A75F39E09CFB}">
      <dgm:prSet/>
      <dgm:spPr/>
      <dgm:t>
        <a:bodyPr/>
        <a:lstStyle/>
        <a:p>
          <a:endParaRPr lang="en-US"/>
        </a:p>
      </dgm:t>
    </dgm:pt>
    <dgm:pt modelId="{7654E2B3-FFAB-4B20-AAA6-E00C1D13DCEC}" type="sibTrans" cxnId="{9B97B8DA-6797-4872-A329-A75F39E09CFB}">
      <dgm:prSet/>
      <dgm:spPr/>
      <dgm:t>
        <a:bodyPr/>
        <a:lstStyle/>
        <a:p>
          <a:endParaRPr lang="en-US"/>
        </a:p>
      </dgm:t>
    </dgm:pt>
    <dgm:pt modelId="{886822B8-11B6-477F-9369-936588155BBC}">
      <dgm:prSet phldrT="[Texto]"/>
      <dgm:spPr/>
      <dgm:t>
        <a:bodyPr/>
        <a:lstStyle/>
        <a:p>
          <a:r>
            <a:rPr lang="es-CO" dirty="0"/>
            <a:t>Solo en variables de </a:t>
          </a:r>
          <a:r>
            <a:rPr lang="es-CO" dirty="0" err="1"/>
            <a:t>Churn</a:t>
          </a:r>
          <a:endParaRPr lang="en-US" dirty="0"/>
        </a:p>
      </dgm:t>
    </dgm:pt>
    <dgm:pt modelId="{5F5BAB48-FE4F-4159-8D56-253810BDF5C3}" type="parTrans" cxnId="{05E5B57E-FAD0-4280-9F85-7EFE9F9AC1D4}">
      <dgm:prSet/>
      <dgm:spPr/>
      <dgm:t>
        <a:bodyPr/>
        <a:lstStyle/>
        <a:p>
          <a:endParaRPr lang="en-US"/>
        </a:p>
      </dgm:t>
    </dgm:pt>
    <dgm:pt modelId="{9CE36540-6A61-4940-833B-15D0E3E023A4}" type="sibTrans" cxnId="{05E5B57E-FAD0-4280-9F85-7EFE9F9AC1D4}">
      <dgm:prSet/>
      <dgm:spPr/>
      <dgm:t>
        <a:bodyPr/>
        <a:lstStyle/>
        <a:p>
          <a:endParaRPr lang="en-US"/>
        </a:p>
      </dgm:t>
    </dgm:pt>
    <dgm:pt modelId="{0790D6AA-4B50-436A-9659-71F6224A90FE}">
      <dgm:prSet phldrT="[Texto]"/>
      <dgm:spPr/>
      <dgm:t>
        <a:bodyPr/>
        <a:lstStyle/>
        <a:p>
          <a:r>
            <a:rPr lang="es-CO" dirty="0"/>
            <a:t>Data </a:t>
          </a:r>
          <a:r>
            <a:rPr lang="es-CO" dirty="0" err="1"/>
            <a:t>Types</a:t>
          </a:r>
          <a:endParaRPr lang="en-US" dirty="0"/>
        </a:p>
      </dgm:t>
    </dgm:pt>
    <dgm:pt modelId="{49A90AE1-4C07-4414-9B7F-EF56115C2EF4}" type="parTrans" cxnId="{3C5CE86E-05E1-46F1-BD6D-366DD4BB8F52}">
      <dgm:prSet/>
      <dgm:spPr/>
      <dgm:t>
        <a:bodyPr/>
        <a:lstStyle/>
        <a:p>
          <a:endParaRPr lang="en-US"/>
        </a:p>
      </dgm:t>
    </dgm:pt>
    <dgm:pt modelId="{9B3D832A-82E6-4E85-BBBB-A1425C9A811D}" type="sibTrans" cxnId="{3C5CE86E-05E1-46F1-BD6D-366DD4BB8F52}">
      <dgm:prSet/>
      <dgm:spPr/>
      <dgm:t>
        <a:bodyPr/>
        <a:lstStyle/>
        <a:p>
          <a:endParaRPr lang="en-US"/>
        </a:p>
      </dgm:t>
    </dgm:pt>
    <dgm:pt modelId="{21F54BFC-B715-4F45-A7A0-B6AFC918417B}">
      <dgm:prSet phldrT="[Texto]"/>
      <dgm:spPr/>
      <dgm:t>
        <a:bodyPr/>
        <a:lstStyle/>
        <a:p>
          <a:r>
            <a:rPr lang="es-CO" dirty="0"/>
            <a:t>Métricas vs Categóricas</a:t>
          </a:r>
          <a:endParaRPr lang="en-US" dirty="0"/>
        </a:p>
      </dgm:t>
    </dgm:pt>
    <dgm:pt modelId="{73D5B27F-9109-4288-B24A-17620C739EB6}" type="parTrans" cxnId="{222299D3-3952-4D29-B60C-303C3FFA4ECF}">
      <dgm:prSet/>
      <dgm:spPr/>
      <dgm:t>
        <a:bodyPr/>
        <a:lstStyle/>
        <a:p>
          <a:endParaRPr lang="en-US"/>
        </a:p>
      </dgm:t>
    </dgm:pt>
    <dgm:pt modelId="{B063FB71-0385-4F07-9342-3C78C95AE963}" type="sibTrans" cxnId="{222299D3-3952-4D29-B60C-303C3FFA4ECF}">
      <dgm:prSet/>
      <dgm:spPr/>
      <dgm:t>
        <a:bodyPr/>
        <a:lstStyle/>
        <a:p>
          <a:endParaRPr lang="en-US"/>
        </a:p>
      </dgm:t>
    </dgm:pt>
    <dgm:pt modelId="{70C7AFF7-4823-4DD2-B95D-684848B1CD96}">
      <dgm:prSet phldrT="[Texto]"/>
      <dgm:spPr/>
      <dgm:t>
        <a:bodyPr/>
        <a:lstStyle/>
        <a:p>
          <a:r>
            <a:rPr lang="es-CO" dirty="0"/>
            <a:t>En estrato (91%)</a:t>
          </a:r>
          <a:endParaRPr lang="en-US" dirty="0"/>
        </a:p>
      </dgm:t>
    </dgm:pt>
    <dgm:pt modelId="{EBBD868D-C9CF-4D8A-BF6C-8E51B8B9C79C}" type="parTrans" cxnId="{B70E7AC9-67D7-4A64-974F-B64D03BEDC4A}">
      <dgm:prSet/>
      <dgm:spPr/>
      <dgm:t>
        <a:bodyPr/>
        <a:lstStyle/>
        <a:p>
          <a:endParaRPr lang="en-US"/>
        </a:p>
      </dgm:t>
    </dgm:pt>
    <dgm:pt modelId="{F60BF2A6-D15D-4717-935C-CEA307ED9C22}" type="sibTrans" cxnId="{B70E7AC9-67D7-4A64-974F-B64D03BEDC4A}">
      <dgm:prSet/>
      <dgm:spPr/>
      <dgm:t>
        <a:bodyPr/>
        <a:lstStyle/>
        <a:p>
          <a:endParaRPr lang="en-US"/>
        </a:p>
      </dgm:t>
    </dgm:pt>
    <dgm:pt modelId="{D0E0E849-7901-4A1C-A854-5FDF753B4089}">
      <dgm:prSet phldrT="[Texto]"/>
      <dgm:spPr/>
      <dgm:t>
        <a:bodyPr/>
        <a:lstStyle/>
        <a:p>
          <a:r>
            <a:rPr lang="es-CO" dirty="0"/>
            <a:t>Consolidación</a:t>
          </a:r>
          <a:endParaRPr lang="en-US" dirty="0"/>
        </a:p>
      </dgm:t>
    </dgm:pt>
    <dgm:pt modelId="{718C25F7-E217-40CD-82C4-C2E60D637C87}" type="parTrans" cxnId="{112B729B-F655-44A1-B7D8-21A9CA091ABE}">
      <dgm:prSet/>
      <dgm:spPr/>
      <dgm:t>
        <a:bodyPr/>
        <a:lstStyle/>
        <a:p>
          <a:endParaRPr lang="en-US"/>
        </a:p>
      </dgm:t>
    </dgm:pt>
    <dgm:pt modelId="{C088E111-D40A-4DE7-82EE-AC4ADF087C67}" type="sibTrans" cxnId="{112B729B-F655-44A1-B7D8-21A9CA091ABE}">
      <dgm:prSet/>
      <dgm:spPr/>
      <dgm:t>
        <a:bodyPr/>
        <a:lstStyle/>
        <a:p>
          <a:endParaRPr lang="en-US"/>
        </a:p>
      </dgm:t>
    </dgm:pt>
    <dgm:pt modelId="{D746E776-C604-45E1-A0E7-C6A285832379}">
      <dgm:prSet phldrT="[Texto]"/>
      <dgm:spPr/>
      <dgm:t>
        <a:bodyPr/>
        <a:lstStyle/>
        <a:p>
          <a:r>
            <a:rPr lang="es-CO" dirty="0"/>
            <a:t>Integración 1:1 con subsidios y demográficas</a:t>
          </a:r>
          <a:endParaRPr lang="en-US" dirty="0"/>
        </a:p>
      </dgm:t>
    </dgm:pt>
    <dgm:pt modelId="{4E80A7C7-1065-4024-AE5D-154E4B19B2E9}" type="parTrans" cxnId="{95A1B2D9-FCC2-4CA7-B80E-E63809C86A2F}">
      <dgm:prSet/>
      <dgm:spPr/>
      <dgm:t>
        <a:bodyPr/>
        <a:lstStyle/>
        <a:p>
          <a:endParaRPr lang="en-US"/>
        </a:p>
      </dgm:t>
    </dgm:pt>
    <dgm:pt modelId="{F7801A84-9B76-44C2-9AE3-386B343F5DE9}" type="sibTrans" cxnId="{95A1B2D9-FCC2-4CA7-B80E-E63809C86A2F}">
      <dgm:prSet/>
      <dgm:spPr/>
      <dgm:t>
        <a:bodyPr/>
        <a:lstStyle/>
        <a:p>
          <a:endParaRPr lang="en-US"/>
        </a:p>
      </dgm:t>
    </dgm:pt>
    <dgm:pt modelId="{258660EB-D308-4071-B495-F0B74EA233E9}">
      <dgm:prSet phldrT="[Texto]"/>
      <dgm:spPr/>
      <dgm:t>
        <a:bodyPr/>
        <a:lstStyle/>
        <a:p>
          <a:r>
            <a:rPr lang="es-CO" dirty="0"/>
            <a:t>EDA (Análisis </a:t>
          </a:r>
          <a:r>
            <a:rPr lang="es-CO" dirty="0" err="1"/>
            <a:t>Explor</a:t>
          </a:r>
          <a:r>
            <a:rPr lang="es-CO" dirty="0"/>
            <a:t>.)</a:t>
          </a:r>
          <a:endParaRPr lang="en-US" dirty="0"/>
        </a:p>
      </dgm:t>
    </dgm:pt>
    <dgm:pt modelId="{83190749-128A-401E-AB8C-7986BBAA7602}" type="parTrans" cxnId="{08391BF5-6D40-49C3-B667-FC4ADEE502A8}">
      <dgm:prSet/>
      <dgm:spPr/>
      <dgm:t>
        <a:bodyPr/>
        <a:lstStyle/>
        <a:p>
          <a:endParaRPr lang="en-US"/>
        </a:p>
      </dgm:t>
    </dgm:pt>
    <dgm:pt modelId="{D092222E-27F6-45DE-87F2-9A435A3B5C2A}" type="sibTrans" cxnId="{08391BF5-6D40-49C3-B667-FC4ADEE502A8}">
      <dgm:prSet/>
      <dgm:spPr/>
      <dgm:t>
        <a:bodyPr/>
        <a:lstStyle/>
        <a:p>
          <a:endParaRPr lang="en-US"/>
        </a:p>
      </dgm:t>
    </dgm:pt>
    <dgm:pt modelId="{747AF272-9C7C-448B-8C7B-6808C26C2D7F}">
      <dgm:prSet phldrT="[Texto]"/>
      <dgm:spPr/>
      <dgm:t>
        <a:bodyPr/>
        <a:lstStyle/>
        <a:p>
          <a:r>
            <a:rPr lang="es-CO" dirty="0"/>
            <a:t>Análisis </a:t>
          </a:r>
          <a:r>
            <a:rPr lang="es-CO" dirty="0" err="1"/>
            <a:t>Univariado</a:t>
          </a:r>
          <a:endParaRPr lang="en-US" dirty="0"/>
        </a:p>
      </dgm:t>
    </dgm:pt>
    <dgm:pt modelId="{26DBE44F-8DF1-4CC8-B240-6F09C800C256}" type="parTrans" cxnId="{0683997E-B812-4058-A31A-9665CC2E8858}">
      <dgm:prSet/>
      <dgm:spPr/>
      <dgm:t>
        <a:bodyPr/>
        <a:lstStyle/>
        <a:p>
          <a:endParaRPr lang="en-US"/>
        </a:p>
      </dgm:t>
    </dgm:pt>
    <dgm:pt modelId="{039E3766-7086-4D83-BA33-7817A9D24635}" type="sibTrans" cxnId="{0683997E-B812-4058-A31A-9665CC2E8858}">
      <dgm:prSet/>
      <dgm:spPr/>
      <dgm:t>
        <a:bodyPr/>
        <a:lstStyle/>
        <a:p>
          <a:endParaRPr lang="en-US"/>
        </a:p>
      </dgm:t>
    </dgm:pt>
    <dgm:pt modelId="{AA001BB3-5105-4007-A3D4-D5FEB863CB3B}">
      <dgm:prSet phldrT="[Texto]"/>
      <dgm:spPr/>
      <dgm:t>
        <a:bodyPr/>
        <a:lstStyle/>
        <a:p>
          <a:endParaRPr lang="en-US" dirty="0"/>
        </a:p>
      </dgm:t>
    </dgm:pt>
    <dgm:pt modelId="{CE190696-46D7-488A-B3C9-20189FE1FFF0}" type="parTrans" cxnId="{9CE92326-53A6-4C36-84DB-94F3D638EEC6}">
      <dgm:prSet/>
      <dgm:spPr/>
      <dgm:t>
        <a:bodyPr/>
        <a:lstStyle/>
        <a:p>
          <a:endParaRPr lang="en-US"/>
        </a:p>
      </dgm:t>
    </dgm:pt>
    <dgm:pt modelId="{9B8144C9-F40D-4B95-9E43-F3ABD86D9683}" type="sibTrans" cxnId="{9CE92326-53A6-4C36-84DB-94F3D638EEC6}">
      <dgm:prSet/>
      <dgm:spPr/>
      <dgm:t>
        <a:bodyPr/>
        <a:lstStyle/>
        <a:p>
          <a:endParaRPr lang="en-US"/>
        </a:p>
      </dgm:t>
    </dgm:pt>
    <dgm:pt modelId="{49574E4F-BEEF-4F60-9FF1-52264032879C}" type="pres">
      <dgm:prSet presAssocID="{878CA531-0425-48F3-A274-F525881494A5}" presName="linearFlow" presStyleCnt="0">
        <dgm:presLayoutVars>
          <dgm:resizeHandles val="exact"/>
        </dgm:presLayoutVars>
      </dgm:prSet>
      <dgm:spPr/>
    </dgm:pt>
    <dgm:pt modelId="{8730BB57-51A7-491B-BD5F-2E52D5130A40}" type="pres">
      <dgm:prSet presAssocID="{24137CA4-EAB5-42FF-8A8B-889F9EB8C6A3}" presName="node" presStyleLbl="node1" presStyleIdx="0" presStyleCnt="5">
        <dgm:presLayoutVars>
          <dgm:bulletEnabled val="1"/>
        </dgm:presLayoutVars>
      </dgm:prSet>
      <dgm:spPr/>
    </dgm:pt>
    <dgm:pt modelId="{04802D31-7AB4-4EE3-9432-26DA734757CB}" type="pres">
      <dgm:prSet presAssocID="{17606CC4-DDA9-4C6D-A253-96C2EFAC049F}" presName="sibTrans" presStyleLbl="sibTrans2D1" presStyleIdx="0" presStyleCnt="4"/>
      <dgm:spPr/>
    </dgm:pt>
    <dgm:pt modelId="{F55719F1-23CC-47C1-A586-3DF2CF781AC8}" type="pres">
      <dgm:prSet presAssocID="{17606CC4-DDA9-4C6D-A253-96C2EFAC049F}" presName="connectorText" presStyleLbl="sibTrans2D1" presStyleIdx="0" presStyleCnt="4"/>
      <dgm:spPr/>
    </dgm:pt>
    <dgm:pt modelId="{394CD54D-865A-4FB1-B9DA-C6B3CCF6FBBE}" type="pres">
      <dgm:prSet presAssocID="{38CBDE2F-89F9-462E-8AD6-51A45899E8A8}" presName="node" presStyleLbl="node1" presStyleIdx="1" presStyleCnt="5">
        <dgm:presLayoutVars>
          <dgm:bulletEnabled val="1"/>
        </dgm:presLayoutVars>
      </dgm:prSet>
      <dgm:spPr/>
    </dgm:pt>
    <dgm:pt modelId="{438B6FE8-7DDD-48BB-84FD-B20AFB691603}" type="pres">
      <dgm:prSet presAssocID="{7654E2B3-FFAB-4B20-AAA6-E00C1D13DCEC}" presName="sibTrans" presStyleLbl="sibTrans2D1" presStyleIdx="1" presStyleCnt="4"/>
      <dgm:spPr/>
    </dgm:pt>
    <dgm:pt modelId="{0D859ACF-0B05-4DCB-8E9A-2AC1203DB542}" type="pres">
      <dgm:prSet presAssocID="{7654E2B3-FFAB-4B20-AAA6-E00C1D13DCEC}" presName="connectorText" presStyleLbl="sibTrans2D1" presStyleIdx="1" presStyleCnt="4"/>
      <dgm:spPr/>
    </dgm:pt>
    <dgm:pt modelId="{5DFCB79B-9D8D-4012-9AE0-350317176509}" type="pres">
      <dgm:prSet presAssocID="{0790D6AA-4B50-436A-9659-71F6224A90FE}" presName="node" presStyleLbl="node1" presStyleIdx="2" presStyleCnt="5">
        <dgm:presLayoutVars>
          <dgm:bulletEnabled val="1"/>
        </dgm:presLayoutVars>
      </dgm:prSet>
      <dgm:spPr/>
    </dgm:pt>
    <dgm:pt modelId="{48F3FF08-C0A4-4FA0-9806-20C138095B98}" type="pres">
      <dgm:prSet presAssocID="{9B3D832A-82E6-4E85-BBBB-A1425C9A811D}" presName="sibTrans" presStyleLbl="sibTrans2D1" presStyleIdx="2" presStyleCnt="4"/>
      <dgm:spPr/>
    </dgm:pt>
    <dgm:pt modelId="{05A42D86-2F24-460A-841C-5FA730902404}" type="pres">
      <dgm:prSet presAssocID="{9B3D832A-82E6-4E85-BBBB-A1425C9A811D}" presName="connectorText" presStyleLbl="sibTrans2D1" presStyleIdx="2" presStyleCnt="4"/>
      <dgm:spPr/>
    </dgm:pt>
    <dgm:pt modelId="{E34E45D9-0AA0-4FE1-9BAD-E4623D83D420}" type="pres">
      <dgm:prSet presAssocID="{D0E0E849-7901-4A1C-A854-5FDF753B4089}" presName="node" presStyleLbl="node1" presStyleIdx="3" presStyleCnt="5">
        <dgm:presLayoutVars>
          <dgm:bulletEnabled val="1"/>
        </dgm:presLayoutVars>
      </dgm:prSet>
      <dgm:spPr/>
    </dgm:pt>
    <dgm:pt modelId="{C52888B3-3C3A-41B0-9500-234D640CEF62}" type="pres">
      <dgm:prSet presAssocID="{C088E111-D40A-4DE7-82EE-AC4ADF087C67}" presName="sibTrans" presStyleLbl="sibTrans2D1" presStyleIdx="3" presStyleCnt="4"/>
      <dgm:spPr/>
    </dgm:pt>
    <dgm:pt modelId="{36F37EAB-8EC2-437A-AB0D-44FE5AF7AFF3}" type="pres">
      <dgm:prSet presAssocID="{C088E111-D40A-4DE7-82EE-AC4ADF087C67}" presName="connectorText" presStyleLbl="sibTrans2D1" presStyleIdx="3" presStyleCnt="4"/>
      <dgm:spPr/>
    </dgm:pt>
    <dgm:pt modelId="{73664BCE-0FBC-4B8C-B863-8C1B549CD2EE}" type="pres">
      <dgm:prSet presAssocID="{258660EB-D308-4071-B495-F0B74EA233E9}" presName="node" presStyleLbl="node1" presStyleIdx="4" presStyleCnt="5">
        <dgm:presLayoutVars>
          <dgm:bulletEnabled val="1"/>
        </dgm:presLayoutVars>
      </dgm:prSet>
      <dgm:spPr/>
    </dgm:pt>
  </dgm:ptLst>
  <dgm:cxnLst>
    <dgm:cxn modelId="{476EDE02-7B95-4ED7-8B71-63E7B1BA7543}" type="presOf" srcId="{9B3D832A-82E6-4E85-BBBB-A1425C9A811D}" destId="{48F3FF08-C0A4-4FA0-9806-20C138095B98}" srcOrd="0" destOrd="0" presId="urn:microsoft.com/office/officeart/2005/8/layout/process2"/>
    <dgm:cxn modelId="{58CE830D-3D44-4B46-AD1B-1879053DD636}" type="presOf" srcId="{70C7AFF7-4823-4DD2-B95D-684848B1CD96}" destId="{394CD54D-865A-4FB1-B9DA-C6B3CCF6FBBE}" srcOrd="0" destOrd="2" presId="urn:microsoft.com/office/officeart/2005/8/layout/process2"/>
    <dgm:cxn modelId="{96616F0E-4954-4F68-8ADC-D5179C2FDB7D}" type="presOf" srcId="{17606CC4-DDA9-4C6D-A253-96C2EFAC049F}" destId="{04802D31-7AB4-4EE3-9432-26DA734757CB}" srcOrd="0" destOrd="0" presId="urn:microsoft.com/office/officeart/2005/8/layout/process2"/>
    <dgm:cxn modelId="{6E74930F-2068-428A-B1F3-6C626B88BFE5}" type="presOf" srcId="{24137CA4-EAB5-42FF-8A8B-889F9EB8C6A3}" destId="{8730BB57-51A7-491B-BD5F-2E52D5130A40}" srcOrd="0" destOrd="0" presId="urn:microsoft.com/office/officeart/2005/8/layout/process2"/>
    <dgm:cxn modelId="{7D1B3611-9FFB-4B03-A626-680785677FA3}" type="presOf" srcId="{886822B8-11B6-477F-9369-936588155BBC}" destId="{394CD54D-865A-4FB1-B9DA-C6B3CCF6FBBE}" srcOrd="0" destOrd="1" presId="urn:microsoft.com/office/officeart/2005/8/layout/process2"/>
    <dgm:cxn modelId="{11FF3716-785D-431D-859D-CD0EFFF3EB96}" type="presOf" srcId="{38CBDE2F-89F9-462E-8AD6-51A45899E8A8}" destId="{394CD54D-865A-4FB1-B9DA-C6B3CCF6FBBE}" srcOrd="0" destOrd="0" presId="urn:microsoft.com/office/officeart/2005/8/layout/process2"/>
    <dgm:cxn modelId="{9CE92326-53A6-4C36-84DB-94F3D638EEC6}" srcId="{258660EB-D308-4071-B495-F0B74EA233E9}" destId="{AA001BB3-5105-4007-A3D4-D5FEB863CB3B}" srcOrd="1" destOrd="0" parTransId="{CE190696-46D7-488A-B3C9-20189FE1FFF0}" sibTransId="{9B8144C9-F40D-4B95-9E43-F3ABD86D9683}"/>
    <dgm:cxn modelId="{3B2DD05D-9F43-445E-B917-EE181FE47412}" type="presOf" srcId="{AA001BB3-5105-4007-A3D4-D5FEB863CB3B}" destId="{73664BCE-0FBC-4B8C-B863-8C1B549CD2EE}" srcOrd="0" destOrd="2" presId="urn:microsoft.com/office/officeart/2005/8/layout/process2"/>
    <dgm:cxn modelId="{96700548-564E-4DB3-A0D6-383A995A8396}" type="presOf" srcId="{0790D6AA-4B50-436A-9659-71F6224A90FE}" destId="{5DFCB79B-9D8D-4012-9AE0-350317176509}" srcOrd="0" destOrd="0" presId="urn:microsoft.com/office/officeart/2005/8/layout/process2"/>
    <dgm:cxn modelId="{71FF826A-46C8-401B-BF63-4AD4EC852015}" type="presOf" srcId="{D0E0E849-7901-4A1C-A854-5FDF753B4089}" destId="{E34E45D9-0AA0-4FE1-9BAD-E4623D83D420}" srcOrd="0" destOrd="0" presId="urn:microsoft.com/office/officeart/2005/8/layout/process2"/>
    <dgm:cxn modelId="{3C5CE86E-05E1-46F1-BD6D-366DD4BB8F52}" srcId="{878CA531-0425-48F3-A274-F525881494A5}" destId="{0790D6AA-4B50-436A-9659-71F6224A90FE}" srcOrd="2" destOrd="0" parTransId="{49A90AE1-4C07-4414-9B7F-EF56115C2EF4}" sibTransId="{9B3D832A-82E6-4E85-BBBB-A1425C9A811D}"/>
    <dgm:cxn modelId="{0683997E-B812-4058-A31A-9665CC2E8858}" srcId="{258660EB-D308-4071-B495-F0B74EA233E9}" destId="{747AF272-9C7C-448B-8C7B-6808C26C2D7F}" srcOrd="0" destOrd="0" parTransId="{26DBE44F-8DF1-4CC8-B240-6F09C800C256}" sibTransId="{039E3766-7086-4D83-BA33-7817A9D24635}"/>
    <dgm:cxn modelId="{05E5B57E-FAD0-4280-9F85-7EFE9F9AC1D4}" srcId="{38CBDE2F-89F9-462E-8AD6-51A45899E8A8}" destId="{886822B8-11B6-477F-9369-936588155BBC}" srcOrd="0" destOrd="0" parTransId="{5F5BAB48-FE4F-4159-8D56-253810BDF5C3}" sibTransId="{9CE36540-6A61-4940-833B-15D0E3E023A4}"/>
    <dgm:cxn modelId="{0FB7EF92-3A25-47FF-A14F-DE7CBFA40973}" type="presOf" srcId="{747AF272-9C7C-448B-8C7B-6808C26C2D7F}" destId="{73664BCE-0FBC-4B8C-B863-8C1B549CD2EE}" srcOrd="0" destOrd="1" presId="urn:microsoft.com/office/officeart/2005/8/layout/process2"/>
    <dgm:cxn modelId="{112B729B-F655-44A1-B7D8-21A9CA091ABE}" srcId="{878CA531-0425-48F3-A274-F525881494A5}" destId="{D0E0E849-7901-4A1C-A854-5FDF753B4089}" srcOrd="3" destOrd="0" parTransId="{718C25F7-E217-40CD-82C4-C2E60D637C87}" sibTransId="{C088E111-D40A-4DE7-82EE-AC4ADF087C67}"/>
    <dgm:cxn modelId="{2D121FAD-71E8-4C76-BAD5-4E22B77DC2EA}" type="presOf" srcId="{21F54BFC-B715-4F45-A7A0-B6AFC918417B}" destId="{5DFCB79B-9D8D-4012-9AE0-350317176509}" srcOrd="0" destOrd="1" presId="urn:microsoft.com/office/officeart/2005/8/layout/process2"/>
    <dgm:cxn modelId="{A2EB60AD-AA48-43E2-B760-27ABE9705635}" type="presOf" srcId="{878CA531-0425-48F3-A274-F525881494A5}" destId="{49574E4F-BEEF-4F60-9FF1-52264032879C}" srcOrd="0" destOrd="0" presId="urn:microsoft.com/office/officeart/2005/8/layout/process2"/>
    <dgm:cxn modelId="{733B9EB0-6D38-4213-9FAF-2CCC1D740C42}" type="presOf" srcId="{17606CC4-DDA9-4C6D-A253-96C2EFAC049F}" destId="{F55719F1-23CC-47C1-A586-3DF2CF781AC8}" srcOrd="1" destOrd="0" presId="urn:microsoft.com/office/officeart/2005/8/layout/process2"/>
    <dgm:cxn modelId="{3AB7E7B8-A45E-4ABB-8AF9-5D831CE51B65}" srcId="{878CA531-0425-48F3-A274-F525881494A5}" destId="{24137CA4-EAB5-42FF-8A8B-889F9EB8C6A3}" srcOrd="0" destOrd="0" parTransId="{28F30FBA-17F3-4591-B649-B31079053DB0}" sibTransId="{17606CC4-DDA9-4C6D-A253-96C2EFAC049F}"/>
    <dgm:cxn modelId="{3077C7BC-5658-409E-A1DF-BA0E31B61450}" srcId="{24137CA4-EAB5-42FF-8A8B-889F9EB8C6A3}" destId="{938AAF59-679D-49DD-BB14-A3855ACDC76A}" srcOrd="0" destOrd="0" parTransId="{7A0B6DB5-D8E5-453F-88D1-1C1BD122EEB7}" sibTransId="{D5926C51-38B2-4D13-A8B6-7D3F0748577B}"/>
    <dgm:cxn modelId="{730C56BD-0E9B-419F-AF18-64163C406E5E}" type="presOf" srcId="{C088E111-D40A-4DE7-82EE-AC4ADF087C67}" destId="{C52888B3-3C3A-41B0-9500-234D640CEF62}" srcOrd="0" destOrd="0" presId="urn:microsoft.com/office/officeart/2005/8/layout/process2"/>
    <dgm:cxn modelId="{3C1429C2-C5F0-4C16-A1D3-C21FCF872906}" type="presOf" srcId="{938AAF59-679D-49DD-BB14-A3855ACDC76A}" destId="{8730BB57-51A7-491B-BD5F-2E52D5130A40}" srcOrd="0" destOrd="1" presId="urn:microsoft.com/office/officeart/2005/8/layout/process2"/>
    <dgm:cxn modelId="{A44167C4-E4C1-47DA-AFDB-432D7EEC7A66}" type="presOf" srcId="{C088E111-D40A-4DE7-82EE-AC4ADF087C67}" destId="{36F37EAB-8EC2-437A-AB0D-44FE5AF7AFF3}" srcOrd="1" destOrd="0" presId="urn:microsoft.com/office/officeart/2005/8/layout/process2"/>
    <dgm:cxn modelId="{B70E7AC9-67D7-4A64-974F-B64D03BEDC4A}" srcId="{38CBDE2F-89F9-462E-8AD6-51A45899E8A8}" destId="{70C7AFF7-4823-4DD2-B95D-684848B1CD96}" srcOrd="1" destOrd="0" parTransId="{EBBD868D-C9CF-4D8A-BF6C-8E51B8B9C79C}" sibTransId="{F60BF2A6-D15D-4717-935C-CEA307ED9C22}"/>
    <dgm:cxn modelId="{2D1AACD0-0977-419A-800C-01E820FB16B3}" type="presOf" srcId="{9B3D832A-82E6-4E85-BBBB-A1425C9A811D}" destId="{05A42D86-2F24-460A-841C-5FA730902404}" srcOrd="1" destOrd="0" presId="urn:microsoft.com/office/officeart/2005/8/layout/process2"/>
    <dgm:cxn modelId="{718071D3-F370-48A4-9E96-E4CF8B07282E}" type="presOf" srcId="{7654E2B3-FFAB-4B20-AAA6-E00C1D13DCEC}" destId="{438B6FE8-7DDD-48BB-84FD-B20AFB691603}" srcOrd="0" destOrd="0" presId="urn:microsoft.com/office/officeart/2005/8/layout/process2"/>
    <dgm:cxn modelId="{222299D3-3952-4D29-B60C-303C3FFA4ECF}" srcId="{0790D6AA-4B50-436A-9659-71F6224A90FE}" destId="{21F54BFC-B715-4F45-A7A0-B6AFC918417B}" srcOrd="0" destOrd="0" parTransId="{73D5B27F-9109-4288-B24A-17620C739EB6}" sibTransId="{B063FB71-0385-4F07-9342-3C78C95AE963}"/>
    <dgm:cxn modelId="{95A1B2D9-FCC2-4CA7-B80E-E63809C86A2F}" srcId="{D0E0E849-7901-4A1C-A854-5FDF753B4089}" destId="{D746E776-C604-45E1-A0E7-C6A285832379}" srcOrd="0" destOrd="0" parTransId="{4E80A7C7-1065-4024-AE5D-154E4B19B2E9}" sibTransId="{F7801A84-9B76-44C2-9AE3-386B343F5DE9}"/>
    <dgm:cxn modelId="{9B97B8DA-6797-4872-A329-A75F39E09CFB}" srcId="{878CA531-0425-48F3-A274-F525881494A5}" destId="{38CBDE2F-89F9-462E-8AD6-51A45899E8A8}" srcOrd="1" destOrd="0" parTransId="{52E4F1C3-091F-4E04-A76F-963EA44705B7}" sibTransId="{7654E2B3-FFAB-4B20-AAA6-E00C1D13DCEC}"/>
    <dgm:cxn modelId="{E0A2CBDB-8EF2-488B-A543-D798B2D98C27}" type="presOf" srcId="{7654E2B3-FFAB-4B20-AAA6-E00C1D13DCEC}" destId="{0D859ACF-0B05-4DCB-8E9A-2AC1203DB542}" srcOrd="1" destOrd="0" presId="urn:microsoft.com/office/officeart/2005/8/layout/process2"/>
    <dgm:cxn modelId="{B6022ADF-4A9B-4B5F-9F29-7B8AFD810032}" type="presOf" srcId="{D746E776-C604-45E1-A0E7-C6A285832379}" destId="{E34E45D9-0AA0-4FE1-9BAD-E4623D83D420}" srcOrd="0" destOrd="1" presId="urn:microsoft.com/office/officeart/2005/8/layout/process2"/>
    <dgm:cxn modelId="{A7FE1FE3-5DC3-4779-8AF6-2399D83A2DB6}" type="presOf" srcId="{258660EB-D308-4071-B495-F0B74EA233E9}" destId="{73664BCE-0FBC-4B8C-B863-8C1B549CD2EE}" srcOrd="0" destOrd="0" presId="urn:microsoft.com/office/officeart/2005/8/layout/process2"/>
    <dgm:cxn modelId="{08391BF5-6D40-49C3-B667-FC4ADEE502A8}" srcId="{878CA531-0425-48F3-A274-F525881494A5}" destId="{258660EB-D308-4071-B495-F0B74EA233E9}" srcOrd="4" destOrd="0" parTransId="{83190749-128A-401E-AB8C-7986BBAA7602}" sibTransId="{D092222E-27F6-45DE-87F2-9A435A3B5C2A}"/>
    <dgm:cxn modelId="{EC5C2371-C629-4975-8ED8-450BE51F859F}" type="presParOf" srcId="{49574E4F-BEEF-4F60-9FF1-52264032879C}" destId="{8730BB57-51A7-491B-BD5F-2E52D5130A40}" srcOrd="0" destOrd="0" presId="urn:microsoft.com/office/officeart/2005/8/layout/process2"/>
    <dgm:cxn modelId="{4BAACB67-409F-4F8D-AD4E-F6C97A68F964}" type="presParOf" srcId="{49574E4F-BEEF-4F60-9FF1-52264032879C}" destId="{04802D31-7AB4-4EE3-9432-26DA734757CB}" srcOrd="1" destOrd="0" presId="urn:microsoft.com/office/officeart/2005/8/layout/process2"/>
    <dgm:cxn modelId="{A80FAB9E-2656-482E-A501-77F337BF3FBB}" type="presParOf" srcId="{04802D31-7AB4-4EE3-9432-26DA734757CB}" destId="{F55719F1-23CC-47C1-A586-3DF2CF781AC8}" srcOrd="0" destOrd="0" presId="urn:microsoft.com/office/officeart/2005/8/layout/process2"/>
    <dgm:cxn modelId="{6EBE328D-8B38-4913-BF47-38F3C10ACAED}" type="presParOf" srcId="{49574E4F-BEEF-4F60-9FF1-52264032879C}" destId="{394CD54D-865A-4FB1-B9DA-C6B3CCF6FBBE}" srcOrd="2" destOrd="0" presId="urn:microsoft.com/office/officeart/2005/8/layout/process2"/>
    <dgm:cxn modelId="{2D76D66E-0452-4307-842A-36A19365252D}" type="presParOf" srcId="{49574E4F-BEEF-4F60-9FF1-52264032879C}" destId="{438B6FE8-7DDD-48BB-84FD-B20AFB691603}" srcOrd="3" destOrd="0" presId="urn:microsoft.com/office/officeart/2005/8/layout/process2"/>
    <dgm:cxn modelId="{1AB73DFD-80BB-49CB-855C-D39679C733B6}" type="presParOf" srcId="{438B6FE8-7DDD-48BB-84FD-B20AFB691603}" destId="{0D859ACF-0B05-4DCB-8E9A-2AC1203DB542}" srcOrd="0" destOrd="0" presId="urn:microsoft.com/office/officeart/2005/8/layout/process2"/>
    <dgm:cxn modelId="{2B746323-9EE8-4BCF-B851-C98C6B7CEB9C}" type="presParOf" srcId="{49574E4F-BEEF-4F60-9FF1-52264032879C}" destId="{5DFCB79B-9D8D-4012-9AE0-350317176509}" srcOrd="4" destOrd="0" presId="urn:microsoft.com/office/officeart/2005/8/layout/process2"/>
    <dgm:cxn modelId="{8A595D15-6625-43A5-A86C-B8D09B70A012}" type="presParOf" srcId="{49574E4F-BEEF-4F60-9FF1-52264032879C}" destId="{48F3FF08-C0A4-4FA0-9806-20C138095B98}" srcOrd="5" destOrd="0" presId="urn:microsoft.com/office/officeart/2005/8/layout/process2"/>
    <dgm:cxn modelId="{E7C016CA-65CC-4F2B-816B-25596E99B526}" type="presParOf" srcId="{48F3FF08-C0A4-4FA0-9806-20C138095B98}" destId="{05A42D86-2F24-460A-841C-5FA730902404}" srcOrd="0" destOrd="0" presId="urn:microsoft.com/office/officeart/2005/8/layout/process2"/>
    <dgm:cxn modelId="{725D1143-7835-4C70-90F7-001EA38C10EE}" type="presParOf" srcId="{49574E4F-BEEF-4F60-9FF1-52264032879C}" destId="{E34E45D9-0AA0-4FE1-9BAD-E4623D83D420}" srcOrd="6" destOrd="0" presId="urn:microsoft.com/office/officeart/2005/8/layout/process2"/>
    <dgm:cxn modelId="{4BAF0ED3-A89B-41ED-941F-4EB79DF73F64}" type="presParOf" srcId="{49574E4F-BEEF-4F60-9FF1-52264032879C}" destId="{C52888B3-3C3A-41B0-9500-234D640CEF62}" srcOrd="7" destOrd="0" presId="urn:microsoft.com/office/officeart/2005/8/layout/process2"/>
    <dgm:cxn modelId="{11B94C2F-168B-4679-A601-B13A159FA8AE}" type="presParOf" srcId="{C52888B3-3C3A-41B0-9500-234D640CEF62}" destId="{36F37EAB-8EC2-437A-AB0D-44FE5AF7AFF3}" srcOrd="0" destOrd="0" presId="urn:microsoft.com/office/officeart/2005/8/layout/process2"/>
    <dgm:cxn modelId="{9401B2F4-AE74-4DDC-9FF5-A9C876323CB6}" type="presParOf" srcId="{49574E4F-BEEF-4F60-9FF1-52264032879C}" destId="{73664BCE-0FBC-4B8C-B863-8C1B549CD2E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0BB57-51A7-491B-BD5F-2E52D5130A40}">
      <dsp:nvSpPr>
        <dsp:cNvPr id="0" name=""/>
        <dsp:cNvSpPr/>
      </dsp:nvSpPr>
      <dsp:spPr>
        <a:xfrm>
          <a:off x="122583" y="665"/>
          <a:ext cx="1776608" cy="77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Duplicados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Sin Duplicados (por ID)</a:t>
          </a:r>
          <a:endParaRPr lang="en-US" sz="1100" kern="1200" dirty="0"/>
        </a:p>
      </dsp:txBody>
      <dsp:txXfrm>
        <a:off x="145393" y="23475"/>
        <a:ext cx="1730988" cy="733167"/>
      </dsp:txXfrm>
    </dsp:sp>
    <dsp:sp modelId="{04802D31-7AB4-4EE3-9432-26DA734757CB}">
      <dsp:nvSpPr>
        <dsp:cNvPr id="0" name=""/>
        <dsp:cNvSpPr/>
      </dsp:nvSpPr>
      <dsp:spPr>
        <a:xfrm rot="5400000">
          <a:off x="864864" y="798922"/>
          <a:ext cx="292045" cy="3504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751" y="828127"/>
        <a:ext cx="210272" cy="204432"/>
      </dsp:txXfrm>
    </dsp:sp>
    <dsp:sp modelId="{394CD54D-865A-4FB1-B9DA-C6B3CCF6FBBE}">
      <dsp:nvSpPr>
        <dsp:cNvPr id="0" name=""/>
        <dsp:cNvSpPr/>
      </dsp:nvSpPr>
      <dsp:spPr>
        <a:xfrm>
          <a:off x="122583" y="1168846"/>
          <a:ext cx="1776608" cy="77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 err="1"/>
            <a:t>Missing</a:t>
          </a:r>
          <a:r>
            <a:rPr lang="es-CO" sz="1400" kern="1200" dirty="0"/>
            <a:t> </a:t>
          </a:r>
          <a:r>
            <a:rPr lang="es-CO" sz="1400" kern="1200" dirty="0" err="1"/>
            <a:t>Values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Solo en variables de </a:t>
          </a:r>
          <a:r>
            <a:rPr lang="es-CO" sz="1100" kern="1200" dirty="0" err="1"/>
            <a:t>Churn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En estrato (91%)</a:t>
          </a:r>
          <a:endParaRPr lang="en-US" sz="1100" kern="1200" dirty="0"/>
        </a:p>
      </dsp:txBody>
      <dsp:txXfrm>
        <a:off x="145393" y="1191656"/>
        <a:ext cx="1730988" cy="733167"/>
      </dsp:txXfrm>
    </dsp:sp>
    <dsp:sp modelId="{438B6FE8-7DDD-48BB-84FD-B20AFB691603}">
      <dsp:nvSpPr>
        <dsp:cNvPr id="0" name=""/>
        <dsp:cNvSpPr/>
      </dsp:nvSpPr>
      <dsp:spPr>
        <a:xfrm rot="5400000">
          <a:off x="864864" y="1967103"/>
          <a:ext cx="292045" cy="3504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751" y="1996308"/>
        <a:ext cx="210272" cy="204432"/>
      </dsp:txXfrm>
    </dsp:sp>
    <dsp:sp modelId="{5DFCB79B-9D8D-4012-9AE0-350317176509}">
      <dsp:nvSpPr>
        <dsp:cNvPr id="0" name=""/>
        <dsp:cNvSpPr/>
      </dsp:nvSpPr>
      <dsp:spPr>
        <a:xfrm>
          <a:off x="122583" y="2337027"/>
          <a:ext cx="1776608" cy="77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Data </a:t>
          </a:r>
          <a:r>
            <a:rPr lang="es-CO" sz="1400" kern="1200" dirty="0" err="1"/>
            <a:t>Types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Métricas vs Categóricas</a:t>
          </a:r>
          <a:endParaRPr lang="en-US" sz="1100" kern="1200" dirty="0"/>
        </a:p>
      </dsp:txBody>
      <dsp:txXfrm>
        <a:off x="145393" y="2359837"/>
        <a:ext cx="1730988" cy="733167"/>
      </dsp:txXfrm>
    </dsp:sp>
    <dsp:sp modelId="{48F3FF08-C0A4-4FA0-9806-20C138095B98}">
      <dsp:nvSpPr>
        <dsp:cNvPr id="0" name=""/>
        <dsp:cNvSpPr/>
      </dsp:nvSpPr>
      <dsp:spPr>
        <a:xfrm rot="5400000">
          <a:off x="864864" y="3135284"/>
          <a:ext cx="292045" cy="3504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751" y="3164489"/>
        <a:ext cx="210272" cy="204432"/>
      </dsp:txXfrm>
    </dsp:sp>
    <dsp:sp modelId="{E34E45D9-0AA0-4FE1-9BAD-E4623D83D420}">
      <dsp:nvSpPr>
        <dsp:cNvPr id="0" name=""/>
        <dsp:cNvSpPr/>
      </dsp:nvSpPr>
      <dsp:spPr>
        <a:xfrm>
          <a:off x="122583" y="3505208"/>
          <a:ext cx="1776608" cy="77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Consolidación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Integración 1:1 con subsidios y demográficas</a:t>
          </a:r>
          <a:endParaRPr lang="en-US" sz="1100" kern="1200" dirty="0"/>
        </a:p>
      </dsp:txBody>
      <dsp:txXfrm>
        <a:off x="145393" y="3528018"/>
        <a:ext cx="1730988" cy="733167"/>
      </dsp:txXfrm>
    </dsp:sp>
    <dsp:sp modelId="{C52888B3-3C3A-41B0-9500-234D640CEF62}">
      <dsp:nvSpPr>
        <dsp:cNvPr id="0" name=""/>
        <dsp:cNvSpPr/>
      </dsp:nvSpPr>
      <dsp:spPr>
        <a:xfrm rot="5400000">
          <a:off x="864864" y="4303465"/>
          <a:ext cx="292045" cy="3504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05751" y="4332670"/>
        <a:ext cx="210272" cy="204432"/>
      </dsp:txXfrm>
    </dsp:sp>
    <dsp:sp modelId="{73664BCE-0FBC-4B8C-B863-8C1B549CD2EE}">
      <dsp:nvSpPr>
        <dsp:cNvPr id="0" name=""/>
        <dsp:cNvSpPr/>
      </dsp:nvSpPr>
      <dsp:spPr>
        <a:xfrm>
          <a:off x="122583" y="4673389"/>
          <a:ext cx="1776608" cy="77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EDA (Análisis </a:t>
          </a:r>
          <a:r>
            <a:rPr lang="es-CO" sz="1400" kern="1200" dirty="0" err="1"/>
            <a:t>Explor</a:t>
          </a:r>
          <a:r>
            <a:rPr lang="es-CO" sz="1400" kern="1200" dirty="0"/>
            <a:t>.)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Análisis </a:t>
          </a:r>
          <a:r>
            <a:rPr lang="es-CO" sz="1100" kern="1200" dirty="0" err="1"/>
            <a:t>Univariado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145393" y="4696199"/>
        <a:ext cx="1730988" cy="73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6F41A30-B651-4AFC-AB43-6C009E08EF8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47CAEC8-6F79-4C02-B2A0-967B0A2C0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29881-9A23-1FC6-F3B7-EBE90FD0B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Prueba Científico de Datos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EEA1B-BE8A-810F-274D-C9D227039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Camilo Florez Caro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C3B91D-755A-3D17-ABB8-21B1BCD8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37" y="4563716"/>
            <a:ext cx="2244046" cy="4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4312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2. (15%) Parte 2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0FB689-471B-D932-70F7-C105F18EBFF7}"/>
              </a:ext>
            </a:extLst>
          </p:cNvPr>
          <p:cNvSpPr txBox="1"/>
          <p:nvPr/>
        </p:nvSpPr>
        <p:spPr>
          <a:xfrm>
            <a:off x="354434" y="85274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</a:rPr>
              <a:t>Con los siguientes datos, realiza un análisis de correlación y de regresión (Realizar pregunta para prueba de hipótesis)</a:t>
            </a:r>
          </a:p>
        </p:txBody>
      </p:sp>
      <p:graphicFrame>
        <p:nvGraphicFramePr>
          <p:cNvPr id="33" name="Tabla 33">
            <a:extLst>
              <a:ext uri="{FF2B5EF4-FFF2-40B4-BE49-F238E27FC236}">
                <a16:creationId xmlns:a16="http://schemas.microsoft.com/office/drawing/2014/main" id="{47517BF2-0E3F-9FD6-D0D4-CAEBA8422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11731"/>
              </p:ext>
            </p:extLst>
          </p:nvPr>
        </p:nvGraphicFramePr>
        <p:xfrm>
          <a:off x="1913156" y="1866820"/>
          <a:ext cx="8127999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37260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9318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906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6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20480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Mediana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7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Asimetría</a:t>
                      </a:r>
                      <a:r>
                        <a:rPr lang="es-CO" sz="1400" dirty="0"/>
                        <a:t> (</a:t>
                      </a:r>
                      <a:r>
                        <a:rPr lang="es-CO" sz="1400" dirty="0" err="1"/>
                        <a:t>Skew</a:t>
                      </a:r>
                      <a:r>
                        <a:rPr lang="es-CO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-1.166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Sesgo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(Cola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izquierda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1.1445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Sesgo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(Cola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derecha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5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Normalidad </a:t>
                      </a:r>
                      <a:r>
                        <a:rPr lang="es-CO" sz="1400" dirty="0"/>
                        <a:t>(H0:Es Normal)</a:t>
                      </a:r>
                    </a:p>
                    <a:p>
                      <a:r>
                        <a:rPr lang="es-CO" sz="1400" dirty="0"/>
                        <a:t>KS Test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una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significacia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5%, podemos rechazar la hipótesis nula ya que el p-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inferior, por lo cual podemos decir que la función no está normalmente distribuida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Correlación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Pearson = 0,62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Regresión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Tenemos un R2 del 84.7% lo cual 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resprestenta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% de la variabilidad de Y explicada con X, un coeficiente positivo del 0.0014 (significativo) el cual nos indica que por cada unidad que crezca X, Y lo hará en 0.0014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0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4312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3. (15%) Parte 3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0FB689-471B-D932-70F7-C105F18EBFF7}"/>
              </a:ext>
            </a:extLst>
          </p:cNvPr>
          <p:cNvSpPr txBox="1"/>
          <p:nvPr/>
        </p:nvSpPr>
        <p:spPr>
          <a:xfrm>
            <a:off x="5057062" y="100328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¿Cuál es su interpretación de la siguiente matriz? (argumente su respuesta)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468730-F375-67E9-3FA0-9A2944DA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7" y="1781849"/>
            <a:ext cx="3975808" cy="36546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84440A-416D-8012-0787-8DF9BB8C9957}"/>
              </a:ext>
            </a:extLst>
          </p:cNvPr>
          <p:cNvSpPr txBox="1"/>
          <p:nvPr/>
        </p:nvSpPr>
        <p:spPr>
          <a:xfrm>
            <a:off x="5057062" y="346236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¿Cuáles y cuántas métricas puede obtener de dicha matriz? (argumente su respuesta)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78E29E-720B-1C6E-91C7-F1AABC2BC86E}"/>
              </a:ext>
            </a:extLst>
          </p:cNvPr>
          <p:cNvSpPr txBox="1"/>
          <p:nvPr/>
        </p:nvSpPr>
        <p:spPr>
          <a:xfrm>
            <a:off x="5718134" y="4348610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Al ser una matriz de confusión de un modelo de clasificación 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multiclass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podemos calcular para cada una de las 8 respuestas de forma independiente las métricas de 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Accuracy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Precision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Recall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(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Sensitividad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), Especificidad, AUC y si lo deseamos F1 score, es decir 48 métricas diferentes.</a:t>
            </a:r>
          </a:p>
          <a:p>
            <a:b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 para tener una vista general de la matriz completa podríamos tener 6 adicionales calculando el promedio por ejemplo de todos los "</a:t>
            </a:r>
            <a:r>
              <a:rPr lang="es-ES" sz="12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Accuracy</a:t>
            </a: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", es decir un total de 54 métricas distintas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3AA703-4473-FA7A-4C88-19BEB9F47CEB}"/>
              </a:ext>
            </a:extLst>
          </p:cNvPr>
          <p:cNvSpPr txBox="1"/>
          <p:nvPr/>
        </p:nvSpPr>
        <p:spPr>
          <a:xfrm>
            <a:off x="5718134" y="1632227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Es una matriz de confusión diseñada  como resultado de la construcción de un modelo predictivo donde cuya variable Dependiente tiene 8 posibles opciones.</a:t>
            </a:r>
          </a:p>
          <a:p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 groso modo podemos obtener conclusiones como: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El modelo es muy poderoso para identificar cuando Y = 2, el 100% de las observaciones fueron bien clasificadas</a:t>
            </a:r>
          </a:p>
          <a:p>
            <a:pPr marL="171450" indent="-171450">
              <a:buFontTx/>
              <a:buChar char="-"/>
            </a:pPr>
            <a:r>
              <a:rPr lang="es-ES" sz="12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Carece de poder predictivo 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cuando Y = 5, tiene tan solo una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Sensitividad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del 36% en esta clase (80/2022)</a:t>
            </a:r>
            <a:endParaRPr lang="es-ES" sz="1200" b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3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Entendimiento de los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Evaluación del modelo(s)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Despliegue</a:t>
            </a: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BF6C8CEA-B082-BEED-C90E-8D0D16406E3D}"/>
              </a:ext>
            </a:extLst>
          </p:cNvPr>
          <p:cNvSpPr/>
          <p:nvPr/>
        </p:nvSpPr>
        <p:spPr>
          <a:xfrm rot="5400000">
            <a:off x="1689143" y="1955765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6BCF4-01B1-7EDD-B21F-54CA0BBE535A}"/>
              </a:ext>
            </a:extLst>
          </p:cNvPr>
          <p:cNvSpPr txBox="1"/>
          <p:nvPr/>
        </p:nvSpPr>
        <p:spPr>
          <a:xfrm>
            <a:off x="2442418" y="2454566"/>
            <a:ext cx="3918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569CD6"/>
                </a:solidFill>
                <a:effectLst/>
                <a:latin typeface="+mj-lt"/>
              </a:rPr>
              <a:t>Construir un score que nos resuma la probabilidad de que un cliente que ha tenido un cupo de crédito nos cancele su producto (modelo supervisado)</a:t>
            </a:r>
            <a:r>
              <a:rPr lang="es-ES" b="0" dirty="0">
                <a:solidFill>
                  <a:srgbClr val="CCCCCC"/>
                </a:solidFill>
                <a:effectLst/>
                <a:latin typeface="+mj-lt"/>
              </a:rPr>
              <a:t> </a:t>
            </a:r>
            <a:br>
              <a:rPr lang="es-ES" b="0" dirty="0">
                <a:solidFill>
                  <a:srgbClr val="CCCCCC"/>
                </a:solidFill>
                <a:effectLst/>
                <a:latin typeface="+mj-lt"/>
              </a:rPr>
            </a:br>
            <a:endParaRPr lang="es-ES" b="0" dirty="0">
              <a:solidFill>
                <a:srgbClr val="CCCCCC"/>
              </a:solidFill>
              <a:effectLst/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1BD5CDB-5FB0-E7AB-7524-0116C01F78D9}"/>
              </a:ext>
            </a:extLst>
          </p:cNvPr>
          <p:cNvSpPr txBox="1"/>
          <p:nvPr/>
        </p:nvSpPr>
        <p:spPr>
          <a:xfrm>
            <a:off x="7895267" y="2684347"/>
            <a:ext cx="305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569CD6"/>
                </a:solidFill>
                <a:effectLst/>
                <a:latin typeface="+mj-lt"/>
              </a:rPr>
              <a:t>Segmentar y perfilar a los clientes que han tenido crédito (modelo no supervisado)</a:t>
            </a:r>
            <a:endParaRPr lang="es-ES" b="0" dirty="0">
              <a:solidFill>
                <a:srgbClr val="CCCCCC"/>
              </a:solidFill>
              <a:effectLst/>
              <a:latin typeface="+mj-lt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2417430-866F-53D3-43D3-338F6C9F15D6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B0C926D8-13C1-5044-269D-309A479A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13" y="1448533"/>
            <a:ext cx="796954" cy="79695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81A6924-7F27-A3EC-BA1F-942FA7F8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286" y="1448536"/>
            <a:ext cx="796951" cy="796951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09F4B1C-C07B-A810-F0F4-91C51F56576E}"/>
              </a:ext>
            </a:extLst>
          </p:cNvPr>
          <p:cNvSpPr txBox="1"/>
          <p:nvPr/>
        </p:nvSpPr>
        <p:spPr>
          <a:xfrm>
            <a:off x="2095676" y="4355585"/>
            <a:ext cx="4473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Para campañas de retención, donde a los clientes con mayores probabilidades de cancelar su cupo de crédito se le aplicará mediante telemercadeo y envíos de correos electrónico campañas preventivas de up-</a:t>
            </a:r>
            <a:r>
              <a:rPr lang="es-ES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selling</a:t>
            </a:r>
            <a:r>
              <a:rPr lang="es-ES" sz="1600" b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/</a:t>
            </a:r>
            <a:r>
              <a:rPr lang="es-ES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cross-selling</a:t>
            </a:r>
            <a:endParaRPr lang="es-ES" sz="1600" b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611A5B-5389-F989-A96E-807EFEFA7676}"/>
              </a:ext>
            </a:extLst>
          </p:cNvPr>
          <p:cNvSpPr txBox="1"/>
          <p:nvPr/>
        </p:nvSpPr>
        <p:spPr>
          <a:xfrm>
            <a:off x="7539081" y="4355585"/>
            <a:ext cx="3929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Para diseñar ofertas diferenciadas de mercadeo para ofrecerles nuevos cupos de crédito o seguros (</a:t>
            </a:r>
            <a:r>
              <a:rPr lang="es-ES" b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upselling</a:t>
            </a:r>
            <a:r>
              <a:rPr lang="es-ES" b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75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 los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Evaluación del modelo(s)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Despliegue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741E9EE-6297-B735-E71D-0A2814ED8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623062"/>
              </p:ext>
            </p:extLst>
          </p:nvPr>
        </p:nvGraphicFramePr>
        <p:xfrm>
          <a:off x="2122415" y="1048624"/>
          <a:ext cx="2021775" cy="5452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Imagen 24">
            <a:extLst>
              <a:ext uri="{FF2B5EF4-FFF2-40B4-BE49-F238E27FC236}">
                <a16:creationId xmlns:a16="http://schemas.microsoft.com/office/drawing/2014/main" id="{C81EA878-6815-EAB4-9734-8C972EECB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859" y="1641391"/>
            <a:ext cx="3517346" cy="252266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F18122F-91C0-748A-D140-D96AD18809DE}"/>
              </a:ext>
            </a:extLst>
          </p:cNvPr>
          <p:cNvSpPr txBox="1"/>
          <p:nvPr/>
        </p:nvSpPr>
        <p:spPr>
          <a:xfrm>
            <a:off x="4211276" y="4395014"/>
            <a:ext cx="76507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Fue necesario  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estandarizar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algunas variables dejándolas solamente en mayúsculas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tienen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algunos valores atípicos especialmente en las variables métricas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por lo cual se recomienda gestionar las observaciones anómalas durante la construcción del modelo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Aproximadamente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el 3% de los clientes en la base de datos tienen una cancelación manifestada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La labor de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retención tiene una baja efectividad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os principales motivos por los cuales los clientes manifiestan que quieren cancelar su cupo es debido a la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necesidad de librear capacidad de endeudamiento 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para pagar un crédito hipotecario, e inconformidad con la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cuota de manejo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Con el pasar del tiempo ha habido un </a:t>
            </a:r>
            <a:r>
              <a:rPr lang="es-ES" sz="1100" b="0" dirty="0">
                <a:solidFill>
                  <a:srgbClr val="B48900"/>
                </a:solidFill>
                <a:effectLst/>
                <a:latin typeface="+mj-lt"/>
              </a:rPr>
              <a:t>crecimiento en la expedición de cupos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mientras que las cancelaciones se han mantenido relativamente estables, exceptuando el mes de 11-2017 en donde hubo un crecimiento atípico en las cancelaciones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E5B6FA0-38C7-3CD4-9C93-95CA98EB6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793" y="1691014"/>
            <a:ext cx="3425010" cy="2583780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99DDD9C3-48B3-6C66-923D-76D7A8A4935B}"/>
              </a:ext>
            </a:extLst>
          </p:cNvPr>
          <p:cNvSpPr/>
          <p:nvPr/>
        </p:nvSpPr>
        <p:spPr>
          <a:xfrm>
            <a:off x="4588778" y="1219739"/>
            <a:ext cx="3049427" cy="4216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+mj-lt"/>
              </a:rPr>
              <a:t>Target</a:t>
            </a:r>
            <a:endParaRPr lang="en-US" dirty="0">
              <a:latin typeface="+mj-lt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19D915E-DA2C-9524-1ADF-8BD75EAB6505}"/>
              </a:ext>
            </a:extLst>
          </p:cNvPr>
          <p:cNvSpPr/>
          <p:nvPr/>
        </p:nvSpPr>
        <p:spPr>
          <a:xfrm>
            <a:off x="8393157" y="1207865"/>
            <a:ext cx="3049427" cy="4216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+mj-lt"/>
              </a:rPr>
              <a:t>Comportamiento Emisiones</a:t>
            </a:r>
            <a:endParaRPr lang="en-US" dirty="0">
              <a:latin typeface="+mj-lt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0754" y="2712170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11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Evaluación del modelo(s)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Despliegue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95087" y="3468578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22AD50-6667-54E9-EB29-EB902037CDFC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D838AC8-E00F-9E98-AC7C-44101A0C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49" y="1658257"/>
            <a:ext cx="4968030" cy="12387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FBB90A4-0EBA-3C25-710C-F2589D3C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13" y="785802"/>
            <a:ext cx="459626" cy="4596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611F1C1-7FEC-DA1A-CAB4-F272A801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908" y="785805"/>
            <a:ext cx="459623" cy="45962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80C52D-EF02-5682-6953-5A89C05C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690" y="3279948"/>
            <a:ext cx="2439504" cy="199882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EF77B-6732-C92D-15A7-F9E296DCE42A}"/>
              </a:ext>
            </a:extLst>
          </p:cNvPr>
          <p:cNvSpPr txBox="1"/>
          <p:nvPr/>
        </p:nvSpPr>
        <p:spPr>
          <a:xfrm>
            <a:off x="2156321" y="5300970"/>
            <a:ext cx="461988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Cross </a:t>
            </a: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Validation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10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Fold</a:t>
            </a:r>
            <a:endParaRPr lang="es-E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Imbalance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: SMOTE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Outliers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Isolation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forest</a:t>
            </a:r>
            <a:endParaRPr lang="es-E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Normalización (Métricas): Z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Normalizacion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Categoricas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One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Hot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Encoding</a:t>
            </a:r>
            <a:endParaRPr lang="es-ES" sz="11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Fe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ature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selection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Chi2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Multicolinealidad: </a:t>
            </a: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Threshol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90%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CA2214-D09D-C763-F595-F7320C5EADC9}"/>
              </a:ext>
            </a:extLst>
          </p:cNvPr>
          <p:cNvSpPr/>
          <p:nvPr/>
        </p:nvSpPr>
        <p:spPr>
          <a:xfrm>
            <a:off x="1982249" y="1845578"/>
            <a:ext cx="4968030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931FB92-2180-B980-ACFC-C37A369A34EA}"/>
              </a:ext>
            </a:extLst>
          </p:cNvPr>
          <p:cNvSpPr/>
          <p:nvPr/>
        </p:nvSpPr>
        <p:spPr>
          <a:xfrm>
            <a:off x="2361056" y="1288608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Comparativo de modelos (F1 Score)</a:t>
            </a:r>
            <a:endParaRPr lang="en-US" sz="1400" dirty="0">
              <a:latin typeface="+mj-lt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76720DC-57D5-71DD-A63F-33AB6BABE16D}"/>
              </a:ext>
            </a:extLst>
          </p:cNvPr>
          <p:cNvSpPr/>
          <p:nvPr/>
        </p:nvSpPr>
        <p:spPr>
          <a:xfrm>
            <a:off x="2374668" y="2955835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Detalle Light </a:t>
            </a:r>
            <a:r>
              <a:rPr lang="es-CO" sz="1400" dirty="0" err="1">
                <a:latin typeface="+mj-lt"/>
              </a:rPr>
              <a:t>Gradient</a:t>
            </a:r>
            <a:r>
              <a:rPr lang="es-CO" sz="1400" dirty="0">
                <a:latin typeface="+mj-lt"/>
              </a:rPr>
              <a:t> </a:t>
            </a:r>
            <a:r>
              <a:rPr lang="es-CO" sz="1400" dirty="0" err="1">
                <a:latin typeface="+mj-lt"/>
              </a:rPr>
              <a:t>Boosting</a:t>
            </a:r>
            <a:r>
              <a:rPr lang="es-CO" sz="1400" dirty="0">
                <a:latin typeface="+mj-lt"/>
              </a:rPr>
              <a:t> Machine</a:t>
            </a:r>
            <a:endParaRPr lang="en-US" sz="1400" dirty="0">
              <a:latin typeface="+mj-lt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9729C85-F2CC-7528-A903-8E677454C8DE}"/>
              </a:ext>
            </a:extLst>
          </p:cNvPr>
          <p:cNvSpPr/>
          <p:nvPr/>
        </p:nvSpPr>
        <p:spPr>
          <a:xfrm>
            <a:off x="7196359" y="1288608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Construcción K </a:t>
            </a:r>
            <a:r>
              <a:rPr lang="es-CO" sz="1400" dirty="0" err="1">
                <a:latin typeface="+mj-lt"/>
              </a:rPr>
              <a:t>Means</a:t>
            </a:r>
            <a:endParaRPr lang="en-US" sz="1400" dirty="0">
              <a:latin typeface="+mj-lt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0D8158C-FDE8-DE92-D19D-AA468F7B1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359" y="2417771"/>
            <a:ext cx="4161973" cy="28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3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Evaluación del modelo(</a:t>
            </a:r>
            <a:r>
              <a:rPr lang="es-ES">
                <a:latin typeface="+mj-lt"/>
              </a:rPr>
              <a:t>s)</a:t>
            </a:r>
            <a:endParaRPr lang="es-ES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Despliegue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5648" y="4209660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22AD50-6667-54E9-EB29-EB902037CDFC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4FBB90A4-0EBA-3C25-710C-F2589D3C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8" y="785805"/>
            <a:ext cx="459626" cy="4596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611F1C1-7FEC-DA1A-CAB4-F272A801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908" y="785805"/>
            <a:ext cx="459623" cy="4596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BE8D61-2457-05AE-FD10-D1AE598A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32" y="1621967"/>
            <a:ext cx="3304246" cy="23725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9B926B-8F7A-432C-977A-B161F1149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129" y="4114482"/>
            <a:ext cx="4037741" cy="229724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FA47A5A-F1A7-7CA5-F2D5-2301EF6B5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211" y="1595245"/>
            <a:ext cx="4364173" cy="324923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C292F2D-4C3C-FF56-8290-2B1AC5168AA4}"/>
              </a:ext>
            </a:extLst>
          </p:cNvPr>
          <p:cNvSpPr txBox="1"/>
          <p:nvPr/>
        </p:nvSpPr>
        <p:spPr>
          <a:xfrm>
            <a:off x="7357146" y="5066022"/>
            <a:ext cx="44377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En el gráfico de siluetas nos damos cuenta que 3 de los 5 segmentos tienen un coeficiente por encima del </a:t>
            </a:r>
            <a:r>
              <a:rPr lang="es-ES" sz="105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silhouette</a:t>
            </a:r>
            <a:r>
              <a:rPr lang="es-ES" sz="105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promedio, lo cual es positivo, adicionalmente son los segmentos más grandes, y si bien tenemos dos segmentos que nos indican que deberíamos abrir aun más conglomerados, son segmentos pequeños y se podrían considerar observaciones atípicas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C70A444-612C-ED1F-0C52-B192AA4CE6E1}"/>
              </a:ext>
            </a:extLst>
          </p:cNvPr>
          <p:cNvSpPr/>
          <p:nvPr/>
        </p:nvSpPr>
        <p:spPr>
          <a:xfrm>
            <a:off x="2469786" y="1245428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Contra Validación (no Test)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725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Evaluación del modelo(</a:t>
            </a:r>
            <a:r>
              <a:rPr lang="es-ES">
                <a:latin typeface="+mj-lt"/>
              </a:rPr>
              <a:t>s)</a:t>
            </a:r>
            <a:endParaRPr lang="es-ES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Despliegue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5648" y="4209660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22AD50-6667-54E9-EB29-EB902037CDFC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4FBB90A4-0EBA-3C25-710C-F2589D3C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8" y="785805"/>
            <a:ext cx="459626" cy="4596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3CF35A-D1BF-28DF-F904-4CC7655B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4" y="2922355"/>
            <a:ext cx="3863985" cy="27235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C3E0E85-9504-5F4A-5D9B-454927CF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61" y="2143002"/>
            <a:ext cx="4534131" cy="388426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C3B519A-C492-3CBD-C1C5-4336242219AB}"/>
              </a:ext>
            </a:extLst>
          </p:cNvPr>
          <p:cNvSpPr/>
          <p:nvPr/>
        </p:nvSpPr>
        <p:spPr>
          <a:xfrm>
            <a:off x="2361055" y="1659571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Optimización </a:t>
            </a:r>
            <a:r>
              <a:rPr lang="es-CO" sz="1400" dirty="0" err="1"/>
              <a:t>Threshold</a:t>
            </a:r>
            <a:r>
              <a:rPr lang="es-CO" sz="1400" dirty="0"/>
              <a:t> (</a:t>
            </a:r>
            <a:r>
              <a:rPr lang="es-CO" sz="1400" dirty="0" err="1"/>
              <a:t>gmean</a:t>
            </a:r>
            <a:r>
              <a:rPr lang="es-CO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Evaluación del modelo</a:t>
            </a:r>
            <a:r>
              <a:rPr lang="es-ES">
                <a:latin typeface="+mj-lt"/>
              </a:rPr>
              <a:t>(s)</a:t>
            </a:r>
            <a:endParaRPr lang="es-ES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Despliegue</a:t>
            </a:r>
            <a:endParaRPr lang="es-ES" dirty="0">
              <a:latin typeface="+mj-lt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1220" y="4862816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22AD50-6667-54E9-EB29-EB902037CDFC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4FBB90A4-0EBA-3C25-710C-F2589D3C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8" y="785805"/>
            <a:ext cx="459626" cy="459626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C3B519A-C492-3CBD-C1C5-4336242219AB}"/>
              </a:ext>
            </a:extLst>
          </p:cNvPr>
          <p:cNvSpPr/>
          <p:nvPr/>
        </p:nvSpPr>
        <p:spPr>
          <a:xfrm>
            <a:off x="2390770" y="1894251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Sobre Test (Y Target Inferido)</a:t>
            </a:r>
            <a:endParaRPr lang="en-US" sz="14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042452-1852-4E64-9AB5-9BACE1A6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44" y="2270077"/>
            <a:ext cx="3401951" cy="27204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66ADEE-95FB-F23D-DE5B-138D20753205}"/>
              </a:ext>
            </a:extLst>
          </p:cNvPr>
          <p:cNvSpPr txBox="1"/>
          <p:nvPr/>
        </p:nvSpPr>
        <p:spPr>
          <a:xfrm>
            <a:off x="3336837" y="5195683"/>
            <a:ext cx="2452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+mj-lt"/>
              </a:rPr>
              <a:t>Accuracy: 0.85 </a:t>
            </a:r>
          </a:p>
          <a:p>
            <a:r>
              <a:rPr lang="en-US" dirty="0">
                <a:solidFill>
                  <a:srgbClr val="CCCCCC"/>
                </a:solidFill>
                <a:latin typeface="+mj-lt"/>
              </a:rPr>
              <a:t>Recall: </a:t>
            </a:r>
            <a:r>
              <a:rPr lang="en-US" b="0" i="0" dirty="0">
                <a:solidFill>
                  <a:srgbClr val="CCCCCC"/>
                </a:solidFill>
                <a:effectLst/>
                <a:latin typeface="+mj-lt"/>
              </a:rPr>
              <a:t>0.86</a:t>
            </a:r>
            <a:endParaRPr lang="en-US" dirty="0"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0820626-AA50-F406-EF06-3CBCA11E4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93" b="-3184"/>
          <a:stretch/>
        </p:blipFill>
        <p:spPr>
          <a:xfrm>
            <a:off x="3632044" y="1319467"/>
            <a:ext cx="2546800" cy="30021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F3AC4B8-90BA-786F-E219-C79E67F9288E}"/>
              </a:ext>
            </a:extLst>
          </p:cNvPr>
          <p:cNvSpPr txBox="1"/>
          <p:nvPr/>
        </p:nvSpPr>
        <p:spPr>
          <a:xfrm>
            <a:off x="2581008" y="1267669"/>
            <a:ext cx="1171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+mj-lt"/>
              </a:rPr>
              <a:t>Crea PKL:</a:t>
            </a:r>
            <a:endParaRPr lang="en-US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2862A6A-6652-8861-0AD6-1ADA6DC50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539" y="1372409"/>
            <a:ext cx="3029373" cy="2857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862C892-1AA6-07DD-9247-16EF0D4E6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908" y="785805"/>
            <a:ext cx="459623" cy="45962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9F8737E-ECA3-FD5A-E400-3F1A766442CC}"/>
              </a:ext>
            </a:extLst>
          </p:cNvPr>
          <p:cNvSpPr txBox="1"/>
          <p:nvPr/>
        </p:nvSpPr>
        <p:spPr>
          <a:xfrm>
            <a:off x="7405858" y="1319467"/>
            <a:ext cx="1171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+mj-lt"/>
              </a:rPr>
              <a:t>Crea PKL:</a:t>
            </a:r>
            <a:endParaRPr lang="en-US" dirty="0">
              <a:latin typeface="+mj-lt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FAA5870-F255-D360-0DA2-4DF9B0B9A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1134" y="2655973"/>
            <a:ext cx="3553312" cy="2420444"/>
          </a:xfrm>
          <a:prstGeom prst="rect">
            <a:avLst/>
          </a:prstGeom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A038AE0-C271-C152-1B7F-56B9FD680F7E}"/>
              </a:ext>
            </a:extLst>
          </p:cNvPr>
          <p:cNvSpPr/>
          <p:nvPr/>
        </p:nvSpPr>
        <p:spPr>
          <a:xfrm>
            <a:off x="7418920" y="1878318"/>
            <a:ext cx="4037741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Tamaños de los segmentos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0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Evaluación del modelo</a:t>
            </a:r>
            <a:r>
              <a:rPr lang="es-ES">
                <a:latin typeface="+mj-lt"/>
              </a:rPr>
              <a:t>(s)</a:t>
            </a:r>
            <a:endParaRPr lang="es-ES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Despliegue</a:t>
            </a:r>
            <a:endParaRPr lang="es-ES" dirty="0">
              <a:latin typeface="+mj-lt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1220" y="4862816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862C892-1AA6-07DD-9247-16EF0D4E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00" y="807013"/>
            <a:ext cx="459623" cy="45962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42ED452-60CE-E441-B1C3-800908B51CA0}"/>
              </a:ext>
            </a:extLst>
          </p:cNvPr>
          <p:cNvSpPr txBox="1"/>
          <p:nvPr/>
        </p:nvSpPr>
        <p:spPr>
          <a:xfrm>
            <a:off x="2180673" y="1422748"/>
            <a:ext cx="948887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 segmento 0 (48%),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o segmento Silver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caracteriza por ser el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grupo mayoritario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son personas donde sus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estudios son de primaria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tienen un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mayor numero de personas a cargo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acuden a los subsidios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 Lonchera y cuota monetaria</a:t>
            </a:r>
          </a:p>
          <a:p>
            <a:b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 segmento 1 (34%), o segmento </a:t>
            </a: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Black</a:t>
            </a: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caracteriza por: ser un grupo de personas con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estudios técnicos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no tienen subsidio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de bono lonchera, pero si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cuentan con los mayores cupos y limites de avance disponibles </a:t>
            </a:r>
          </a:p>
          <a:p>
            <a:b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 segmento 2 (3% ), o segmento Platino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caracteriza por: ser personas con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niveles académicos superiores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(técnico, universitario o postgrado), tienen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máximo 1 persona a cargo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y tienen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mayores cupos que los demás segmentos</a:t>
            </a:r>
          </a:p>
          <a:p>
            <a:b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</a:b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 segmento 3 (5%), o segmento Tradicional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caracteriza por: Son quienes tienen un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mayor numero de personas a cargo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acceden en su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mayoría a subsidios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como el bono lonchera, son quienes tienen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mayores días de mora, mayores deudas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 por ende mayores cuotas mínimas en sus cupos de crédito</a:t>
            </a:r>
          </a:p>
          <a:p>
            <a:b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0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 segmento 4 (10%)  o segmento Gold, 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caracteriza por: Personas de un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segmento medio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con hasta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2 personas a cargo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suelen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acceder a subsidios</a:t>
            </a:r>
            <a:r>
              <a:rPr lang="es-ES" sz="10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como el bono de lonchera o cuota monetaria, y </a:t>
            </a:r>
            <a:r>
              <a:rPr lang="es-ES" sz="1000" b="0" dirty="0">
                <a:solidFill>
                  <a:srgbClr val="B48900"/>
                </a:solidFill>
                <a:effectLst/>
                <a:latin typeface="+mj-lt"/>
              </a:rPr>
              <a:t>tienen cupos de crédito superiores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79A998-7530-E4BA-FE29-6D9510F6B68A}"/>
              </a:ext>
            </a:extLst>
          </p:cNvPr>
          <p:cNvSpPr txBox="1"/>
          <p:nvPr/>
        </p:nvSpPr>
        <p:spPr>
          <a:xfrm>
            <a:off x="2188428" y="4290936"/>
            <a:ext cx="965604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100" b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Teniendo en cuenta lo anterior, la estrategia de campañas de mercadeo debería estar </a:t>
            </a:r>
            <a:r>
              <a:rPr lang="es-ES" sz="1100" b="1" dirty="0">
                <a:solidFill>
                  <a:srgbClr val="B48900"/>
                </a:solidFill>
                <a:effectLst/>
                <a:latin typeface="+mj-lt"/>
              </a:rPr>
              <a:t>priorizando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de la siguiente manera los clientes:</a:t>
            </a:r>
          </a:p>
          <a:p>
            <a:endParaRPr lang="es-ES" sz="1100" b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1) </a:t>
            </a:r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Platino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un segmento con buenos cupos como para ofrecerles tarjetas amparadas</a:t>
            </a: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2) </a:t>
            </a:r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Black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Un segmento con buenos cupos, y voluminoso, son el segundo segmento más grande</a:t>
            </a: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3) </a:t>
            </a:r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Gold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Un segmento con buenos cupos, y con acceso a los subsidios, lo cual simboliza un gran </a:t>
            </a:r>
            <a:r>
              <a:rPr lang="es-ES" sz="11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engagement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con Colsubsidio</a:t>
            </a: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4) </a:t>
            </a:r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Silver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: Un segmento con cupos pequeños pero responsables, no destacan por ser morosos</a:t>
            </a:r>
          </a:p>
          <a:p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5) </a:t>
            </a:r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Tradicional</a:t>
            </a: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 un segmento con altas responsabilidades, pero malas conductas de crédito</a:t>
            </a:r>
          </a:p>
          <a:p>
            <a:b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lang="es-ES" sz="11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Donde se debe tener especial precaución con los del segmento tradicional ya que son quienes tienen conductas de cara al crédito menos sanas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4DA4986-DD63-7F53-D4C7-6D05898F2D77}"/>
              </a:ext>
            </a:extLst>
          </p:cNvPr>
          <p:cNvSpPr/>
          <p:nvPr/>
        </p:nvSpPr>
        <p:spPr>
          <a:xfrm>
            <a:off x="2180673" y="1250133"/>
            <a:ext cx="9488878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Sobre los Segmentos</a:t>
            </a:r>
            <a:endParaRPr lang="en-US" sz="1400" dirty="0">
              <a:latin typeface="+mj-lt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F7570B8-3B7D-225E-97EE-9BA084FD7074}"/>
              </a:ext>
            </a:extLst>
          </p:cNvPr>
          <p:cNvSpPr/>
          <p:nvPr/>
        </p:nvSpPr>
        <p:spPr>
          <a:xfrm>
            <a:off x="2180672" y="4120460"/>
            <a:ext cx="9488878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Sobre la estrategia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479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CF0E0D7-3814-AC80-0DE9-B9C07B805743}"/>
              </a:ext>
            </a:extLst>
          </p:cNvPr>
          <p:cNvSpPr/>
          <p:nvPr/>
        </p:nvSpPr>
        <p:spPr>
          <a:xfrm>
            <a:off x="0" y="1"/>
            <a:ext cx="189591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BAD62-C4EE-99FF-AC8F-D51AC83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12" y="0"/>
            <a:ext cx="10058400" cy="762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i="0" dirty="0">
                <a:effectLst/>
                <a:latin typeface="-apple-system"/>
              </a:rPr>
              <a:t>1. (75%) Modelo de fuga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AA2F1-0831-795D-265E-834800411787}"/>
              </a:ext>
            </a:extLst>
          </p:cNvPr>
          <p:cNvSpPr txBox="1"/>
          <p:nvPr/>
        </p:nvSpPr>
        <p:spPr>
          <a:xfrm>
            <a:off x="0" y="1707050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Entendimiento del negocio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C0C6A-3B2F-B3BC-4A9C-30F67EF016C7}"/>
              </a:ext>
            </a:extLst>
          </p:cNvPr>
          <p:cNvSpPr txBox="1"/>
          <p:nvPr/>
        </p:nvSpPr>
        <p:spPr>
          <a:xfrm>
            <a:off x="0" y="2463457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Entendimiento </a:t>
            </a:r>
            <a:r>
              <a:rPr lang="es-ES" dirty="0">
                <a:latin typeface="+mj-lt"/>
              </a:rPr>
              <a:t>de </a:t>
            </a:r>
            <a:r>
              <a:rPr lang="es-ES">
                <a:latin typeface="+mj-lt"/>
              </a:rPr>
              <a:t>los Datos</a:t>
            </a:r>
            <a:endParaRPr lang="es-ES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5F1D6-6FF7-B561-E479-5E43903CDBE5}"/>
              </a:ext>
            </a:extLst>
          </p:cNvPr>
          <p:cNvSpPr txBox="1"/>
          <p:nvPr/>
        </p:nvSpPr>
        <p:spPr>
          <a:xfrm>
            <a:off x="0" y="3219864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Construcción del modelo(s)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E977D4-BD9F-193E-3278-E3F77CE3A7CF}"/>
              </a:ext>
            </a:extLst>
          </p:cNvPr>
          <p:cNvSpPr txBox="1"/>
          <p:nvPr/>
        </p:nvSpPr>
        <p:spPr>
          <a:xfrm>
            <a:off x="0" y="3967771"/>
            <a:ext cx="18959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latin typeface="+mj-lt"/>
              </a:rPr>
              <a:t>Evaluación del modelo</a:t>
            </a:r>
            <a:r>
              <a:rPr lang="es-ES">
                <a:latin typeface="+mj-lt"/>
              </a:rPr>
              <a:t>(s)</a:t>
            </a:r>
            <a:endParaRPr lang="es-ES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FC019-C7AF-E19F-7FC3-F66130F80F18}"/>
              </a:ext>
            </a:extLst>
          </p:cNvPr>
          <p:cNvSpPr txBox="1"/>
          <p:nvPr/>
        </p:nvSpPr>
        <p:spPr>
          <a:xfrm>
            <a:off x="0" y="4744408"/>
            <a:ext cx="1895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>
                <a:latin typeface="+mj-lt"/>
              </a:rPr>
              <a:t>Despliegue</a:t>
            </a:r>
            <a:endParaRPr lang="es-ES" dirty="0">
              <a:latin typeface="+mj-lt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1575B77-8256-98C9-0AF8-547C795D7BCC}"/>
              </a:ext>
            </a:extLst>
          </p:cNvPr>
          <p:cNvSpPr/>
          <p:nvPr/>
        </p:nvSpPr>
        <p:spPr>
          <a:xfrm rot="5400000">
            <a:off x="1681220" y="4862816"/>
            <a:ext cx="646331" cy="14890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07E722-9C0B-5A15-041F-DAB954648578}"/>
              </a:ext>
            </a:extLst>
          </p:cNvPr>
          <p:cNvSpPr txBox="1"/>
          <p:nvPr/>
        </p:nvSpPr>
        <p:spPr>
          <a:xfrm>
            <a:off x="2078838" y="1790940"/>
            <a:ext cx="4724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Luego del despliegue se recomienda </a:t>
            </a:r>
            <a:r>
              <a:rPr lang="es-ES" sz="1400" b="0" dirty="0">
                <a:solidFill>
                  <a:srgbClr val="B48900"/>
                </a:solidFill>
                <a:effectLst/>
                <a:latin typeface="+mj-lt"/>
              </a:rPr>
              <a:t>con una periodicidad mensual validar el desempeño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del modelo, donde se busque que su AUC se mantenga a lo largo del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Validar </a:t>
            </a:r>
            <a:r>
              <a:rPr lang="es-ES" sz="1400" b="0" dirty="0">
                <a:solidFill>
                  <a:srgbClr val="B48900"/>
                </a:solidFill>
                <a:effectLst/>
                <a:latin typeface="+mj-lt"/>
              </a:rPr>
              <a:t>semestralmente la necesidad de recalibrar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o reconstruir 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Se </a:t>
            </a:r>
            <a:r>
              <a:rPr lang="es-ES" sz="1400" b="0" dirty="0">
                <a:solidFill>
                  <a:srgbClr val="B48900"/>
                </a:solidFill>
                <a:effectLst/>
                <a:latin typeface="+mj-lt"/>
              </a:rPr>
              <a:t>recomienda desplegar estas estrategias de </a:t>
            </a:r>
            <a:r>
              <a:rPr lang="es-ES" sz="1400" b="0" dirty="0" err="1">
                <a:solidFill>
                  <a:srgbClr val="B48900"/>
                </a:solidFill>
                <a:effectLst/>
                <a:latin typeface="+mj-lt"/>
              </a:rPr>
              <a:t>upsselling</a:t>
            </a:r>
            <a:r>
              <a:rPr lang="es-ES" sz="1400" dirty="0">
                <a:solidFill>
                  <a:srgbClr val="B48900"/>
                </a:solidFill>
                <a:latin typeface="+mj-lt"/>
              </a:rPr>
              <a:t>/Cross </a:t>
            </a:r>
            <a:r>
              <a:rPr lang="es-ES" sz="1400" dirty="0" err="1">
                <a:solidFill>
                  <a:srgbClr val="B48900"/>
                </a:solidFill>
                <a:latin typeface="+mj-lt"/>
              </a:rPr>
              <a:t>selling</a:t>
            </a:r>
            <a:r>
              <a:rPr lang="es-ES" sz="1400" dirty="0">
                <a:solidFill>
                  <a:srgbClr val="B48900"/>
                </a:solidFill>
                <a:latin typeface="+mj-lt"/>
              </a:rPr>
              <a:t> </a:t>
            </a:r>
            <a:r>
              <a:rPr lang="es-ES" sz="1400" b="0" dirty="0">
                <a:solidFill>
                  <a:srgbClr val="B48900"/>
                </a:solidFill>
                <a:effectLst/>
                <a:latin typeface="+mj-lt"/>
              </a:rPr>
              <a:t>con un A/B </a:t>
            </a:r>
            <a:r>
              <a:rPr lang="es-ES" sz="1400" b="0" dirty="0" err="1">
                <a:solidFill>
                  <a:srgbClr val="B48900"/>
                </a:solidFill>
                <a:effectLst/>
                <a:latin typeface="+mj-lt"/>
              </a:rPr>
              <a:t>Testing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donde se pueda tener un monitoreo constante de lo que sucede con la tasa de </a:t>
            </a:r>
            <a:r>
              <a:rPr lang="es-E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churn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de clientes dado que recibieron alguna campaña vs la tasa de </a:t>
            </a:r>
            <a:r>
              <a:rPr lang="es-E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churn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de clientes que no han recibido ningún estimulo (debiéndola recibir-grupo control)</a:t>
            </a:r>
          </a:p>
          <a:p>
            <a:b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endParaRPr lang="es-ES" sz="1400" b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83FA1B-791A-B008-782D-AF98B46F38E4}"/>
              </a:ext>
            </a:extLst>
          </p:cNvPr>
          <p:cNvSpPr txBox="1"/>
          <p:nvPr/>
        </p:nvSpPr>
        <p:spPr>
          <a:xfrm>
            <a:off x="7256653" y="2635088"/>
            <a:ext cx="4362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Las conclusiones de los segmentos nacen de los clientes que TIENEN o han tenido crédito, pero </a:t>
            </a:r>
            <a:r>
              <a:rPr lang="es-ES" sz="1400" b="0" dirty="0">
                <a:solidFill>
                  <a:srgbClr val="B48900"/>
                </a:solidFill>
                <a:effectLst/>
                <a:latin typeface="+mj-lt"/>
              </a:rPr>
              <a:t>se podría evolucionar el ejercicio hacia la construcción de un modelo de clasificación que permita tener un score que resuma la probabilidad de que un cliente nos diga que SI a nuestra oferta de crédito</a:t>
            </a:r>
            <a:endParaRPr lang="en-US" sz="1400" dirty="0">
              <a:solidFill>
                <a:srgbClr val="B48900"/>
              </a:solidFill>
              <a:latin typeface="+mj-lt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873889-D78C-CFBF-159F-9A87B2D9C722}"/>
              </a:ext>
            </a:extLst>
          </p:cNvPr>
          <p:cNvCxnSpPr>
            <a:cxnSpLocks/>
          </p:cNvCxnSpPr>
          <p:nvPr/>
        </p:nvCxnSpPr>
        <p:spPr>
          <a:xfrm>
            <a:off x="6986282" y="762000"/>
            <a:ext cx="0" cy="59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2CA2CB97-288A-8661-EADB-4CFB6CAD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8" y="785805"/>
            <a:ext cx="459626" cy="4596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666A527-FE15-C6A1-25B5-6A7647A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908" y="785805"/>
            <a:ext cx="459623" cy="459623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B6FCD3F-3AF9-CFDD-DDB6-06C3D5932D3A}"/>
              </a:ext>
            </a:extLst>
          </p:cNvPr>
          <p:cNvSpPr/>
          <p:nvPr/>
        </p:nvSpPr>
        <p:spPr>
          <a:xfrm>
            <a:off x="2180673" y="1250133"/>
            <a:ext cx="9488878" cy="3002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latin typeface="+mj-lt"/>
              </a:rPr>
              <a:t>Consideraciones Finales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8037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97</TotalTime>
  <Words>1515</Words>
  <Application>Microsoft Office PowerPoint</Application>
  <PresentationFormat>Panorámica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Corbel</vt:lpstr>
      <vt:lpstr>Base</vt:lpstr>
      <vt:lpstr>Prueba Científico de Datos</vt:lpstr>
      <vt:lpstr>1. (75%) Modelo de fuga</vt:lpstr>
      <vt:lpstr>1. (75%) Modelo de fuga</vt:lpstr>
      <vt:lpstr>1. (75%) Modelo de fuga</vt:lpstr>
      <vt:lpstr>1. (75%) Modelo de fuga</vt:lpstr>
      <vt:lpstr>1. (75%) Modelo de fuga</vt:lpstr>
      <vt:lpstr>1. (75%) Modelo de fuga</vt:lpstr>
      <vt:lpstr>1. (75%) Modelo de fuga</vt:lpstr>
      <vt:lpstr>1. (75%) Modelo de fuga</vt:lpstr>
      <vt:lpstr>2. (15%) Parte 2</vt:lpstr>
      <vt:lpstr>3. (15%) Parte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Científico de Datos</dc:title>
  <dc:creator>FLOREZ CARO JUAN CAMILO</dc:creator>
  <cp:lastModifiedBy>FLOREZ CARO JUAN CAMILO</cp:lastModifiedBy>
  <cp:revision>2</cp:revision>
  <dcterms:created xsi:type="dcterms:W3CDTF">2023-05-15T00:53:01Z</dcterms:created>
  <dcterms:modified xsi:type="dcterms:W3CDTF">2023-05-15T02:30:57Z</dcterms:modified>
</cp:coreProperties>
</file>