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1" r:id="rId2"/>
    <p:sldId id="268" r:id="rId3"/>
    <p:sldId id="276" r:id="rId4"/>
    <p:sldId id="262" r:id="rId5"/>
    <p:sldId id="265" r:id="rId6"/>
    <p:sldId id="264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56" r:id="rId16"/>
    <p:sldId id="260" r:id="rId17"/>
    <p:sldId id="259" r:id="rId18"/>
    <p:sldId id="257" r:id="rId19"/>
    <p:sldId id="25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L" id="{4AC4FFF4-10A9-40D9-AC7B-82250AB32530}">
          <p14:sldIdLst>
            <p14:sldId id="261"/>
            <p14:sldId id="268"/>
            <p14:sldId id="276"/>
            <p14:sldId id="262"/>
            <p14:sldId id="265"/>
            <p14:sldId id="264"/>
            <p14:sldId id="266"/>
          </p14:sldIdLst>
        </p14:section>
        <p14:section name="WOE" id="{6373607D-E232-4FA5-8B8F-3708ABD39B55}">
          <p14:sldIdLst>
            <p14:sldId id="267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KS" id="{5585702A-AF90-457B-B52A-0D1F91A46A4D}">
          <p14:sldIdLst>
            <p14:sldId id="256"/>
            <p14:sldId id="260"/>
            <p14:sldId id="259"/>
            <p14:sldId id="257"/>
            <p14:sldId id="258"/>
          </p14:sldIdLst>
        </p14:section>
        <p14:section name="Referencias" id="{7AEEF5BA-8C8D-48CC-8EC2-EB1E1BEE2E2B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80" d="100"/>
          <a:sy n="80" d="100"/>
        </p:scale>
        <p:origin x="93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028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0736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2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2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297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8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245DB8-3674-491A-94C0-216A29FAA35B}" type="datetimeFigureOut">
              <a:rPr lang="en-US" smtClean="0"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E6946D-61E3-46AE-954A-F3A011B2C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66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5.wdp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dgof/versions/1.2/topics/ks.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whats-linear-about-logistic-regression-7c879eb806a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epupanalytics.com/information-value-iv-and-weight-of-evidence-woe/" TargetMode="External"/><Relationship Id="rId13" Type="http://schemas.openxmlformats.org/officeDocument/2006/relationships/hyperlink" Target="https://link.springer.com/chapter/10.1007/978-94-011-2260-3_15" TargetMode="External"/><Relationship Id="rId3" Type="http://schemas.openxmlformats.org/officeDocument/2006/relationships/hyperlink" Target="https://stats.idre.ucla.edu/stata/faq/how-do-i-interpret-odds-ratios-in-logistic-regression/" TargetMode="External"/><Relationship Id="rId7" Type="http://schemas.openxmlformats.org/officeDocument/2006/relationships/hyperlink" Target="https://towardsdatascience.com/logistic-regression-derived-from-intuition-d1211fc09b10" TargetMode="External"/><Relationship Id="rId12" Type="http://schemas.openxmlformats.org/officeDocument/2006/relationships/hyperlink" Target="http://r-statistics.co/Information-Value-With-R.html" TargetMode="External"/><Relationship Id="rId2" Type="http://schemas.openxmlformats.org/officeDocument/2006/relationships/hyperlink" Target="https://www.datacamp.com/community/tutorials/logistic-regression-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Logistic_distribution" TargetMode="External"/><Relationship Id="rId11" Type="http://schemas.openxmlformats.org/officeDocument/2006/relationships/hyperlink" Target="https://multithreaded.stitchfix.com/blog/2015/08/13/weight-of-evidence/" TargetMode="External"/><Relationship Id="rId5" Type="http://schemas.openxmlformats.org/officeDocument/2006/relationships/hyperlink" Target="https://towardsdatascience.com/whats-linear-about-logistic-regression-7c879eb806ad" TargetMode="External"/><Relationship Id="rId10" Type="http://schemas.openxmlformats.org/officeDocument/2006/relationships/hyperlink" Target="https://stats.stackexchange.com/questions/189568/replacing-variables-by-woe-weight-of-evidence-in-logistic-regression" TargetMode="External"/><Relationship Id="rId4" Type="http://schemas.openxmlformats.org/officeDocument/2006/relationships/hyperlink" Target="https://thelaziestprogrammer.com/sharrington/math-of-machine-learning/solving-logreg-newtons-method" TargetMode="External"/><Relationship Id="rId9" Type="http://schemas.openxmlformats.org/officeDocument/2006/relationships/hyperlink" Target="http://ucanalytics.com/blogs/information-value-and-weight-of-evidencebanking-case/" TargetMode="External"/><Relationship Id="rId14" Type="http://schemas.openxmlformats.org/officeDocument/2006/relationships/hyperlink" Target="https://www.jstatsoft.org/article/view/v008i1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7CCE33-428E-4D78-9C30-93EA4FF4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773" y="2752713"/>
            <a:ext cx="6831673" cy="1086237"/>
          </a:xfrm>
        </p:spPr>
        <p:txBody>
          <a:bodyPr>
            <a:noAutofit/>
          </a:bodyPr>
          <a:lstStyle/>
          <a:p>
            <a:r>
              <a:rPr lang="es-AR" sz="7400" dirty="0">
                <a:latin typeface="Agency FB" panose="020B0503020202020204" pitchFamily="34" charset="0"/>
              </a:rPr>
              <a:t>Regresión Logística</a:t>
            </a:r>
            <a:endParaRPr lang="en-US" sz="7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6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17D52A-A8DA-47DA-A9BC-7E25F216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87035"/>
              </p:ext>
            </p:extLst>
          </p:nvPr>
        </p:nvGraphicFramePr>
        <p:xfrm>
          <a:off x="7864630" y="187195"/>
          <a:ext cx="3862772" cy="23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754">
                  <a:extLst>
                    <a:ext uri="{9D8B030D-6E8A-4147-A177-3AD203B41FA5}">
                      <a16:colId xmlns:a16="http://schemas.microsoft.com/office/drawing/2014/main" val="284006110"/>
                    </a:ext>
                  </a:extLst>
                </a:gridCol>
                <a:gridCol w="1305018">
                  <a:extLst>
                    <a:ext uri="{9D8B030D-6E8A-4147-A177-3AD203B41FA5}">
                      <a16:colId xmlns:a16="http://schemas.microsoft.com/office/drawing/2014/main" val="1913125566"/>
                    </a:ext>
                  </a:extLst>
                </a:gridCol>
              </a:tblGrid>
              <a:tr h="391970">
                <a:tc>
                  <a:txBody>
                    <a:bodyPr/>
                    <a:lstStyle/>
                    <a:p>
                      <a:r>
                        <a:rPr lang="es-AR" dirty="0" err="1"/>
                        <a:t>Cuenta_estado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WOE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1334"/>
                  </a:ext>
                </a:extLst>
              </a:tr>
              <a:tr h="39197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-0.609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51839"/>
                  </a:ext>
                </a:extLst>
              </a:tr>
              <a:tr h="39197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2.413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1206"/>
                  </a:ext>
                </a:extLst>
              </a:tr>
              <a:tr h="39197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4.484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53364"/>
                  </a:ext>
                </a:extLst>
              </a:tr>
              <a:tr h="39197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4.631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1157"/>
                  </a:ext>
                </a:extLst>
              </a:tr>
              <a:tr h="39197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5.113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40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CC027F-8A00-489C-9F4E-40A3327D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99245"/>
              </p:ext>
            </p:extLst>
          </p:nvPr>
        </p:nvGraphicFramePr>
        <p:xfrm>
          <a:off x="7864630" y="2743406"/>
          <a:ext cx="3578686" cy="110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642">
                  <a:extLst>
                    <a:ext uri="{9D8B030D-6E8A-4147-A177-3AD203B41FA5}">
                      <a16:colId xmlns:a16="http://schemas.microsoft.com/office/drawing/2014/main" val="1136882677"/>
                    </a:ext>
                  </a:extLst>
                </a:gridCol>
                <a:gridCol w="1949044">
                  <a:extLst>
                    <a:ext uri="{9D8B030D-6E8A-4147-A177-3AD203B41FA5}">
                      <a16:colId xmlns:a16="http://schemas.microsoft.com/office/drawing/2014/main" val="332497264"/>
                    </a:ext>
                  </a:extLst>
                </a:gridCol>
              </a:tblGrid>
              <a:tr h="366752">
                <a:tc>
                  <a:txBody>
                    <a:bodyPr/>
                    <a:lstStyle/>
                    <a:p>
                      <a:r>
                        <a:rPr lang="es-AR" dirty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WOE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11244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s-AR" dirty="0"/>
                        <a:t>Tiene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77815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s-AR" dirty="0"/>
                        <a:t>No tiene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96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E9E6BD-A2DE-4AC4-A222-D077C293A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83244"/>
              </p:ext>
            </p:extLst>
          </p:nvPr>
        </p:nvGraphicFramePr>
        <p:xfrm>
          <a:off x="7864630" y="4048053"/>
          <a:ext cx="3245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570">
                  <a:extLst>
                    <a:ext uri="{9D8B030D-6E8A-4147-A177-3AD203B41FA5}">
                      <a16:colId xmlns:a16="http://schemas.microsoft.com/office/drawing/2014/main" val="18068103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8259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Antigüedad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WOE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1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4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1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-0.289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-0.330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-0.509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7231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57527EF-1473-4032-B6BF-57DA8175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0" y="2060445"/>
            <a:ext cx="6490059" cy="428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70BB9C-A0A7-400E-9C9A-590D7C3DD369}"/>
              </a:ext>
            </a:extLst>
          </p:cNvPr>
          <p:cNvSpPr txBox="1"/>
          <p:nvPr/>
        </p:nvSpPr>
        <p:spPr>
          <a:xfrm>
            <a:off x="1082000" y="432507"/>
            <a:ext cx="6038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Se utiliza también reemplazando los valores de una variable por el WOE de su </a:t>
            </a:r>
            <a:r>
              <a:rPr lang="es-AR" sz="2000" dirty="0" err="1">
                <a:latin typeface="Agency FB" panose="020B0503020202020204" pitchFamily="34" charset="0"/>
              </a:rPr>
              <a:t>bin</a:t>
            </a:r>
            <a:r>
              <a:rPr lang="es-AR" sz="2000" dirty="0">
                <a:latin typeface="Agency FB" panose="020B0503020202020204" pitchFamily="34" charset="0"/>
              </a:rPr>
              <a:t>.</a:t>
            </a:r>
          </a:p>
          <a:p>
            <a:r>
              <a:rPr lang="es-AR" sz="2000" dirty="0">
                <a:latin typeface="Agency FB" panose="020B0503020202020204" pitchFamily="34" charset="0"/>
              </a:rPr>
              <a:t>Se pueden ver en las variables de interés los WOE, y en el gráfico una relación logarítmica de los valores.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5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17D52A-A8DA-47DA-A9BC-7E25F216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12501"/>
              </p:ext>
            </p:extLst>
          </p:nvPr>
        </p:nvGraphicFramePr>
        <p:xfrm>
          <a:off x="3905024" y="286678"/>
          <a:ext cx="6526074" cy="250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4">
                  <a:extLst>
                    <a:ext uri="{9D8B030D-6E8A-4147-A177-3AD203B41FA5}">
                      <a16:colId xmlns:a16="http://schemas.microsoft.com/office/drawing/2014/main" val="284006110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1913125566"/>
                    </a:ext>
                  </a:extLst>
                </a:gridCol>
                <a:gridCol w="1438183">
                  <a:extLst>
                    <a:ext uri="{9D8B030D-6E8A-4147-A177-3AD203B41FA5}">
                      <a16:colId xmlns:a16="http://schemas.microsoft.com/office/drawing/2014/main" val="3374416615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4070870509"/>
                    </a:ext>
                  </a:extLst>
                </a:gridCol>
              </a:tblGrid>
              <a:tr h="345811">
                <a:tc>
                  <a:txBody>
                    <a:bodyPr/>
                    <a:lstStyle/>
                    <a:p>
                      <a:r>
                        <a:rPr lang="es-AR" dirty="0" err="1"/>
                        <a:t>Cuenta_estado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WOE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Continúa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Baja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1334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180630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51839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1206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53364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1157"/>
                  </a:ext>
                </a:extLst>
              </a:tr>
              <a:tr h="345811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4.823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40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CC027F-8A00-489C-9F4E-40A3327D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93610"/>
              </p:ext>
            </p:extLst>
          </p:nvPr>
        </p:nvGraphicFramePr>
        <p:xfrm>
          <a:off x="3905023" y="2975252"/>
          <a:ext cx="6552708" cy="1109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5">
                  <a:extLst>
                    <a:ext uri="{9D8B030D-6E8A-4147-A177-3AD203B41FA5}">
                      <a16:colId xmlns:a16="http://schemas.microsoft.com/office/drawing/2014/main" val="1136882677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332497264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3218553676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2867150803"/>
                    </a:ext>
                  </a:extLst>
                </a:gridCol>
              </a:tblGrid>
              <a:tr h="369807">
                <a:tc>
                  <a:txBody>
                    <a:bodyPr/>
                    <a:lstStyle/>
                    <a:p>
                      <a:r>
                        <a:rPr lang="es-AR" dirty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WOE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Continúa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Baja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11244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es-AR" dirty="0"/>
                        <a:t>Tiene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170121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77815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es-AR" dirty="0"/>
                        <a:t>No tiene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17434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96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E9E6BD-A2DE-4AC4-A222-D077C293A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56102"/>
              </p:ext>
            </p:extLst>
          </p:nvPr>
        </p:nvGraphicFramePr>
        <p:xfrm>
          <a:off x="3905023" y="4244471"/>
          <a:ext cx="65615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5">
                  <a:extLst>
                    <a:ext uri="{9D8B030D-6E8A-4147-A177-3AD203B41FA5}">
                      <a16:colId xmlns:a16="http://schemas.microsoft.com/office/drawing/2014/main" val="1806810315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2182598432"/>
                    </a:ext>
                  </a:extLst>
                </a:gridCol>
                <a:gridCol w="1438183">
                  <a:extLst>
                    <a:ext uri="{9D8B030D-6E8A-4147-A177-3AD203B41FA5}">
                      <a16:colId xmlns:a16="http://schemas.microsoft.com/office/drawing/2014/main" val="338562093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269336398"/>
                    </a:ext>
                  </a:extLst>
                </a:gridCol>
              </a:tblGrid>
              <a:tr h="361321">
                <a:tc>
                  <a:txBody>
                    <a:bodyPr/>
                    <a:lstStyle/>
                    <a:p>
                      <a:r>
                        <a:rPr lang="es-AR" dirty="0"/>
                        <a:t>Antigüedad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WOE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Continúa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Baja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15557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37134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40751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37511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15853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37613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48238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37624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70977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37673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723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F46492-C1CA-45EA-9131-81E9294336CA}"/>
              </a:ext>
            </a:extLst>
          </p:cNvPr>
          <p:cNvSpPr txBox="1"/>
          <p:nvPr/>
        </p:nvSpPr>
        <p:spPr>
          <a:xfrm>
            <a:off x="1253066" y="312985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En resumen: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FE373-5C6E-437E-B4E9-1981B59D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53" y="988484"/>
            <a:ext cx="6981825" cy="445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DB01F-789F-4F29-A199-1638F605D159}"/>
                  </a:ext>
                </a:extLst>
              </p:cNvPr>
              <p:cNvSpPr txBox="1"/>
              <p:nvPr/>
            </p:nvSpPr>
            <p:spPr>
              <a:xfrm>
                <a:off x="1064153" y="5722678"/>
                <a:ext cx="10238846" cy="622350"/>
              </a:xfrm>
              <a:prstGeom prst="rect">
                <a:avLst/>
              </a:prstGeom>
              <a:noFill/>
              <a:ln>
                <a:solidFill>
                  <a:srgbClr val="191B0E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=−−3.757+0.873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𝐶𝑢𝑒𝑛𝑡𝑎𝐸𝑠𝑡𝑎𝑑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𝑜𝑊𝑂𝐸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+0.386 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𝐶𝑙𝑖𝑒𝑛𝑡𝑒𝐴𝑛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𝑡𝑊𝑂𝐸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−0.68 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𝐼𝑛𝑡𝑒𝑟𝑛𝑒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𝑡𝑊𝑂𝐸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DB01F-789F-4F29-A199-1638F605D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53" y="5722678"/>
                <a:ext cx="1023884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91B0E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E8C847-AFFC-4EA0-A6B0-D297D1D4505C}"/>
              </a:ext>
            </a:extLst>
          </p:cNvPr>
          <p:cNvSpPr txBox="1"/>
          <p:nvPr/>
        </p:nvSpPr>
        <p:spPr>
          <a:xfrm>
            <a:off x="1064153" y="311880"/>
            <a:ext cx="564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Corriendo la regresión logística nuevamente con las variables WOE: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E58A8-7BF0-43B4-8949-004DB37F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17" y="800100"/>
            <a:ext cx="796636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2BB4C-903A-460F-9EAE-C0289E37D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2" r="-2" b="-2"/>
          <a:stretch/>
        </p:blipFill>
        <p:spPr>
          <a:xfrm>
            <a:off x="783286" y="1779109"/>
            <a:ext cx="4768093" cy="3299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2E41E-FE2C-43A0-982C-71B53971E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8" r="632" b="-2"/>
          <a:stretch/>
        </p:blipFill>
        <p:spPr>
          <a:xfrm>
            <a:off x="6501119" y="1779109"/>
            <a:ext cx="4768093" cy="32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8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94A14-7D11-44E4-9BFE-96645743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077" y="2854490"/>
            <a:ext cx="7715846" cy="1149019"/>
          </a:xfrm>
        </p:spPr>
        <p:txBody>
          <a:bodyPr>
            <a:normAutofit fontScale="92500" lnSpcReduction="20000"/>
          </a:bodyPr>
          <a:lstStyle/>
          <a:p>
            <a:r>
              <a:rPr lang="es-AR" sz="8000" dirty="0" err="1">
                <a:latin typeface="Agency FB" panose="020B0503020202020204" pitchFamily="34" charset="0"/>
              </a:rPr>
              <a:t>Kolmogorov</a:t>
            </a:r>
            <a:r>
              <a:rPr lang="es-AR" sz="8000" dirty="0">
                <a:latin typeface="Agency FB" panose="020B0503020202020204" pitchFamily="34" charset="0"/>
              </a:rPr>
              <a:t> - </a:t>
            </a:r>
            <a:r>
              <a:rPr lang="es-AR" sz="8000" dirty="0" err="1">
                <a:latin typeface="Agency FB" panose="020B0503020202020204" pitchFamily="34" charset="0"/>
              </a:rPr>
              <a:t>Smirnov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063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FE21A-4DCC-417D-966E-782377035F4E}"/>
                  </a:ext>
                </a:extLst>
              </p:cNvPr>
              <p:cNvSpPr txBox="1"/>
              <p:nvPr/>
            </p:nvSpPr>
            <p:spPr>
              <a:xfrm>
                <a:off x="1197879" y="2665370"/>
                <a:ext cx="3284554" cy="54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FE21A-4DCC-417D-966E-78237703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79" y="2665370"/>
                <a:ext cx="3284554" cy="545406"/>
              </a:xfrm>
              <a:prstGeom prst="rect">
                <a:avLst/>
              </a:prstGeom>
              <a:blipFill>
                <a:blip r:embed="rId2"/>
                <a:stretch>
                  <a:fillRect l="-16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2762D-0912-4AF2-8A58-CA04526610EA}"/>
                  </a:ext>
                </a:extLst>
              </p:cNvPr>
              <p:cNvSpPr txBox="1"/>
              <p:nvPr/>
            </p:nvSpPr>
            <p:spPr>
              <a:xfrm>
                <a:off x="4260067" y="2444013"/>
                <a:ext cx="3671865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Ι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2762D-0912-4AF2-8A58-CA045266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67" y="2444013"/>
                <a:ext cx="3671865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4B9CA-3DA1-469F-8070-3F42A389B0DE}"/>
                  </a:ext>
                </a:extLst>
              </p:cNvPr>
              <p:cNvSpPr txBox="1"/>
              <p:nvPr/>
            </p:nvSpPr>
            <p:spPr>
              <a:xfrm>
                <a:off x="1197879" y="4413987"/>
                <a:ext cx="4097725" cy="571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4B9CA-3DA1-469F-8070-3F42A389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79" y="4413987"/>
                <a:ext cx="4097725" cy="5718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BED8278-9F0A-4164-B655-758E027F8446}"/>
              </a:ext>
            </a:extLst>
          </p:cNvPr>
          <p:cNvGrpSpPr/>
          <p:nvPr/>
        </p:nvGrpSpPr>
        <p:grpSpPr>
          <a:xfrm>
            <a:off x="1197879" y="5478968"/>
            <a:ext cx="3938963" cy="636521"/>
            <a:chOff x="6935834" y="5136508"/>
            <a:chExt cx="3938963" cy="6365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A2E408-F6CE-48E1-93C1-C3DA9DE27216}"/>
                    </a:ext>
                  </a:extLst>
                </p:cNvPr>
                <p:cNvSpPr txBox="1"/>
                <p:nvPr/>
              </p:nvSpPr>
              <p:spPr>
                <a:xfrm>
                  <a:off x="6935834" y="5136508"/>
                  <a:ext cx="2060051" cy="636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A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A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𝑛𝑚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A2E408-F6CE-48E1-93C1-C3DA9DE27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834" y="5136508"/>
                  <a:ext cx="2060051" cy="6365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4335F9-1D68-4ADA-A294-2C58CB09FF8E}"/>
                    </a:ext>
                  </a:extLst>
                </p:cNvPr>
                <p:cNvSpPr txBox="1"/>
                <p:nvPr/>
              </p:nvSpPr>
              <p:spPr>
                <a:xfrm>
                  <a:off x="8932086" y="5136508"/>
                  <a:ext cx="1942711" cy="636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s-A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s-A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s-A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s-A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4335F9-1D68-4ADA-A294-2C58CB09F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6" y="5136508"/>
                  <a:ext cx="1942711" cy="6365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418B9A-32AC-4B30-86EF-B17D5692F6EF}"/>
              </a:ext>
            </a:extLst>
          </p:cNvPr>
          <p:cNvSpPr txBox="1"/>
          <p:nvPr/>
        </p:nvSpPr>
        <p:spPr>
          <a:xfrm>
            <a:off x="1197879" y="448733"/>
            <a:ext cx="10630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gency FB" panose="020B0503020202020204" pitchFamily="34" charset="0"/>
              </a:rPr>
              <a:t>El test de </a:t>
            </a:r>
            <a:r>
              <a:rPr lang="es-AR" dirty="0" err="1">
                <a:latin typeface="Agency FB" panose="020B0503020202020204" pitchFamily="34" charset="0"/>
              </a:rPr>
              <a:t>Kolmogorov-Smirnov</a:t>
            </a:r>
            <a:r>
              <a:rPr lang="es-AR" dirty="0">
                <a:latin typeface="Agency FB" panose="020B0503020202020204" pitchFamily="34" charset="0"/>
              </a:rPr>
              <a:t> busca responder si un conjunto de datos proviene de una distribución de probabilidad f(t) dada, o si dos conjuntos de datos provienen de la misma distribución.</a:t>
            </a:r>
          </a:p>
          <a:p>
            <a:r>
              <a:rPr lang="es-AR" dirty="0">
                <a:latin typeface="Agency FB" panose="020B0503020202020204" pitchFamily="34" charset="0"/>
              </a:rPr>
              <a:t>Para ver esto, en el primer caso, se utiliza la función acumulada teórica de f(t), denotada F(x).</a:t>
            </a:r>
          </a:p>
          <a:p>
            <a:r>
              <a:rPr lang="es-AR" dirty="0">
                <a:latin typeface="Agency FB" panose="020B0503020202020204" pitchFamily="34" charset="0"/>
              </a:rPr>
              <a:t>Además utiliza la función acumulada muestral.</a:t>
            </a:r>
          </a:p>
          <a:p>
            <a:endParaRPr lang="es-AR" dirty="0">
              <a:latin typeface="Agency FB" panose="020B0503020202020204" pitchFamily="34" charset="0"/>
            </a:endParaRPr>
          </a:p>
          <a:p>
            <a:r>
              <a:rPr lang="es-AR" dirty="0">
                <a:latin typeface="Agency FB" panose="020B0503020202020204" pitchFamily="34" charset="0"/>
              </a:rPr>
              <a:t>El estadístico en el primer caso es: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14260-CDA4-4263-9EC0-B1ADBB14BB8E}"/>
              </a:ext>
            </a:extLst>
          </p:cNvPr>
          <p:cNvSpPr txBox="1"/>
          <p:nvPr/>
        </p:nvSpPr>
        <p:spPr>
          <a:xfrm>
            <a:off x="1197879" y="3706998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Agency FB" panose="020B0503020202020204" pitchFamily="34" charset="0"/>
              </a:rPr>
              <a:t>Y en el segundo caso es 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7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66362-BF3B-4ACB-9777-BE37644A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3929" y="638175"/>
            <a:ext cx="3005497" cy="2475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67320-1B59-4952-B3BA-B5749AFFF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11" y="3763395"/>
            <a:ext cx="2996963" cy="246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67A31-7BB2-4C26-93F7-DDA06F6E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25" y="3755224"/>
            <a:ext cx="2996963" cy="2468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D8E46D-00FE-4BD7-8135-BCF06F867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125" y="644442"/>
            <a:ext cx="3000614" cy="2471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E91BD-E3F2-476B-ABC5-35E25C27B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6357" y="625982"/>
            <a:ext cx="2919285" cy="2401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E5B65-ED5D-4067-93E3-1F550ECAB6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3929" y="3755224"/>
            <a:ext cx="2992080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6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C810A-18E4-4AD4-8268-E2426F1C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9258" y="650495"/>
            <a:ext cx="3001365" cy="24686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25B73-F2C0-4229-B90A-8869785C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930" y="638281"/>
            <a:ext cx="3000614" cy="24716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298C5-0264-40EC-BF43-DFB63223F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8970" y="646981"/>
            <a:ext cx="3009912" cy="24756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064D1F-B4B2-440D-B331-BF12DB821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0783" y="3772507"/>
            <a:ext cx="3038099" cy="25025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58BEEA-481B-484F-A8B5-A7182475D4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78" y="3703465"/>
            <a:ext cx="3121918" cy="25715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1F1D6C-C2BC-4EF0-B58F-4F251F9193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9570" y="3675222"/>
            <a:ext cx="3211053" cy="26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1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0B9E2-E830-4926-B504-5BEFC7710F0C}"/>
              </a:ext>
            </a:extLst>
          </p:cNvPr>
          <p:cNvSpPr txBox="1"/>
          <p:nvPr/>
        </p:nvSpPr>
        <p:spPr>
          <a:xfrm>
            <a:off x="1194047" y="598964"/>
            <a:ext cx="244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Edad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D4C7C-59CB-48DB-91F7-880B2C189A21}"/>
              </a:ext>
            </a:extLst>
          </p:cNvPr>
          <p:cNvSpPr txBox="1"/>
          <p:nvPr/>
        </p:nvSpPr>
        <p:spPr>
          <a:xfrm>
            <a:off x="6894990" y="598964"/>
            <a:ext cx="244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Antigüedad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330143-F3ED-47A5-93A9-7ED129D2B9D2}"/>
              </a:ext>
            </a:extLst>
          </p:cNvPr>
          <p:cNvCxnSpPr/>
          <p:nvPr/>
        </p:nvCxnSpPr>
        <p:spPr>
          <a:xfrm>
            <a:off x="6468239" y="598964"/>
            <a:ext cx="0" cy="6259036"/>
          </a:xfrm>
          <a:prstGeom prst="line">
            <a:avLst/>
          </a:prstGeom>
          <a:ln w="101600">
            <a:solidFill>
              <a:srgbClr val="191B0E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8069226A-3D07-4335-B82C-FCA65276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91" y="3718686"/>
            <a:ext cx="4706986" cy="1708159"/>
          </a:xfrm>
          <a:prstGeom prst="rect">
            <a:avLst/>
          </a:prstGeom>
          <a:solidFill>
            <a:srgbClr val="EFEDE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ks.test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(Antig_1,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Antig_cont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alternative =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two.sided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Two-sample Kolmogorov-Smirnov test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Antig_1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Antig_cont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 = 0.1924, p-value &lt; 2.2e-16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two-sided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11578DF-F7AA-45A2-AD3B-B2AF8EA0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92" y="1400378"/>
            <a:ext cx="4706983" cy="1785104"/>
          </a:xfrm>
          <a:prstGeom prst="rect">
            <a:avLst/>
          </a:prstGeom>
          <a:solidFill>
            <a:srgbClr val="EFEDE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ks.test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(Antig_1, Antig_2, alternative =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two.sided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Two-sample Kolmogorov-Smirnov test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Antig_1 and Antig_2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 = 0.028078, p-value = 0.8211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two-sided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42A06DE-F5B7-4019-A10F-81C8C4C3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30" y="1431155"/>
            <a:ext cx="5329381" cy="1785104"/>
          </a:xfrm>
          <a:prstGeom prst="rect">
            <a:avLst/>
          </a:prstGeom>
          <a:solidFill>
            <a:srgbClr val="EFEDE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ks.test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(Edad1, Edad2, alternative =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two.sided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Two-sample Kolmogorov-Smirnov test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Edad1 and Edad2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 = 0.041612, p-value = 0.3465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two-sided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7B67144-69D7-4A33-9DF0-9DBCB776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5" y="3703296"/>
            <a:ext cx="5401260" cy="1723549"/>
          </a:xfrm>
          <a:prstGeom prst="rect">
            <a:avLst/>
          </a:prstGeom>
          <a:solidFill>
            <a:srgbClr val="EFEDE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ks.test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(Edad1,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Edad_cont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alternative = "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two.sided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Lucida Console" panose="020B0609040504020204" pitchFamily="49" charset="0"/>
              </a:rPr>
              <a:t>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Lucida Console" panose="020B0609040504020204" pitchFamily="49" charset="0"/>
              </a:rPr>
              <a:t>	Two-sample Kolmogorov-Smirnov test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Lucida Console" panose="020B060904050402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Lucida Console" panose="020B0609040504020204" pitchFamily="49" charset="0"/>
              </a:rPr>
              <a:t>data: Edad1 and </a:t>
            </a:r>
            <a:r>
              <a:rPr lang="en-US" altLang="en-US" sz="1400" dirty="0" err="1">
                <a:latin typeface="Lucida Console" panose="020B0609040504020204" pitchFamily="49" charset="0"/>
              </a:rPr>
              <a:t>Edad_cont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Lucida Console" panose="020B0609040504020204" pitchFamily="49" charset="0"/>
              </a:rPr>
              <a:t>D = 0.026435, p-value = 0.4174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Lucida Console" panose="020B0609040504020204" pitchFamily="49" charset="0"/>
              </a:rPr>
              <a:t>alternative hypothesis: two-sided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FAEFF-76DD-4242-8E1E-DB4EE89F3BB8}"/>
              </a:ext>
            </a:extLst>
          </p:cNvPr>
          <p:cNvSpPr/>
          <p:nvPr/>
        </p:nvSpPr>
        <p:spPr>
          <a:xfrm>
            <a:off x="914268" y="6480978"/>
            <a:ext cx="5317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https://www.rdocumentation.org/packages/dgof/versions/1.2/topics/ks.test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214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468EF-0B85-4D01-9299-2755BDF39B91}"/>
                  </a:ext>
                </a:extLst>
              </p:cNvPr>
              <p:cNvSpPr txBox="1"/>
              <p:nvPr/>
            </p:nvSpPr>
            <p:spPr>
              <a:xfrm>
                <a:off x="1055745" y="1808824"/>
                <a:ext cx="9163149" cy="63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s-A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468EF-0B85-4D01-9299-2755BDF39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45" y="1808824"/>
                <a:ext cx="9163149" cy="633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9A670-033A-4EB2-8B42-78FA1F55CCD8}"/>
                  </a:ext>
                </a:extLst>
              </p:cNvPr>
              <p:cNvSpPr txBox="1"/>
              <p:nvPr/>
            </p:nvSpPr>
            <p:spPr>
              <a:xfrm>
                <a:off x="5740195" y="2836817"/>
                <a:ext cx="1295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9A670-033A-4EB2-8B42-78FA1F55C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95" y="2836817"/>
                <a:ext cx="1295355" cy="276999"/>
              </a:xfrm>
              <a:prstGeom prst="rect">
                <a:avLst/>
              </a:prstGeom>
              <a:blipFill>
                <a:blip r:embed="rId3"/>
                <a:stretch>
                  <a:fillRect l="-2358" t="-2174" r="-613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E6691B-AF63-48D5-B84B-8E1180A30E98}"/>
              </a:ext>
            </a:extLst>
          </p:cNvPr>
          <p:cNvSpPr txBox="1"/>
          <p:nvPr/>
        </p:nvSpPr>
        <p:spPr>
          <a:xfrm>
            <a:off x="1055745" y="671987"/>
            <a:ext cx="8993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La regresión logística busca modelar la probabilidad de que la variable dependiente binaria Y, tome el valor 1.</a:t>
            </a:r>
          </a:p>
          <a:p>
            <a:endParaRPr lang="es-AR" sz="2000" dirty="0">
              <a:latin typeface="Agency FB" panose="020B0503020202020204" pitchFamily="34" charset="0"/>
            </a:endParaRPr>
          </a:p>
          <a:p>
            <a:r>
              <a:rPr lang="es-AR" sz="2000" dirty="0">
                <a:latin typeface="Agency FB" panose="020B0503020202020204" pitchFamily="34" charset="0"/>
              </a:rPr>
              <a:t>Una de las formas de derivar el modelo es el siguiente: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6DFD6-AE3F-422F-BB70-DA05EBA42CC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87873" y="2430478"/>
            <a:ext cx="0" cy="406339"/>
          </a:xfrm>
          <a:prstGeom prst="straightConnector1">
            <a:avLst/>
          </a:prstGeom>
          <a:ln w="12700">
            <a:solidFill>
              <a:srgbClr val="191B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7379F6-BEF9-44A5-893F-22346A57375D}"/>
                  </a:ext>
                </a:extLst>
              </p:cNvPr>
              <p:cNvSpPr txBox="1"/>
              <p:nvPr/>
            </p:nvSpPr>
            <p:spPr>
              <a:xfrm>
                <a:off x="1055745" y="3744185"/>
                <a:ext cx="6890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>
                    <a:latin typeface="Agency FB" panose="020B0503020202020204" pitchFamily="34" charset="0"/>
                  </a:rPr>
                  <a:t>Esta forma asume un punto de corte latente, provisto por el hiperplano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7379F6-BEF9-44A5-893F-22346A573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45" y="3744185"/>
                <a:ext cx="6890861" cy="400110"/>
              </a:xfrm>
              <a:prstGeom prst="rect">
                <a:avLst/>
              </a:prstGeom>
              <a:blipFill>
                <a:blip r:embed="rId4"/>
                <a:stretch>
                  <a:fillRect l="-8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miro.medium.com/max/515/1*LrAOc32z_PtghLnu6VW7ag.png">
            <a:extLst>
              <a:ext uri="{FF2B5EF4-FFF2-40B4-BE49-F238E27FC236}">
                <a16:creationId xmlns:a16="http://schemas.microsoft.com/office/drawing/2014/main" id="{D6A91BEE-4F12-466B-A46E-24E3BE631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30" y="4277989"/>
            <a:ext cx="3579283" cy="23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EE7959-76A5-4A72-9ED5-3F7D1783B968}"/>
              </a:ext>
            </a:extLst>
          </p:cNvPr>
          <p:cNvSpPr/>
          <p:nvPr/>
        </p:nvSpPr>
        <p:spPr>
          <a:xfrm>
            <a:off x="3754737" y="6594753"/>
            <a:ext cx="52662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gency FB" panose="020B0503020202020204" pitchFamily="34" charset="0"/>
                <a:hlinkClick r:id="rId6"/>
              </a:rPr>
              <a:t>https://towardsdatascience.com/whats-linear-about-logistic-regression-7c879eb806ad</a:t>
            </a:r>
            <a:endParaRPr lang="en-US" sz="1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34D6-519A-45AB-9B5C-CE814276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66" y="692554"/>
            <a:ext cx="10576983" cy="5427133"/>
          </a:xfrm>
        </p:spPr>
        <p:txBody>
          <a:bodyPr>
            <a:noAutofit/>
          </a:bodyPr>
          <a:lstStyle/>
          <a:p>
            <a:r>
              <a:rPr lang="es-AR" sz="1800" dirty="0">
                <a:latin typeface="Agency FB" panose="020B0503020202020204" pitchFamily="34" charset="0"/>
              </a:rPr>
              <a:t>Regresión Logística</a:t>
            </a:r>
          </a:p>
          <a:p>
            <a:pPr lvl="1"/>
            <a:r>
              <a:rPr lang="en-US" sz="1600" i="0" dirty="0">
                <a:latin typeface="Agency FB" panose="020B0503020202020204" pitchFamily="34" charset="0"/>
                <a:hlinkClick r:id="rId2"/>
              </a:rPr>
              <a:t>https://www.datacamp.com/community/tutorials/logistic-regression-R</a:t>
            </a:r>
            <a:endParaRPr lang="en-US" sz="1600" i="0" dirty="0">
              <a:latin typeface="Agency FB" panose="020B0503020202020204" pitchFamily="34" charset="0"/>
            </a:endParaRPr>
          </a:p>
          <a:p>
            <a:pPr lvl="1"/>
            <a:r>
              <a:rPr lang="en-US" sz="1600" i="0" dirty="0">
                <a:latin typeface="Agency FB" panose="020B0503020202020204" pitchFamily="34" charset="0"/>
                <a:hlinkClick r:id="rId3"/>
              </a:rPr>
              <a:t>https://stats.idre.ucla.edu/stata/faq/how-do-i-interpret-odds-ratios-in-logistic-regression/</a:t>
            </a:r>
            <a:endParaRPr lang="en-US" sz="1600" i="0" dirty="0">
              <a:latin typeface="Agency FB" panose="020B0503020202020204" pitchFamily="34" charset="0"/>
            </a:endParaRP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4"/>
              </a:rPr>
              <a:t>https://thelaziestprogrammer.com/sharrington/math-of-machine-learning/solving-logreg-newtons-method</a:t>
            </a:r>
            <a:endParaRPr lang="es-AR" sz="1600" i="0" dirty="0">
              <a:latin typeface="Agency FB" panose="020B0503020202020204" pitchFamily="34" charset="0"/>
            </a:endParaRP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5"/>
              </a:rPr>
              <a:t>https://towardsdatascience.com/whats-linear-about-logistic-regression-7c879eb806ad</a:t>
            </a:r>
            <a:endParaRPr lang="es-AR" sz="1600" i="0" dirty="0">
              <a:latin typeface="Agency FB" panose="020B0503020202020204" pitchFamily="34" charset="0"/>
            </a:endParaRP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6"/>
              </a:rPr>
              <a:t>https://en.m.wikipedia.org/wiki/Logistic_distribution</a:t>
            </a:r>
            <a:endParaRPr lang="es-AR" sz="1600" i="0" dirty="0">
              <a:latin typeface="Agency FB" panose="020B0503020202020204" pitchFamily="34" charset="0"/>
            </a:endParaRP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7"/>
              </a:rPr>
              <a:t>https://towardsdatascience.com/logistic-regression-derived-from-intuition-d1211fc09b10</a:t>
            </a:r>
            <a:r>
              <a:rPr lang="es-AR" sz="1600" i="0" dirty="0">
                <a:latin typeface="Agency FB" panose="020B0503020202020204" pitchFamily="34" charset="0"/>
              </a:rPr>
              <a:t> </a:t>
            </a:r>
          </a:p>
          <a:p>
            <a:r>
              <a:rPr lang="es-AR" sz="1800" dirty="0">
                <a:latin typeface="Agency FB" panose="020B0503020202020204" pitchFamily="34" charset="0"/>
              </a:rPr>
              <a:t>WOE</a:t>
            </a:r>
            <a:endParaRPr lang="en-US" sz="1800" dirty="0">
              <a:latin typeface="Agency FB" panose="020B0503020202020204" pitchFamily="34" charset="0"/>
              <a:hlinkClick r:id="rId8"/>
            </a:endParaRPr>
          </a:p>
          <a:p>
            <a:pPr lvl="1"/>
            <a:r>
              <a:rPr lang="en-US" sz="1600" i="0" dirty="0">
                <a:latin typeface="Agency FB" panose="020B0503020202020204" pitchFamily="34" charset="0"/>
                <a:hlinkClick r:id="rId8"/>
              </a:rPr>
              <a:t>https://stepupanalytics.com/information-value-iv-and-weight-of-evidence-woe/</a:t>
            </a:r>
            <a:endParaRPr lang="en-US" sz="1600" i="0" dirty="0">
              <a:latin typeface="Agency FB" panose="020B0503020202020204" pitchFamily="34" charset="0"/>
              <a:hlinkClick r:id="rId9"/>
            </a:endParaRPr>
          </a:p>
          <a:p>
            <a:pPr lvl="1"/>
            <a:r>
              <a:rPr lang="en-US" sz="1600" i="0" dirty="0">
                <a:latin typeface="Agency FB" panose="020B0503020202020204" pitchFamily="34" charset="0"/>
                <a:hlinkClick r:id="rId9"/>
              </a:rPr>
              <a:t>http://ucanalytics.com/blogs/information-value-and-weight-of-evidencebanking-case/</a:t>
            </a:r>
            <a:endParaRPr lang="en-US" sz="1600" i="0" dirty="0">
              <a:latin typeface="Agency FB" panose="020B0503020202020204" pitchFamily="34" charset="0"/>
            </a:endParaRP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10"/>
              </a:rPr>
              <a:t>https://stats.stackexchange.com/questions/189568/replacing-variables-by-woe-weight-of-evidence-in-logistic-regression</a:t>
            </a:r>
            <a:r>
              <a:rPr lang="es-AR" sz="1600" i="0" dirty="0">
                <a:latin typeface="Agency FB" panose="020B0503020202020204" pitchFamily="34" charset="0"/>
              </a:rPr>
              <a:t> </a:t>
            </a: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11"/>
              </a:rPr>
              <a:t>https://multithreaded.stitchfix.com/blog/2015/08/13/weight-of-evidence/</a:t>
            </a:r>
            <a:r>
              <a:rPr lang="es-AR" sz="1600" i="0" dirty="0">
                <a:latin typeface="Agency FB" panose="020B0503020202020204" pitchFamily="34" charset="0"/>
              </a:rPr>
              <a:t> </a:t>
            </a:r>
          </a:p>
          <a:p>
            <a:pPr lvl="1"/>
            <a:r>
              <a:rPr lang="es-AR" sz="1600" i="0" dirty="0">
                <a:latin typeface="Agency FB" panose="020B0503020202020204" pitchFamily="34" charset="0"/>
                <a:hlinkClick r:id="rId12"/>
              </a:rPr>
              <a:t>http://r-statistics.co/Information-Value-With-R.html</a:t>
            </a:r>
            <a:r>
              <a:rPr lang="es-AR" sz="1600" i="0" dirty="0">
                <a:latin typeface="Agency FB" panose="020B0503020202020204" pitchFamily="34" charset="0"/>
              </a:rPr>
              <a:t> </a:t>
            </a:r>
          </a:p>
          <a:p>
            <a:r>
              <a:rPr lang="es-AR" sz="1800" dirty="0" err="1">
                <a:latin typeface="Agency FB" panose="020B0503020202020204" pitchFamily="34" charset="0"/>
              </a:rPr>
              <a:t>Kolmogorov-Smirnov</a:t>
            </a:r>
            <a:endParaRPr lang="es-AR" sz="1800" dirty="0">
              <a:latin typeface="Agency FB" panose="020B0503020202020204" pitchFamily="34" charset="0"/>
            </a:endParaRPr>
          </a:p>
          <a:p>
            <a:pPr lvl="1"/>
            <a:r>
              <a:rPr lang="en-US" sz="1600" i="0" dirty="0">
                <a:latin typeface="Agency FB" panose="020B0503020202020204" pitchFamily="34" charset="0"/>
              </a:rPr>
              <a:t>On The Empirical Determination of A Distribution Law, A.N. Kolmogorov, </a:t>
            </a:r>
            <a:r>
              <a:rPr lang="en-US" sz="1600" i="0" dirty="0" err="1">
                <a:latin typeface="Agency FB" panose="020B0503020202020204" pitchFamily="34" charset="0"/>
              </a:rPr>
              <a:t>en</a:t>
            </a:r>
            <a:r>
              <a:rPr lang="en-US" sz="1600" i="0" dirty="0">
                <a:latin typeface="Agency FB" panose="020B0503020202020204" pitchFamily="34" charset="0"/>
              </a:rPr>
              <a:t> </a:t>
            </a:r>
            <a:r>
              <a:rPr lang="en-US" sz="1600" i="0" dirty="0">
                <a:latin typeface="Agency FB" panose="020B0503020202020204" pitchFamily="34" charset="0"/>
                <a:hlinkClick r:id="rId13"/>
              </a:rPr>
              <a:t>https://link.springer.com/chapter/10.1007/978-94-011-2260-3_15</a:t>
            </a:r>
            <a:endParaRPr lang="en-US" sz="1600" i="0" dirty="0">
              <a:latin typeface="Agency FB" panose="020B0503020202020204" pitchFamily="34" charset="0"/>
            </a:endParaRPr>
          </a:p>
          <a:p>
            <a:pPr lvl="1"/>
            <a:r>
              <a:rPr lang="en-US" sz="1600" i="0" dirty="0">
                <a:latin typeface="Agency FB" panose="020B0503020202020204" pitchFamily="34" charset="0"/>
              </a:rPr>
              <a:t>Evaluating Kolmogorov’s Distribution, </a:t>
            </a:r>
            <a:r>
              <a:rPr lang="en-US" sz="1600" i="0" dirty="0" err="1">
                <a:latin typeface="Agency FB" panose="020B0503020202020204" pitchFamily="34" charset="0"/>
              </a:rPr>
              <a:t>Marsaglia</a:t>
            </a:r>
            <a:r>
              <a:rPr lang="en-US" sz="1600" i="0" dirty="0">
                <a:latin typeface="Agency FB" panose="020B0503020202020204" pitchFamily="34" charset="0"/>
              </a:rPr>
              <a:t>, Tsang, y Wang, </a:t>
            </a:r>
            <a:r>
              <a:rPr lang="en-US" sz="1600" i="0" dirty="0" err="1">
                <a:latin typeface="Agency FB" panose="020B0503020202020204" pitchFamily="34" charset="0"/>
              </a:rPr>
              <a:t>en</a:t>
            </a:r>
            <a:r>
              <a:rPr lang="en-US" sz="1600" i="0" dirty="0">
                <a:latin typeface="Agency FB" panose="020B0503020202020204" pitchFamily="34" charset="0"/>
              </a:rPr>
              <a:t> </a:t>
            </a:r>
            <a:r>
              <a:rPr lang="en-US" sz="1600" i="0" dirty="0">
                <a:latin typeface="Agency FB" panose="020B0503020202020204" pitchFamily="34" charset="0"/>
                <a:hlinkClick r:id="rId14"/>
              </a:rPr>
              <a:t>https://www.jstatsoft.org/article/view/v008i18</a:t>
            </a:r>
            <a:endParaRPr lang="en-US" sz="1600" i="0" dirty="0">
              <a:latin typeface="Agency FB" panose="020B0503020202020204" pitchFamily="34" charset="0"/>
            </a:endParaRPr>
          </a:p>
          <a:p>
            <a:pPr lvl="1"/>
            <a:r>
              <a:rPr lang="en-US" sz="1600" i="0" dirty="0">
                <a:latin typeface="Agency FB" panose="020B0503020202020204" pitchFamily="34" charset="0"/>
              </a:rPr>
              <a:t>Distribution Theory for Tests Based on The Sample Distribution Function, Durbin, J., Society for Industrial &amp; Applied Mathematics, Philadelphia, 1972.</a:t>
            </a:r>
          </a:p>
          <a:p>
            <a:pPr lvl="1"/>
            <a:endParaRPr lang="en-US" sz="1600" i="0" dirty="0">
              <a:latin typeface="Agency FB" panose="020B0503020202020204" pitchFamily="34" charset="0"/>
            </a:endParaRPr>
          </a:p>
          <a:p>
            <a:pPr lvl="1"/>
            <a:endParaRPr lang="es-AR" sz="1600" i="0" dirty="0">
              <a:latin typeface="Agency FB" panose="020B0503020202020204" pitchFamily="34" charset="0"/>
            </a:endParaRPr>
          </a:p>
          <a:p>
            <a:pPr lvl="1"/>
            <a:endParaRPr lang="es-AR" sz="1600" dirty="0">
              <a:latin typeface="Agency FB" panose="020B0503020202020204" pitchFamily="34" charset="0"/>
            </a:endParaRPr>
          </a:p>
          <a:p>
            <a:pPr lvl="1"/>
            <a:endParaRPr lang="es-AR" sz="1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DAEF-153A-486A-9596-E50763531585}"/>
              </a:ext>
            </a:extLst>
          </p:cNvPr>
          <p:cNvSpPr txBox="1"/>
          <p:nvPr/>
        </p:nvSpPr>
        <p:spPr>
          <a:xfrm>
            <a:off x="1253067" y="169334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Agency FB" panose="020B0503020202020204" pitchFamily="34" charset="0"/>
              </a:rPr>
              <a:t>Referencias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D988A4-E3BE-43EC-848C-C633260E0C8B}"/>
                  </a:ext>
                </a:extLst>
              </p:cNvPr>
              <p:cNvSpPr txBox="1"/>
              <p:nvPr/>
            </p:nvSpPr>
            <p:spPr>
              <a:xfrm>
                <a:off x="979545" y="3050883"/>
                <a:ext cx="27910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D988A4-E3BE-43EC-848C-C633260E0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45" y="3050883"/>
                <a:ext cx="279102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87A58D-8D76-4683-B8D1-BCA7D1A7875D}"/>
                  </a:ext>
                </a:extLst>
              </p:cNvPr>
              <p:cNvSpPr txBox="1"/>
              <p:nvPr/>
            </p:nvSpPr>
            <p:spPr>
              <a:xfrm>
                <a:off x="979545" y="4276995"/>
                <a:ext cx="500964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87A58D-8D76-4683-B8D1-BCA7D1A7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45" y="4276995"/>
                <a:ext cx="500964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AD3AF-68EA-49C7-B67D-9B4B2B4FB3EB}"/>
                  </a:ext>
                </a:extLst>
              </p:cNvPr>
              <p:cNvSpPr txBox="1"/>
              <p:nvPr/>
            </p:nvSpPr>
            <p:spPr>
              <a:xfrm>
                <a:off x="4622428" y="3290499"/>
                <a:ext cx="2152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AD3AF-68EA-49C7-B67D-9B4B2B4F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28" y="3290499"/>
                <a:ext cx="2152897" cy="276999"/>
              </a:xfrm>
              <a:prstGeom prst="rect">
                <a:avLst/>
              </a:prstGeom>
              <a:blipFill>
                <a:blip r:embed="rId4"/>
                <a:stretch>
                  <a:fillRect r="-226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D5FE1-6126-41BE-968B-185FA38D3FE1}"/>
                  </a:ext>
                </a:extLst>
              </p:cNvPr>
              <p:cNvSpPr txBox="1"/>
              <p:nvPr/>
            </p:nvSpPr>
            <p:spPr>
              <a:xfrm>
                <a:off x="979545" y="1085956"/>
                <a:ext cx="50412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D5FE1-6126-41BE-968B-185FA38D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45" y="1085956"/>
                <a:ext cx="504125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16B386-28D9-484A-A980-7571D7C511C0}"/>
              </a:ext>
            </a:extLst>
          </p:cNvPr>
          <p:cNvSpPr txBox="1"/>
          <p:nvPr/>
        </p:nvSpPr>
        <p:spPr>
          <a:xfrm>
            <a:off x="979545" y="486191"/>
            <a:ext cx="649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También puede plantearse una regresión lineal en términos de los </a:t>
            </a:r>
            <a:r>
              <a:rPr lang="es-AR" sz="2000" i="1" dirty="0">
                <a:latin typeface="Agency FB" panose="020B0503020202020204" pitchFamily="34" charset="0"/>
              </a:rPr>
              <a:t>“Log-</a:t>
            </a:r>
            <a:r>
              <a:rPr lang="es-AR" sz="2000" i="1" dirty="0" err="1">
                <a:latin typeface="Agency FB" panose="020B0503020202020204" pitchFamily="34" charset="0"/>
              </a:rPr>
              <a:t>odds</a:t>
            </a:r>
            <a:r>
              <a:rPr lang="es-AR" sz="2000" i="1" dirty="0">
                <a:latin typeface="Agency FB" panose="020B0503020202020204" pitchFamily="34" charset="0"/>
              </a:rPr>
              <a:t>”</a:t>
            </a:r>
            <a:r>
              <a:rPr lang="es-AR" sz="2000" dirty="0">
                <a:latin typeface="Agency FB" panose="020B0503020202020204" pitchFamily="34" charset="0"/>
              </a:rPr>
              <a:t>: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4A62A-D464-4E13-8352-EED891F767F8}"/>
              </a:ext>
            </a:extLst>
          </p:cNvPr>
          <p:cNvSpPr txBox="1"/>
          <p:nvPr/>
        </p:nvSpPr>
        <p:spPr>
          <a:xfrm>
            <a:off x="983200" y="2330390"/>
            <a:ext cx="1007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En ambos casos se maximiza la función de verosimilitud (su logaritmo), y se asume la independencia de las observaciones: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23EB8-39D9-4D50-87DC-1B517FBFFAD7}"/>
              </a:ext>
            </a:extLst>
          </p:cNvPr>
          <p:cNvSpPr txBox="1"/>
          <p:nvPr/>
        </p:nvSpPr>
        <p:spPr>
          <a:xfrm>
            <a:off x="979545" y="550310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Y se encuentra iterando un algoritmo que busca raíces de polinomios (tradicionalmente, Newton-Raphson).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8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74495-65D2-437F-BB6B-9D8574C1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2" y="2012179"/>
            <a:ext cx="4543220" cy="3456325"/>
          </a:xfrm>
          <a:prstGeom prst="rect">
            <a:avLst/>
          </a:prstGeom>
          <a:ln>
            <a:solidFill>
              <a:srgbClr val="191B0E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71D72AE-8D66-418F-9802-D61B8B2A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239" y="1199715"/>
            <a:ext cx="5184560" cy="1384995"/>
          </a:xfrm>
          <a:prstGeom prst="rect">
            <a:avLst/>
          </a:prstGeom>
          <a:solidFill>
            <a:srgbClr val="EFEDE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Continúa</a:t>
            </a:r>
            <a:r>
              <a:rPr lang="en-US" altLang="en-US" b="1" dirty="0">
                <a:solidFill>
                  <a:srgbClr val="000000"/>
                </a:solidFill>
                <a:latin typeface="Agency FB" panose="020B0503020202020204" pitchFamily="34" charset="0"/>
              </a:rPr>
              <a:t>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Baja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Normal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		180630		798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Con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problemas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(11)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224 		187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Con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problemas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(12)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236 		170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Cuenta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cerrada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243 		319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232F5-0690-4D81-A192-4255D81C8227}"/>
              </a:ext>
            </a:extLst>
          </p:cNvPr>
          <p:cNvSpPr txBox="1"/>
          <p:nvPr/>
        </p:nvSpPr>
        <p:spPr>
          <a:xfrm>
            <a:off x="6737340" y="714904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err="1">
                <a:latin typeface="Agency FB" panose="020B0503020202020204" pitchFamily="34" charset="0"/>
              </a:rPr>
              <a:t>Visa_cuenta_estado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6365-7C02-42A2-9A55-EED0FE926B7A}"/>
              </a:ext>
            </a:extLst>
          </p:cNvPr>
          <p:cNvSpPr txBox="1"/>
          <p:nvPr/>
        </p:nvSpPr>
        <p:spPr>
          <a:xfrm>
            <a:off x="1285882" y="1389496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Antigüedad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FFBEA16-9974-4C94-8D88-C36E467B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40" y="3740342"/>
            <a:ext cx="5264459" cy="830997"/>
          </a:xfrm>
          <a:prstGeom prst="rect">
            <a:avLst/>
          </a:prstGeom>
          <a:solidFill>
            <a:srgbClr val="EFEDE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Continúa</a:t>
            </a:r>
            <a:r>
              <a:rPr lang="en-US" altLang="en-US" dirty="0">
                <a:solidFill>
                  <a:srgbClr val="000000"/>
                </a:solidFill>
                <a:latin typeface="Agency FB" panose="020B0503020202020204" pitchFamily="34" charset="0"/>
              </a:rPr>
              <a:t>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Baja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Tiene internet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17434		1175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No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tiene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internet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	170121		864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A71F3-E26E-4513-B213-7270FF7186FE}"/>
              </a:ext>
            </a:extLst>
          </p:cNvPr>
          <p:cNvSpPr txBox="1"/>
          <p:nvPr/>
        </p:nvSpPr>
        <p:spPr>
          <a:xfrm>
            <a:off x="6657441" y="322894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latin typeface="Agency FB" panose="020B0503020202020204" pitchFamily="34" charset="0"/>
              </a:rPr>
              <a:t>Internet (Home </a:t>
            </a:r>
            <a:r>
              <a:rPr lang="es-AR" sz="2000" b="1" dirty="0" err="1">
                <a:latin typeface="Agency FB" panose="020B0503020202020204" pitchFamily="34" charset="0"/>
              </a:rPr>
              <a:t>banking</a:t>
            </a:r>
            <a:r>
              <a:rPr lang="es-AR" sz="2000" b="1" dirty="0">
                <a:latin typeface="Agency FB" panose="020B0503020202020204" pitchFamily="34" charset="0"/>
              </a:rPr>
              <a:t>)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A7C0-5C2B-4A34-825E-E9D516824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71"/>
          <a:stretch/>
        </p:blipFill>
        <p:spPr>
          <a:xfrm>
            <a:off x="6737340" y="4720089"/>
            <a:ext cx="2451047" cy="1955155"/>
          </a:xfrm>
          <a:prstGeom prst="rect">
            <a:avLst/>
          </a:prstGeom>
          <a:ln>
            <a:solidFill>
              <a:srgbClr val="191B0E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FE018-86B6-4315-9703-79219A13A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9"/>
          <a:stretch/>
        </p:blipFill>
        <p:spPr>
          <a:xfrm>
            <a:off x="9179845" y="4720090"/>
            <a:ext cx="2821954" cy="1955154"/>
          </a:xfrm>
          <a:prstGeom prst="rect">
            <a:avLst/>
          </a:prstGeom>
          <a:ln>
            <a:solidFill>
              <a:srgbClr val="191B0E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702EB9-E898-47A4-A856-A215146ADDF7}"/>
              </a:ext>
            </a:extLst>
          </p:cNvPr>
          <p:cNvCxnSpPr/>
          <p:nvPr/>
        </p:nvCxnSpPr>
        <p:spPr>
          <a:xfrm>
            <a:off x="6308441" y="598964"/>
            <a:ext cx="0" cy="6259036"/>
          </a:xfrm>
          <a:prstGeom prst="line">
            <a:avLst/>
          </a:prstGeom>
          <a:ln w="101600">
            <a:solidFill>
              <a:srgbClr val="191B0E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2D2157-7A32-49D2-8301-2EBC9DB7AF2F}"/>
              </a:ext>
            </a:extLst>
          </p:cNvPr>
          <p:cNvCxnSpPr>
            <a:cxnSpLocks/>
          </p:cNvCxnSpPr>
          <p:nvPr/>
        </p:nvCxnSpPr>
        <p:spPr>
          <a:xfrm>
            <a:off x="6308441" y="2953305"/>
            <a:ext cx="4632041" cy="0"/>
          </a:xfrm>
          <a:prstGeom prst="line">
            <a:avLst/>
          </a:prstGeom>
          <a:ln w="44450">
            <a:solidFill>
              <a:srgbClr val="191B0E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9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C0404-1663-4B86-B236-57D1BE15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5" y="830469"/>
            <a:ext cx="11226799" cy="5192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5BC7B-4643-4185-85FE-53F6F99B5C5A}"/>
                  </a:ext>
                </a:extLst>
              </p:cNvPr>
              <p:cNvSpPr txBox="1"/>
              <p:nvPr/>
            </p:nvSpPr>
            <p:spPr>
              <a:xfrm>
                <a:off x="3380518" y="6069811"/>
                <a:ext cx="8650614" cy="622350"/>
              </a:xfrm>
              <a:prstGeom prst="rect">
                <a:avLst/>
              </a:prstGeom>
              <a:noFill/>
              <a:ln>
                <a:solidFill>
                  <a:srgbClr val="191B0E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=−8.99+0.58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𝐶𝑢𝑒𝑛𝑡𝑎𝐸𝑠𝑡𝑎𝑑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−0.0033 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𝐶𝑙𝑖𝑒𝑛𝑡𝑒𝐴𝑛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−2.06 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𝐼𝑛𝑡𝑒𝑟𝑛𝑒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5BC7B-4643-4185-85FE-53F6F99B5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18" y="6069811"/>
                <a:ext cx="865061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91B0E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E50D4F-7A5A-4BF8-A5ED-67765D3A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2BA875-DA32-4243-91A6-470E0A0A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stata logit regression output">
            <a:extLst>
              <a:ext uri="{FF2B5EF4-FFF2-40B4-BE49-F238E27FC236}">
                <a16:creationId xmlns:a16="http://schemas.microsoft.com/office/drawing/2014/main" id="{D80E2295-4E5C-4637-926A-6AFB8B90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811" y="800100"/>
            <a:ext cx="9920379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5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5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9628F-E4A2-454F-96C7-927E7587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17" y="800100"/>
            <a:ext cx="796636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5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821596-3DF0-4C48-AADD-432D26FED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502" y="2885881"/>
            <a:ext cx="8212995" cy="1086237"/>
          </a:xfrm>
        </p:spPr>
        <p:txBody>
          <a:bodyPr>
            <a:noAutofit/>
          </a:bodyPr>
          <a:lstStyle/>
          <a:p>
            <a:r>
              <a:rPr lang="es-AR" sz="7400" dirty="0" err="1">
                <a:latin typeface="Agency FB" panose="020B0503020202020204" pitchFamily="34" charset="0"/>
              </a:rPr>
              <a:t>Weight</a:t>
            </a:r>
            <a:r>
              <a:rPr lang="es-AR" sz="7400" dirty="0">
                <a:latin typeface="Agency FB" panose="020B0503020202020204" pitchFamily="34" charset="0"/>
              </a:rPr>
              <a:t> </a:t>
            </a:r>
            <a:r>
              <a:rPr lang="es-AR" sz="7400" dirty="0" err="1">
                <a:latin typeface="Agency FB" panose="020B0503020202020204" pitchFamily="34" charset="0"/>
              </a:rPr>
              <a:t>Of</a:t>
            </a:r>
            <a:r>
              <a:rPr lang="es-AR" sz="7400" dirty="0">
                <a:latin typeface="Agency FB" panose="020B0503020202020204" pitchFamily="34" charset="0"/>
              </a:rPr>
              <a:t> </a:t>
            </a:r>
            <a:r>
              <a:rPr lang="es-AR" sz="7400" dirty="0" err="1">
                <a:latin typeface="Agency FB" panose="020B0503020202020204" pitchFamily="34" charset="0"/>
              </a:rPr>
              <a:t>Evidence</a:t>
            </a:r>
            <a:r>
              <a:rPr lang="es-AR" sz="7400" dirty="0">
                <a:latin typeface="Agency FB" panose="020B0503020202020204" pitchFamily="34" charset="0"/>
              </a:rPr>
              <a:t> (WOE)</a:t>
            </a:r>
            <a:endParaRPr lang="en-US" sz="7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C9F24-045D-41F9-A113-0668D30CE332}"/>
                  </a:ext>
                </a:extLst>
              </p:cNvPr>
              <p:cNvSpPr txBox="1"/>
              <p:nvPr/>
            </p:nvSpPr>
            <p:spPr>
              <a:xfrm>
                <a:off x="929361" y="1958511"/>
                <a:ext cx="8942063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C9F24-045D-41F9-A113-0668D30CE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61" y="1958511"/>
                <a:ext cx="8942063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654CE-43C0-4EDD-9A49-C1B6DD27EEFF}"/>
                  </a:ext>
                </a:extLst>
              </p:cNvPr>
              <p:cNvSpPr txBox="1"/>
              <p:nvPr/>
            </p:nvSpPr>
            <p:spPr>
              <a:xfrm>
                <a:off x="929361" y="3852332"/>
                <a:ext cx="4757969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>
                    <a:latin typeface="Agency FB" panose="020B0503020202020204" pitchFamily="34" charset="0"/>
                  </a:rPr>
                  <a:t>Así,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𝑊𝑂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sz="2000" dirty="0">
                    <a:latin typeface="Agency FB" panose="020B0503020202020204" pitchFamily="34" charset="0"/>
                  </a:rPr>
                  <a:t> significa el WOE de la variable i, en el </a:t>
                </a:r>
                <a:r>
                  <a:rPr lang="es-AR" sz="2000" dirty="0" err="1">
                    <a:latin typeface="Agency FB" panose="020B0503020202020204" pitchFamily="34" charset="0"/>
                  </a:rPr>
                  <a:t>bin</a:t>
                </a:r>
                <a:r>
                  <a:rPr lang="es-AR" sz="2000" dirty="0">
                    <a:latin typeface="Agency FB" panose="020B0503020202020204" pitchFamily="34" charset="0"/>
                  </a:rPr>
                  <a:t> j:</a:t>
                </a:r>
                <a:endParaRPr lang="en-US" sz="2000" dirty="0"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654CE-43C0-4EDD-9A49-C1B6DD27E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61" y="3852332"/>
                <a:ext cx="4757969" cy="424796"/>
              </a:xfrm>
              <a:prstGeom prst="rect">
                <a:avLst/>
              </a:prstGeom>
              <a:blipFill>
                <a:blip r:embed="rId3"/>
                <a:stretch>
                  <a:fillRect l="-1280" t="-10000" r="-38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7FA61-342B-4C2F-84CC-6EAD5BFB5894}"/>
                  </a:ext>
                </a:extLst>
              </p:cNvPr>
              <p:cNvSpPr txBox="1"/>
              <p:nvPr/>
            </p:nvSpPr>
            <p:spPr>
              <a:xfrm>
                <a:off x="929361" y="4775199"/>
                <a:ext cx="6743641" cy="1113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𝑊𝑂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=1|</m:t>
                                      </m:r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#{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=1}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#{</m:t>
                                      </m:r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=0|</m:t>
                                      </m:r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#{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=0}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A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#{</m:t>
                                      </m:r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=0|</m:t>
                                      </m:r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#{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=0}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#{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=1}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7FA61-342B-4C2F-84CC-6EAD5BFB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61" y="4775199"/>
                <a:ext cx="6743641" cy="1113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EB477-448D-4D02-951A-8078081DC393}"/>
              </a:ext>
            </a:extLst>
          </p:cNvPr>
          <p:cNvSpPr txBox="1"/>
          <p:nvPr/>
        </p:nvSpPr>
        <p:spPr>
          <a:xfrm>
            <a:off x="929361" y="448733"/>
            <a:ext cx="10333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latin typeface="Agency FB" panose="020B0503020202020204" pitchFamily="34" charset="0"/>
              </a:rPr>
              <a:t>El </a:t>
            </a:r>
            <a:r>
              <a:rPr lang="es-AR" sz="2000" dirty="0" err="1">
                <a:latin typeface="Agency FB" panose="020B0503020202020204" pitchFamily="34" charset="0"/>
              </a:rPr>
              <a:t>Weight</a:t>
            </a:r>
            <a:r>
              <a:rPr lang="es-AR" sz="2000" dirty="0">
                <a:latin typeface="Agency FB" panose="020B0503020202020204" pitchFamily="34" charset="0"/>
              </a:rPr>
              <a:t> </a:t>
            </a:r>
            <a:r>
              <a:rPr lang="es-AR" sz="2000" dirty="0" err="1">
                <a:latin typeface="Agency FB" panose="020B0503020202020204" pitchFamily="34" charset="0"/>
              </a:rPr>
              <a:t>Of</a:t>
            </a:r>
            <a:r>
              <a:rPr lang="es-AR" sz="2000" dirty="0">
                <a:latin typeface="Agency FB" panose="020B0503020202020204" pitchFamily="34" charset="0"/>
              </a:rPr>
              <a:t> </a:t>
            </a:r>
            <a:r>
              <a:rPr lang="es-AR" sz="2000" dirty="0" err="1">
                <a:latin typeface="Agency FB" panose="020B0503020202020204" pitchFamily="34" charset="0"/>
              </a:rPr>
              <a:t>Evidence</a:t>
            </a:r>
            <a:r>
              <a:rPr lang="es-AR" sz="2000" dirty="0">
                <a:latin typeface="Agency FB" panose="020B0503020202020204" pitchFamily="34" charset="0"/>
              </a:rPr>
              <a:t>, o WOE, es una medida del poder predictivo de una variable independiente sobre la variable de interés </a:t>
            </a:r>
            <a:r>
              <a:rPr lang="es-AR" sz="2000" i="1" dirty="0">
                <a:latin typeface="Agency FB" panose="020B0503020202020204" pitchFamily="34" charset="0"/>
              </a:rPr>
              <a:t>Y</a:t>
            </a:r>
            <a:r>
              <a:rPr lang="es-AR" sz="2000" dirty="0">
                <a:latin typeface="Agency FB" panose="020B0503020202020204" pitchFamily="34" charset="0"/>
              </a:rPr>
              <a:t>.</a:t>
            </a:r>
          </a:p>
          <a:p>
            <a:endParaRPr lang="es-AR" sz="2000" dirty="0">
              <a:latin typeface="Agency FB" panose="020B0503020202020204" pitchFamily="34" charset="0"/>
            </a:endParaRPr>
          </a:p>
          <a:p>
            <a:r>
              <a:rPr lang="es-AR" sz="2000" dirty="0">
                <a:latin typeface="Agency FB" panose="020B0503020202020204" pitchFamily="34" charset="0"/>
              </a:rPr>
              <a:t>Se desprende fácilmente de la expresión de los </a:t>
            </a:r>
            <a:r>
              <a:rPr lang="es-AR" sz="2000" i="1" dirty="0">
                <a:latin typeface="Agency FB" panose="020B0503020202020204" pitchFamily="34" charset="0"/>
              </a:rPr>
              <a:t>log-</a:t>
            </a:r>
            <a:r>
              <a:rPr lang="es-AR" sz="2000" i="1" dirty="0" err="1">
                <a:latin typeface="Agency FB" panose="020B0503020202020204" pitchFamily="34" charset="0"/>
              </a:rPr>
              <a:t>odds</a:t>
            </a:r>
            <a:r>
              <a:rPr lang="es-AR" sz="2000" dirty="0">
                <a:latin typeface="Agency FB" panose="020B0503020202020204" pitchFamily="34" charset="0"/>
              </a:rPr>
              <a:t>, por lo que es óptimo en escenarios de </a:t>
            </a:r>
            <a:r>
              <a:rPr lang="es-AR" sz="2000" dirty="0" err="1">
                <a:latin typeface="Agency FB" panose="020B0503020202020204" pitchFamily="34" charset="0"/>
              </a:rPr>
              <a:t>regrésión</a:t>
            </a:r>
            <a:r>
              <a:rPr lang="es-AR" sz="2000" dirty="0">
                <a:latin typeface="Agency FB" panose="020B0503020202020204" pitchFamily="34" charset="0"/>
              </a:rPr>
              <a:t> logística.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458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843</Words>
  <Application>Microsoft Office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Agency FB</vt:lpstr>
      <vt:lpstr>Arial</vt:lpstr>
      <vt:lpstr>Cambria Math</vt:lpstr>
      <vt:lpstr>Franklin Gothic Book</vt:lpstr>
      <vt:lpstr>Lucida Console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Poncio</dc:creator>
  <cp:lastModifiedBy>Federico Poncio</cp:lastModifiedBy>
  <cp:revision>8</cp:revision>
  <dcterms:created xsi:type="dcterms:W3CDTF">2019-09-16T00:20:25Z</dcterms:created>
  <dcterms:modified xsi:type="dcterms:W3CDTF">2019-09-16T01:23:42Z</dcterms:modified>
</cp:coreProperties>
</file>