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3a4d0923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3a4d0923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493017dd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493017dd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3a4d0923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3a4d0923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493017dd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493017dd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3a4d0923c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3a4d0923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3a4d0923c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3a4d0923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4ab91a2a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4ab91a2a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Arriba hay un cluster de sentimientos.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También hay un cierto rejunte por género (nene, hombre - mujer, ella, madre)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45ea3fc3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45ea3fc3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4ab91a2a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4ab91a2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3a4d0923c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3a4d0923c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a4d0923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3a4d0923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45ea3fc3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45ea3fc3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ef78219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ef78219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3a4d0923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3a4d0923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5ea3fc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5ea3fc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45ea3fc3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45ea3fc3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3a4d0923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3a4d0923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3a4d0923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3a4d0923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JS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flickr.com/photos/86979666@N00/8692704103/in/photolist-ef9o5F-an18pc-5boVNk-7JWAtE-7K2Usf-8F4c1Q-77nu5x-69jW2d-77ntPe-bKkoBK-6HoZ2y-8nWSMy-7K9vib-9BjDkg-9BjDpH-c5HhMo-9BvPSp-Cdjuj-6HoYbw-rmEzaL-siC4jp-rzX1Hb-rzX1Cm-qFsj7M-rkEjhE-oVHmu3-oDfbmK-oyx85w-oyxHoZ-oyx7vW-oyx7cE-oQZQGJ-orfDRp-orfBQF-orf9pv-orf2Xd-orfn7J-obA13w-or3Sqq-ogLAUN-ogwPgt-ogLzy1-nZjVH4-ogwLXR-ogCxF1-nZkTst-ogCwDS-nZkSbv-nJ8axp-n6sFbF" TargetMode="External"/><Relationship Id="rId4" Type="http://schemas.openxmlformats.org/officeDocument/2006/relationships/image" Target="../media/image6.jpg"/><Relationship Id="rId5" Type="http://schemas.openxmlformats.org/officeDocument/2006/relationships/hyperlink" Target="https://www.flickr.com/photos/86979666@N00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german.rosati@gmail.com" TargetMode="External"/><Relationship Id="rId4" Type="http://schemas.openxmlformats.org/officeDocument/2006/relationships/hyperlink" Target="https://gefero.github.io/about/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mmons.wikimedia.org/wiki/File:Scraping_propolis.jpg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lickr.com/photos/jesper/" TargetMode="External"/><Relationship Id="rId4" Type="http://schemas.openxmlformats.org/officeDocument/2006/relationships/hyperlink" Target="https://www.flickr.com/photos/jesper/346483297/in/photolist-wBPpX-DiXiL-9UNeUM-x9suX-BKvWb-6WxYTc-4XosTf-KkxHi-kPN9f-gwwP6-ascEZ-64QGjJ-6KPnvN-pQS5TC-pymJwK-cMvKCh-4h5Mnt-66A4Eq-9dx9K7-aRJLMz-r5RSNu-rCMeSm-pUPZw8-2cAazs-bh8bET-yjEA9-bh8wNF-4z8cEE-CxpYa-646Rvq-9Ex33w-5t2Tfs-5t2TeJ-bmJ162-5T1nE5-s2JWcf-21Y5Fq-dJBjAX-48u2Y2-4tQh9z-9nrxjg-tLcPC-442DfU-6UYbu6-awY9qQ-dJBjNt-dJGLEy-dJBjAB-dJGLBy-7JGSa9" TargetMode="External"/><Relationship Id="rId5" Type="http://schemas.openxmlformats.org/officeDocument/2006/relationships/image" Target="../media/image2.jpg"/><Relationship Id="rId6" Type="http://schemas.openxmlformats.org/officeDocument/2006/relationships/hyperlink" Target="https://commons.wikimedia.org/wiki/File:Struktura_HTML_(Bez_nastaven%C3%AD_k%C3%B3dov%C3%A1n%C3%AD).png" TargetMode="External"/><Relationship Id="rId7" Type="http://schemas.openxmlformats.org/officeDocument/2006/relationships/image" Target="../media/image1.png"/><Relationship Id="rId8" Type="http://schemas.openxmlformats.org/officeDocument/2006/relationships/hyperlink" Target="https://commons.wikimedia.org/wiki/Special:Contributions/Michaelbrabec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lickr.com/photos/jesper/" TargetMode="External"/><Relationship Id="rId4" Type="http://schemas.openxmlformats.org/officeDocument/2006/relationships/hyperlink" Target="https://www.flickr.com/photos/jesper/346483297/in/photolist-wBPpX-DiXiL-9UNeUM-x9suX-BKvWb-6WxYTc-4XosTf-KkxHi-kPN9f-gwwP6-ascEZ-64QGjJ-6KPnvN-pQS5TC-pymJwK-cMvKCh-4h5Mnt-66A4Eq-9dx9K7-aRJLMz-r5RSNu-rCMeSm-pUPZw8-2cAazs-bh8bET-yjEA9-bh8wNF-4z8cEE-CxpYa-646Rvq-9Ex33w-5t2Tfs-5t2TeJ-bmJ162-5T1nE5-s2JWcf-21Y5Fq-dJBjAX-48u2Y2-4tQh9z-9nrxjg-tLcPC-442DfU-6UYbu6-awY9qQ-dJBjNt-dJGLEy-dJBjAB-dJGLBy-7JGSa9" TargetMode="External"/><Relationship Id="rId5" Type="http://schemas.openxmlformats.org/officeDocument/2006/relationships/image" Target="../media/image2.jpg"/><Relationship Id="rId6" Type="http://schemas.openxmlformats.org/officeDocument/2006/relationships/hyperlink" Target="https://commons.wikimedia.org/wiki/File:Struktura_HTML_(Bez_nastaven%C3%AD_k%C3%B3dov%C3%A1n%C3%AD).png" TargetMode="External"/><Relationship Id="rId7" Type="http://schemas.openxmlformats.org/officeDocument/2006/relationships/image" Target="../media/image1.png"/><Relationship Id="rId8" Type="http://schemas.openxmlformats.org/officeDocument/2006/relationships/hyperlink" Target="https://commons.wikimedia.org/wiki/Special:Contributions/Michaelbrabec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lickr.com/photos/jesper/" TargetMode="External"/><Relationship Id="rId4" Type="http://schemas.openxmlformats.org/officeDocument/2006/relationships/hyperlink" Target="https://www.flickr.com/photos/jesper/346483297/in/photolist-wBPpX-DiXiL-9UNeUM-x9suX-BKvWb-6WxYTc-4XosTf-KkxHi-kPN9f-gwwP6-ascEZ-64QGjJ-6KPnvN-pQS5TC-pymJwK-cMvKCh-4h5Mnt-66A4Eq-9dx9K7-aRJLMz-r5RSNu-rCMeSm-pUPZw8-2cAazs-bh8bET-yjEA9-bh8wNF-4z8cEE-CxpYa-646Rvq-9Ex33w-5t2Tfs-5t2TeJ-bmJ162-5T1nE5-s2JWcf-21Y5Fq-dJBjAX-48u2Y2-4tQh9z-9nrxjg-tLcPC-442DfU-6UYbu6-awY9qQ-dJBjNt-dJGLEy-dJBjAB-dJGLBy-7JGSa9" TargetMode="External"/><Relationship Id="rId5" Type="http://schemas.openxmlformats.org/officeDocument/2006/relationships/image" Target="../media/image2.jpg"/><Relationship Id="rId6" Type="http://schemas.openxmlformats.org/officeDocument/2006/relationships/hyperlink" Target="https://commons.wikimedia.org/wiki/File:Struktura_HTML_(Bez_nastaven%C3%AD_k%C3%B3dov%C3%A1n%C3%AD).png" TargetMode="External"/><Relationship Id="rId7" Type="http://schemas.openxmlformats.org/officeDocument/2006/relationships/image" Target="../media/image1.png"/><Relationship Id="rId8" Type="http://schemas.openxmlformats.org/officeDocument/2006/relationships/hyperlink" Target="https://commons.wikimedia.org/wiki/Special:Contributions/Michaelbrabec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lickr.com/photos/psd/" TargetMode="External"/><Relationship Id="rId4" Type="http://schemas.openxmlformats.org/officeDocument/2006/relationships/hyperlink" Target="https://www.flickr.com/photos/psd/8311657642/in/photolist-dEtqf7-6zebVa-6KTxkX-949RiA-r4exaS-2LGPyo-qoHR9Z-aaaz52-5qt5oc-5qt52k-5qt4Y4-5qxo2W-5qt4Fk-5qt31V-5qt2KF-5qxkrG-5qxkoq-5qxkjC-5qt1Wt-5qxjMm-5qt1uc-5qt1pr-5qsZPk-5qxiry-5qsZ4Z-5qxi9f-5qxi4S-5qsYQ6-5qxhVf-5qsYGF-5qsYBc-5qsYxF-5qxhEf-5qsYor-5qxhw3-5qxhsd-5qsYc2-5qsY7x-5qsY38-5qxha7-5qxh61-H1G5D-fP4jcU-fNLLzF-fP4jgJ-fNLLwn-fNLLun-fNLLHH-fP5BJy-r6AL9o" TargetMode="External"/><Relationship Id="rId5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flickr.com/photos/ndanger/" TargetMode="External"/><Relationship Id="rId4" Type="http://schemas.openxmlformats.org/officeDocument/2006/relationships/hyperlink" Target="https://www.flickr.com/photos/ndanger/4425407800/in/photolist-aHctY-7K4nyu-5GWYyx-bwwbvt-bwwe7r-bwwbNr-S8zN-bwwekD-S8AM-dXgyC-bwwdkM-nJsop-B6SZ-bwwcaF-bwweB6-bwwcw6-bwwdtv-bwwaUx-bwwcUD-bwwcMn-bwwbdt-bwwdci-4wQdR-5jWS4P-xR5Wd-aZ1zL2-2kbBbL-s2hYyV-qYyRTS-9SDuok-62grYS-9Y8DY3-bvMPWn-bvV6wK-7Sxoah-Lwv5Z-8Znq63-6zatgS-cTR7h-oqwqZ-ziEuE-38Fp1D-7yAuKp-oQejEx-iJyMWk-dbJrj-a7K52r-f4rdX-4TJtNh-8F73H6" TargetMode="External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al web scraping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Germán Rosati (UNSAM, CONICET, PIMSA)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Scraping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Parsing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Crawling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JSON</a:t>
            </a:r>
            <a:br>
              <a:rPr lang="en"/>
            </a:br>
            <a:r>
              <a:rPr i="1" lang="en"/>
              <a:t>Javascript Open Notation</a:t>
            </a:r>
            <a:br>
              <a:rPr i="1" lang="en"/>
            </a:br>
            <a:br>
              <a:rPr i="1" lang="en"/>
            </a:br>
            <a:r>
              <a:rPr i="1" lang="en"/>
              <a:t>Formato de texto usado para transmitir objetos de datos que consisten en pares “atributo-valor” --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Wikipedia</a:t>
            </a:r>
            <a:endParaRPr sz="800"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5583750" y="0"/>
            <a:ext cx="2888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050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"firstName"</a:t>
            </a:r>
            <a:r>
              <a:rPr lang="en" sz="105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"John"</a:t>
            </a: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050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"lastName"</a:t>
            </a:r>
            <a:r>
              <a:rPr lang="en" sz="105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"Smith"</a:t>
            </a: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050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"isAlive"</a:t>
            </a:r>
            <a:r>
              <a:rPr lang="en" sz="105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050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050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"age"</a:t>
            </a:r>
            <a:r>
              <a:rPr lang="en" sz="105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25</a:t>
            </a: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050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"address"</a:t>
            </a:r>
            <a:r>
              <a:rPr lang="en" sz="105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050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"streetAddress"</a:t>
            </a:r>
            <a:r>
              <a:rPr lang="en" sz="105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"21 2nd Street"</a:t>
            </a: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050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"city"</a:t>
            </a:r>
            <a:r>
              <a:rPr lang="en" sz="105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"New York"</a:t>
            </a: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050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"state"</a:t>
            </a:r>
            <a:r>
              <a:rPr lang="en" sz="105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"NY"</a:t>
            </a: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050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"postalCode"</a:t>
            </a:r>
            <a:r>
              <a:rPr lang="en" sz="105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"10021-3100"</a:t>
            </a:r>
            <a:b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},</a:t>
            </a:r>
            <a:b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050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"phoneNumbers"</a:t>
            </a:r>
            <a:r>
              <a:rPr lang="en" sz="105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[</a:t>
            </a:r>
            <a:b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{</a:t>
            </a:r>
            <a:b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050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"type"</a:t>
            </a:r>
            <a:r>
              <a:rPr lang="en" sz="105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"home"</a:t>
            </a: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050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"number"</a:t>
            </a:r>
            <a:r>
              <a:rPr lang="en" sz="105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"212 555-1234"</a:t>
            </a:r>
            <a:b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},</a:t>
            </a:r>
            <a:b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{</a:t>
            </a:r>
            <a:b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050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"type"</a:t>
            </a:r>
            <a:r>
              <a:rPr lang="en" sz="105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"office"</a:t>
            </a: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050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"number"</a:t>
            </a:r>
            <a:r>
              <a:rPr lang="en" sz="105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"646 555-4567"</a:t>
            </a:r>
            <a:b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],</a:t>
            </a:r>
            <a:b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050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"children"</a:t>
            </a:r>
            <a:r>
              <a:rPr lang="en" sz="105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[],</a:t>
            </a:r>
            <a:b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050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"spouse"</a:t>
            </a:r>
            <a:r>
              <a:rPr lang="en" sz="105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050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null</a:t>
            </a:r>
            <a:b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50">
              <a:solidFill>
                <a:schemeClr val="dk1"/>
              </a:solidFill>
              <a:highlight>
                <a:srgbClr val="F9F9F9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¿Qué es?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Práctica Guiada 1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Scraping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HTTP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Parsing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JSON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Crawling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API</a:t>
            </a:r>
            <a:br>
              <a:rPr lang="en"/>
            </a:br>
            <a:r>
              <a:rPr i="1" lang="en"/>
              <a:t>Application Programming Interface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 set de reglas y protocolos para construir aplicaciones. En el contexto del web scraping una </a:t>
            </a:r>
            <a:r>
              <a:rPr lang="en"/>
              <a:t>API es un método para obtener data de forma limpia y estructurada de un sitio web.</a:t>
            </a:r>
            <a:endParaRPr sz="800"/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8692704103_ae4cd86d81_n.jpg" id="148" name="Google Shape;148;p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4450" y="1017725"/>
            <a:ext cx="304800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6088950" y="3142775"/>
            <a:ext cx="23835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Image by </a:t>
            </a:r>
            <a:r>
              <a:rPr lang="en" sz="600" u="sng">
                <a:solidFill>
                  <a:schemeClr val="hlink"/>
                </a:solidFill>
                <a:hlinkClick r:id="rId5"/>
              </a:rPr>
              <a:t>Tsahi Levent-Levi</a:t>
            </a:r>
            <a:endParaRPr sz="600"/>
          </a:p>
        </p:txBody>
      </p:sp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¿Qué es?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Práctica Guiada 2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4733725" y="1228675"/>
            <a:ext cx="432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95959"/>
                </a:solidFill>
              </a:rPr>
              <a:t>Investigación básica</a:t>
            </a:r>
            <a:endParaRPr b="1" sz="1600">
              <a:solidFill>
                <a:srgbClr val="595959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595959"/>
              </a:solidFill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95959"/>
                </a:solidFill>
              </a:rPr>
              <a:t>Investigación aplicada</a:t>
            </a:r>
            <a:endParaRPr sz="1600">
              <a:solidFill>
                <a:srgbClr val="595959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595959"/>
              </a:solidFill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595959"/>
                </a:solidFill>
              </a:rPr>
              <a:t>Formación y pedagogía</a:t>
            </a:r>
            <a:endParaRPr sz="16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Algunos proyectos: los temas del tango</a:t>
            </a:r>
            <a:endParaRPr b="1"/>
          </a:p>
        </p:txBody>
      </p:sp>
      <p:sp>
        <p:nvSpPr>
          <p:cNvPr id="168" name="Google Shape;168;p27"/>
          <p:cNvSpPr txBox="1"/>
          <p:nvPr/>
        </p:nvSpPr>
        <p:spPr>
          <a:xfrm>
            <a:off x="5854025" y="3789125"/>
            <a:ext cx="15693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Imágenes Naturales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5473025" y="3179525"/>
            <a:ext cx="15693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Amor signo +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5777825" y="2188925"/>
            <a:ext cx="19467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Imágenes de la ciudad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6311225" y="1579325"/>
            <a:ext cx="19467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Tango, música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950" y="1103337"/>
            <a:ext cx="5691350" cy="35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122" y="862047"/>
            <a:ext cx="2435975" cy="39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52475"/>
            <a:ext cx="235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Estimacion de word embeddings (vía FastText)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275" y="739751"/>
            <a:ext cx="4377624" cy="42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Algunos proyectos: los temas del tango</a:t>
            </a:r>
            <a:endParaRPr b="1"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8325" y="753125"/>
            <a:ext cx="4073775" cy="44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Algunos proyectos: ¿de qué hablan los lectores?</a:t>
            </a:r>
            <a:endParaRPr b="1"/>
          </a:p>
        </p:txBody>
      </p:sp>
      <p:sp>
        <p:nvSpPr>
          <p:cNvPr id="187" name="Google Shape;187;p29"/>
          <p:cNvSpPr txBox="1"/>
          <p:nvPr/>
        </p:nvSpPr>
        <p:spPr>
          <a:xfrm>
            <a:off x="5854025" y="3789125"/>
            <a:ext cx="15693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Imágenes Naturales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5473025" y="3179525"/>
            <a:ext cx="15693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Amor signo +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5777825" y="2188925"/>
            <a:ext cx="19467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Imágenes de la ciudad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6311225" y="1579325"/>
            <a:ext cx="19467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Tango, música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75" y="921050"/>
            <a:ext cx="3303925" cy="21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5475" y="1822688"/>
            <a:ext cx="5157801" cy="26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Algunos proyectos: ¿de qué hablan los lectores?</a:t>
            </a:r>
            <a:endParaRPr b="1"/>
          </a:p>
        </p:txBody>
      </p:sp>
      <p:sp>
        <p:nvSpPr>
          <p:cNvPr id="198" name="Google Shape;198;p30"/>
          <p:cNvSpPr txBox="1"/>
          <p:nvPr/>
        </p:nvSpPr>
        <p:spPr>
          <a:xfrm>
            <a:off x="5854025" y="3789125"/>
            <a:ext cx="15693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Imágenes Naturales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5473025" y="3179525"/>
            <a:ext cx="15693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Amor signo +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5777825" y="2188925"/>
            <a:ext cx="19467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Imágenes de la ciudad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6311225" y="1579325"/>
            <a:ext cx="19467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Tango, música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75" y="921050"/>
            <a:ext cx="3303925" cy="21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5625" y="1660675"/>
            <a:ext cx="6152526" cy="3158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453625" y="2582785"/>
            <a:ext cx="27432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09" name="Google Shape;209;p31"/>
          <p:cNvGrpSpPr/>
          <p:nvPr/>
        </p:nvGrpSpPr>
        <p:grpSpPr>
          <a:xfrm>
            <a:off x="540350" y="618950"/>
            <a:ext cx="7761000" cy="4226400"/>
            <a:chOff x="540350" y="847550"/>
            <a:chExt cx="7761000" cy="4226400"/>
          </a:xfrm>
        </p:grpSpPr>
        <p:sp>
          <p:nvSpPr>
            <p:cNvPr id="210" name="Google Shape;210;p31"/>
            <p:cNvSpPr txBox="1"/>
            <p:nvPr/>
          </p:nvSpPr>
          <p:spPr>
            <a:xfrm>
              <a:off x="540350" y="847550"/>
              <a:ext cx="7761000" cy="422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400">
                  <a:solidFill>
                    <a:srgbClr val="666666"/>
                  </a:solidFill>
                </a:rPr>
                <a:t>¿Preguntas?</a:t>
              </a:r>
              <a:endParaRPr b="1" sz="3400">
                <a:solidFill>
                  <a:srgbClr val="666666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200">
                <a:solidFill>
                  <a:srgbClr val="666666"/>
                </a:solidFill>
              </a:endParaRPr>
            </a:p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200" u="sng">
                  <a:solidFill>
                    <a:schemeClr val="accent5"/>
                  </a:solidFill>
                </a:rPr>
                <a:t>@Crst_C</a:t>
              </a:r>
              <a:endParaRPr b="1" sz="3200" u="sng">
                <a:solidFill>
                  <a:schemeClr val="accent5"/>
                </a:solidFill>
              </a:endParaRPr>
            </a:p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200" u="sng">
                <a:solidFill>
                  <a:schemeClr val="accent5"/>
                </a:solidFill>
              </a:endParaRPr>
            </a:p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200" u="sng">
                  <a:solidFill>
                    <a:schemeClr val="hlink"/>
                  </a:solidFill>
                  <a:hlinkClick r:id="rId3"/>
                </a:rPr>
                <a:t>german.rosati@gmail.com</a:t>
              </a:r>
              <a:endParaRPr b="1" sz="3200">
                <a:solidFill>
                  <a:srgbClr val="666666"/>
                </a:solidFill>
              </a:endParaRPr>
            </a:p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200">
                <a:solidFill>
                  <a:srgbClr val="666666"/>
                </a:solidFill>
              </a:endParaRPr>
            </a:p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200" u="sng">
                  <a:solidFill>
                    <a:schemeClr val="hlink"/>
                  </a:solidFill>
                  <a:hlinkClick r:id="rId4"/>
                </a:rPr>
                <a:t>https://gefero.github.io/</a:t>
              </a:r>
              <a:endParaRPr b="1" sz="3200" u="sng">
                <a:solidFill>
                  <a:schemeClr val="hlink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666666"/>
                </a:solidFill>
              </a:endParaRPr>
            </a:p>
          </p:txBody>
        </p:sp>
        <p:pic>
          <p:nvPicPr>
            <p:cNvPr id="211" name="Google Shape;211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7876" y="1909676"/>
              <a:ext cx="562150" cy="562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07873" y="2842748"/>
              <a:ext cx="562150" cy="5621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3" name="Google Shape;213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756" y="3591199"/>
            <a:ext cx="478800" cy="4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Sobre mí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59300" y="1609675"/>
            <a:ext cx="471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Ahora…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Profesor “Métodos Cuantitativos” UNSAM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Investigador Asistente CONICET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Coordinador factor~data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02700" y="1609675"/>
            <a:ext cx="471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Antes...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Becario doctoral (CONICET)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Investigador invitado Freie Universität Berlin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Analista Experto de Datos (MTEySS)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Scientist FreeLance (BID, Banco Mundial, PNUD, OIT, Universidades, consultoras, QSocialNow)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Fellow DataTeam Fundación Bunge y Born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04800" y="-381000"/>
            <a:ext cx="8893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Sociología, Machine Learning, Métodos Cuantitativos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Hoja de ruta</a:t>
            </a:r>
            <a:endParaRPr b="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55150" y="1152475"/>
            <a:ext cx="827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Conceptos básicos (http, HTML, json)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Práctica guiada 1 - primera parte-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Práctica guiada 1 -segunda parte- práctica guiada 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¿Qué es?</a:t>
            </a:r>
            <a:endParaRPr b="1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Scraping</a:t>
            </a:r>
            <a:br>
              <a:rPr lang="en"/>
            </a:br>
            <a:r>
              <a:rPr i="1" lang="en"/>
              <a:t>“Rascar la olla”</a:t>
            </a:r>
            <a:br>
              <a:rPr lang="en"/>
            </a:br>
            <a:br>
              <a:rPr lang="en"/>
            </a:br>
            <a:r>
              <a:rPr lang="en"/>
              <a:t>Gran variedad de herramientas, tanto basadas en lenguajes como en interfaces gráficas</a:t>
            </a:r>
            <a:endParaRPr/>
          </a:p>
        </p:txBody>
      </p:sp>
      <p:pic>
        <p:nvPicPr>
          <p:cNvPr descr="320px-Scraping_propolis.jpg" id="76" name="Google Shape;76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8350" y="1152475"/>
            <a:ext cx="3048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Scraping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HTML</a:t>
            </a:r>
            <a:br>
              <a:rPr lang="en"/>
            </a:br>
            <a:r>
              <a:rPr i="1" lang="en"/>
              <a:t>HyperText Markup Language</a:t>
            </a:r>
            <a:br>
              <a:rPr lang="en"/>
            </a:br>
            <a:br>
              <a:rPr lang="en"/>
            </a:br>
            <a:r>
              <a:rPr lang="en"/>
              <a:t>El lenguaje “estándar” en internet 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 un la forma en que cada computadora habla entre sí y definen la forma en que debe ser procesado el texto.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Para esto, el HTML usa dos elementos: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tags y atributos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832400" y="3472875"/>
            <a:ext cx="16911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">
                <a:solidFill>
                  <a:srgbClr val="252525"/>
                </a:solidFill>
                <a:highlight>
                  <a:srgbClr val="F9F9F9"/>
                </a:highlight>
              </a:rPr>
              <a:t>Image by </a:t>
            </a:r>
            <a:r>
              <a:rPr lang="en" sz="600" u="sng">
                <a:solidFill>
                  <a:schemeClr val="hlink"/>
                </a:solidFill>
                <a:highlight>
                  <a:srgbClr val="F9F9F9"/>
                </a:highlight>
                <a:hlinkClick r:id="rId3"/>
              </a:rPr>
              <a:t>Jesper Rønn-Jensen</a:t>
            </a:r>
            <a:endParaRPr sz="600">
              <a:solidFill>
                <a:srgbClr val="252525"/>
              </a:solidFill>
              <a:highlight>
                <a:srgbClr val="F9F9F9"/>
              </a:highlight>
            </a:endParaRPr>
          </a:p>
        </p:txBody>
      </p:sp>
      <p:pic>
        <p:nvPicPr>
          <p:cNvPr descr="346483297_c4cb93ab4e_m.jpg" id="84" name="Google Shape;84;p1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400" y="1017725"/>
            <a:ext cx="16002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uktura_HTML_(Bez_nastavení_kódování).png" id="85" name="Google Shape;85;p17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3450" y="1960700"/>
            <a:ext cx="222885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6631875" y="3472875"/>
            <a:ext cx="217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Image by </a:t>
            </a:r>
            <a:r>
              <a:rPr lang="en" sz="600" u="sng">
                <a:solidFill>
                  <a:schemeClr val="hlink"/>
                </a:solidFill>
                <a:hlinkClick r:id="rId8"/>
              </a:rPr>
              <a:t>Michaelbrabec</a:t>
            </a:r>
            <a:endParaRPr sz="600"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¿Qué es?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Scraping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HTML</a:t>
            </a:r>
            <a:br>
              <a:rPr lang="en"/>
            </a:br>
            <a:r>
              <a:rPr i="1" lang="en"/>
              <a:t>HyperText Markup Language</a:t>
            </a:r>
            <a:br>
              <a:rPr lang="en"/>
            </a:br>
            <a:br>
              <a:rPr lang="en"/>
            </a:br>
            <a:r>
              <a:rPr lang="en"/>
              <a:t>Los </a:t>
            </a:r>
            <a:r>
              <a:rPr b="1" lang="en"/>
              <a:t>tags</a:t>
            </a:r>
            <a:r>
              <a:rPr lang="en"/>
              <a:t> se usan para marcar el inicio de un elemento HTML y se enmarcan, generalmente, en corchetes angulares. Un ejemplo: &lt;h1&gt;.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 mayoría de los tags deben ser abiertos &lt;h1&gt; y cerrados &lt;/h1&gt; para que funcionen.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832400" y="3472875"/>
            <a:ext cx="16911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">
                <a:solidFill>
                  <a:srgbClr val="252525"/>
                </a:solidFill>
                <a:highlight>
                  <a:srgbClr val="F9F9F9"/>
                </a:highlight>
              </a:rPr>
              <a:t>Image by </a:t>
            </a:r>
            <a:r>
              <a:rPr lang="en" sz="600" u="sng">
                <a:solidFill>
                  <a:schemeClr val="hlink"/>
                </a:solidFill>
                <a:highlight>
                  <a:srgbClr val="F9F9F9"/>
                </a:highlight>
                <a:hlinkClick r:id="rId3"/>
              </a:rPr>
              <a:t>Jesper Rønn-Jensen</a:t>
            </a:r>
            <a:endParaRPr sz="600">
              <a:solidFill>
                <a:srgbClr val="252525"/>
              </a:solidFill>
              <a:highlight>
                <a:srgbClr val="F9F9F9"/>
              </a:highlight>
            </a:endParaRPr>
          </a:p>
        </p:txBody>
      </p:sp>
      <p:pic>
        <p:nvPicPr>
          <p:cNvPr descr="346483297_c4cb93ab4e_m.jpg" id="95" name="Google Shape;95;p1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400" y="1017725"/>
            <a:ext cx="16002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uktura_HTML_(Bez_nastavení_kódování).png" id="96" name="Google Shape;96;p18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3450" y="1960700"/>
            <a:ext cx="222885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6631875" y="3472875"/>
            <a:ext cx="217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Image by </a:t>
            </a:r>
            <a:r>
              <a:rPr lang="en" sz="600" u="sng">
                <a:solidFill>
                  <a:schemeClr val="hlink"/>
                </a:solidFill>
                <a:hlinkClick r:id="rId8"/>
              </a:rPr>
              <a:t>Michaelbrabec</a:t>
            </a:r>
            <a:endParaRPr sz="600"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¿Qué es?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Scraping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HTML</a:t>
            </a:r>
            <a:br>
              <a:rPr lang="en"/>
            </a:br>
            <a:r>
              <a:rPr i="1" lang="en"/>
              <a:t>HyperText Markup Language</a:t>
            </a:r>
            <a:br>
              <a:rPr lang="en"/>
            </a:br>
            <a:br>
              <a:rPr lang="en"/>
            </a:br>
            <a:r>
              <a:rPr lang="en"/>
              <a:t>Los </a:t>
            </a:r>
            <a:r>
              <a:rPr b="1" lang="en"/>
              <a:t>a</a:t>
            </a:r>
            <a:r>
              <a:rPr b="1" lang="en"/>
              <a:t>tributos</a:t>
            </a:r>
            <a:r>
              <a:rPr lang="en"/>
              <a:t> contienen mayor información. Toma la forma de un tag abierto y se coloca información adicional dentro. Por ejemplo: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&lt;img src="mydog.jpg" alt="A photo of my dog."&gt;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Aquí, (src) y (alt) son atributos del tag </a:t>
            </a:r>
            <a:r>
              <a:rPr lang="en"/>
              <a:t>&lt;img&gt;.</a:t>
            </a:r>
            <a:endParaRPr/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832400" y="3472875"/>
            <a:ext cx="16911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">
                <a:solidFill>
                  <a:srgbClr val="252525"/>
                </a:solidFill>
                <a:highlight>
                  <a:srgbClr val="F9F9F9"/>
                </a:highlight>
              </a:rPr>
              <a:t>Image by </a:t>
            </a:r>
            <a:r>
              <a:rPr lang="en" sz="600" u="sng">
                <a:solidFill>
                  <a:schemeClr val="hlink"/>
                </a:solidFill>
                <a:highlight>
                  <a:srgbClr val="F9F9F9"/>
                </a:highlight>
                <a:hlinkClick r:id="rId3"/>
              </a:rPr>
              <a:t>Jesper Rønn-Jensen</a:t>
            </a:r>
            <a:endParaRPr sz="600">
              <a:solidFill>
                <a:srgbClr val="252525"/>
              </a:solidFill>
              <a:highlight>
                <a:srgbClr val="F9F9F9"/>
              </a:highlight>
            </a:endParaRPr>
          </a:p>
        </p:txBody>
      </p:sp>
      <p:pic>
        <p:nvPicPr>
          <p:cNvPr descr="346483297_c4cb93ab4e_m.jpg" id="106" name="Google Shape;106;p19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400" y="1017725"/>
            <a:ext cx="16002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uktura_HTML_(Bez_nastavení_kódování).png" id="107" name="Google Shape;107;p19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3450" y="1960700"/>
            <a:ext cx="222885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6631875" y="3472875"/>
            <a:ext cx="217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Image by </a:t>
            </a:r>
            <a:r>
              <a:rPr lang="en" sz="600" u="sng">
                <a:solidFill>
                  <a:schemeClr val="hlink"/>
                </a:solidFill>
                <a:hlinkClick r:id="rId8"/>
              </a:rPr>
              <a:t>Michaelbrabec</a:t>
            </a:r>
            <a:endParaRPr sz="600"/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¿Qué es?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Scraping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Parseo</a:t>
            </a:r>
            <a:br>
              <a:rPr i="1" lang="en"/>
            </a:br>
            <a:r>
              <a:rPr i="1" lang="en"/>
              <a:t>Proceso de analizar una secuencia de símbolos a fin de determinar su estructura gramatical con respecto a una gramática formal dada. </a:t>
            </a:r>
            <a:endParaRPr i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/>
              <a:t>En este caso, parsearemos código HTML para detectar la data que queremos extraer de un sitio</a:t>
            </a:r>
            <a:endParaRPr i="1"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5515100" y="4335225"/>
            <a:ext cx="217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Image by </a:t>
            </a:r>
            <a:r>
              <a:rPr lang="en" sz="600" u="sng">
                <a:solidFill>
                  <a:schemeClr val="hlink"/>
                </a:solidFill>
                <a:hlinkClick r:id="rId3"/>
              </a:rPr>
              <a:t>Paul Downey</a:t>
            </a:r>
            <a:endParaRPr sz="600"/>
          </a:p>
        </p:txBody>
      </p:sp>
      <p:pic>
        <p:nvPicPr>
          <p:cNvPr descr="8311657642_dc691a8f3f_n.jpg" id="117" name="Google Shape;117;p20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1525" y="1152475"/>
            <a:ext cx="269557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¿Qué es?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Scraping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Parsing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Crawling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b="1" lang="en"/>
            </a:br>
            <a:r>
              <a:rPr i="1" lang="en"/>
              <a:t>Moverse a lo largo o a lo ancho de un sitio web para obtener y extreaer data de una o más URLs</a:t>
            </a:r>
            <a:br>
              <a:rPr lang="en"/>
            </a:b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5515100" y="4335225"/>
            <a:ext cx="217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Image by </a:t>
            </a:r>
            <a:r>
              <a:rPr lang="en" sz="600" u="sng">
                <a:solidFill>
                  <a:schemeClr val="hlink"/>
                </a:solidFill>
                <a:hlinkClick r:id="rId3"/>
              </a:rPr>
              <a:t>Dave Gingrich</a:t>
            </a:r>
            <a:endParaRPr sz="600"/>
          </a:p>
        </p:txBody>
      </p:sp>
      <p:pic>
        <p:nvPicPr>
          <p:cNvPr descr="4425407800_043ff7bf15_n.jpg" id="126" name="Google Shape;126;p2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18494" r="18494" t="0"/>
          <a:stretch/>
        </p:blipFill>
        <p:spPr>
          <a:xfrm>
            <a:off x="4991525" y="1152475"/>
            <a:ext cx="269557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¿Qué es?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