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FFA4-AC30-44C1-91A0-195238A2F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C0A22-3E04-4F0C-B536-3FD7CB164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023B-48D4-4A65-805F-357C30D2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827-1640-4098-A01D-444C990E2AA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B86B-473C-4128-B623-45C9150F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F848-7D99-4B23-A006-24CEFC0A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1A-EEED-466C-87C3-08AE1B51B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4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C59F-E687-47F7-A967-84B435DD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964C8-CA6E-447A-9C5F-DE02C309F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0BAC-6DF4-41D9-BF37-64434AF8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827-1640-4098-A01D-444C990E2AA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0DA0-B53D-411D-A9D0-CC0D6AE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19233-6BE9-404D-BE0E-600B87C4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1A-EEED-466C-87C3-08AE1B51B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46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3E2AB-F3B7-4BEA-A585-7A3F2E65C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A6266-D687-4B31-AD8B-C8C195F0C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3D7B-7CBD-4DA4-9F2F-244FC862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827-1640-4098-A01D-444C990E2AA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8228-5D2C-4EE9-A8CE-B3AF4C82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E1C5-21D6-4241-A684-0A713041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1A-EEED-466C-87C3-08AE1B51B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58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8A6C-A1F3-4A68-8315-556667C9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322A-E683-43A2-9F31-2E80C70E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8122-67E3-4AE1-8632-E965B8BE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827-1640-4098-A01D-444C990E2AA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0AEA-06E1-4079-AD11-CDA1ACFC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37691-5E4D-4D59-9AD8-2E2A4B22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1A-EEED-466C-87C3-08AE1B51B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4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7B0D-1927-43FD-AB5D-B9439C5A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7580D-5731-4EFC-8FCA-3D1C0A94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5E4D-1B19-4255-AD87-5B3F5C5E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827-1640-4098-A01D-444C990E2AA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5638-5753-47CD-AF5F-E14452FB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D7104-171F-4D02-A925-3D1AB1D9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1A-EEED-466C-87C3-08AE1B51B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27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423C-E4F1-4227-A5FA-13631524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F0C0-1D73-4A32-9DA8-D2D5D05C5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8A9A1-05BC-4A40-AC42-9204759B2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C0DA-9F44-4404-B8E6-42A249E9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827-1640-4098-A01D-444C990E2AA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40B2F-210D-4A6F-B52B-9985F082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D86A-CCF4-4460-A1FA-AF3BC7E2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1A-EEED-466C-87C3-08AE1B51B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5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24A0-4D4D-454B-A6FF-0FF1D8CB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9CC9-EADB-4C08-8DE1-68CE07B5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349CF-D540-4A7B-B343-32387EB2E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AD492-A9CF-465B-80EF-C33111D35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0A803-BD98-4777-9480-38812A93E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D70AA-C2EF-4FAD-B959-94889AC8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827-1640-4098-A01D-444C990E2AA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1CA03-6368-4177-ABF0-5A3111BD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62E68-E8F1-44A1-A509-1A9CDBCA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1A-EEED-466C-87C3-08AE1B51B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42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56D7-E959-4C65-9BF7-5C34AABB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4F5FA-A585-466D-ACC4-17E310EBD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827-1640-4098-A01D-444C990E2AA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F34B3-5487-4E4D-AD2F-4A4528A4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D1845-C115-4ECE-A127-5A0F68E4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1A-EEED-466C-87C3-08AE1B51B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6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B0FA7-8DA8-4AE8-8935-47AE5EDF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827-1640-4098-A01D-444C990E2AA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5C5DD-3F69-472A-BC58-F782AA40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92478-89BF-447F-B668-35AB192A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1A-EEED-466C-87C3-08AE1B51B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69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429D-C031-4C08-AD43-20E5505C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DF6B-34E3-4FCA-843A-6BD488E24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CB0E9-0BDB-41CB-B83D-D298D35B7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07DD-7969-4569-86C0-352CEEB2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827-1640-4098-A01D-444C990E2AA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1B618-5E48-4C7C-8A5A-884D7830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EEAAB-0F47-430A-AE66-06614C3B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1A-EEED-466C-87C3-08AE1B51B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7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45AC-E249-4C43-BAFA-FEB85755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D2001-095C-4889-BC31-3A11C55F2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BCE3E-FA99-4729-98B5-D08EE9D8F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1BE70-61B5-4C53-81ED-E646FE40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7827-1640-4098-A01D-444C990E2AA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DA356-DE84-4251-87B7-AFC4230E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C7AF3-0144-47CC-874A-5D6EE5F9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A9F1A-EEED-466C-87C3-08AE1B51B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29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76EA5-3596-47D8-983A-64CF5D999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959D4-915D-497E-BFB5-71FEEF7E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6E406-DE16-4C19-8257-2702E538D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7827-1640-4098-A01D-444C990E2AA9}" type="datetimeFigureOut">
              <a:rPr lang="en-GB" smtClean="0"/>
              <a:t>31/05/2021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631F-767F-40C7-A8C5-0DA75D143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77A57-7D57-448F-9502-A14C705E7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9F1A-EEED-466C-87C3-08AE1B51BE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0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0BBFB-282F-46B3-96FC-5D8CBF1F0C56}"/>
              </a:ext>
            </a:extLst>
          </p:cNvPr>
          <p:cNvSpPr txBox="1"/>
          <p:nvPr/>
        </p:nvSpPr>
        <p:spPr>
          <a:xfrm>
            <a:off x="4458878" y="3407790"/>
            <a:ext cx="261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Treasure Trove</a:t>
            </a:r>
          </a:p>
          <a:p>
            <a:pPr algn="ctr"/>
            <a:r>
              <a:rPr lang="en-ZA" dirty="0"/>
              <a:t>Crypto Lottery Concept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25C1C-D3B5-4B64-B522-A29CA6E26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55" y="914400"/>
            <a:ext cx="2358549" cy="23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6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3020-9308-46D8-93D4-0235A41E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1057" cy="549275"/>
          </a:xfrm>
        </p:spPr>
        <p:txBody>
          <a:bodyPr>
            <a:noAutofit/>
          </a:bodyPr>
          <a:lstStyle/>
          <a:p>
            <a:r>
              <a:rPr lang="en-ZA" sz="2800" dirty="0"/>
              <a:t>Description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BC50-2F36-4067-BC14-ED07C350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091058" cy="4459492"/>
          </a:xfrm>
        </p:spPr>
        <p:txBody>
          <a:bodyPr>
            <a:normAutofit fontScale="85000" lnSpcReduction="20000"/>
          </a:bodyPr>
          <a:lstStyle/>
          <a:p>
            <a:r>
              <a:rPr lang="en-ZA" sz="2400" dirty="0"/>
              <a:t>A crypto lottery system</a:t>
            </a:r>
            <a:r>
              <a:rPr lang="en-GB" sz="2400" dirty="0"/>
              <a:t> premised on a tradeable coin that is ephemeral in nature</a:t>
            </a:r>
          </a:p>
          <a:p>
            <a:r>
              <a:rPr lang="en-GB" sz="2400" dirty="0"/>
              <a:t>Weekly lottery pots funded through trading, with liquidity distributed to the winners at the end of coin life</a:t>
            </a:r>
          </a:p>
          <a:p>
            <a:r>
              <a:rPr lang="en-GB" sz="2400" dirty="0"/>
              <a:t>Winners are selected at random by means of “lottery tickets”, The allocation of these tickets will be weighted by the following:</a:t>
            </a:r>
          </a:p>
          <a:p>
            <a:pPr lvl="1"/>
            <a:r>
              <a:rPr lang="en-GB" sz="2000" dirty="0"/>
              <a:t>Average holding time of coins</a:t>
            </a:r>
          </a:p>
          <a:p>
            <a:pPr lvl="1"/>
            <a:r>
              <a:rPr lang="en-GB" sz="2000" dirty="0"/>
              <a:t>Average number of coins held</a:t>
            </a:r>
          </a:p>
          <a:p>
            <a:r>
              <a:rPr lang="en-GB" sz="2400" dirty="0"/>
              <a:t>Pool will be funded through traders purchasing Treasure Coins</a:t>
            </a:r>
          </a:p>
          <a:p>
            <a:pPr lvl="1"/>
            <a:r>
              <a:rPr lang="en-GB" sz="2000" dirty="0"/>
              <a:t>$Treasure is bought, and BNB added to the liquidity pool</a:t>
            </a:r>
          </a:p>
          <a:p>
            <a:pPr lvl="1"/>
            <a:r>
              <a:rPr lang="en-GB" sz="2000" dirty="0"/>
              <a:t>At the end of the coin life, trading function will cease (no more buys and no more sells)</a:t>
            </a:r>
          </a:p>
          <a:p>
            <a:pPr lvl="1"/>
            <a:r>
              <a:rPr lang="en-GB" sz="2000" dirty="0"/>
              <a:t>The liquidity pool will be drained of BNB and this will be distributed as rewards to the winners</a:t>
            </a:r>
          </a:p>
          <a:p>
            <a:r>
              <a:rPr lang="en-GB" sz="2400" dirty="0"/>
              <a:t>Coin life will be a random time between 4 days and 7 days</a:t>
            </a:r>
          </a:p>
          <a:p>
            <a:pPr lvl="1"/>
            <a:r>
              <a:rPr lang="en-GB" sz="2000" dirty="0"/>
              <a:t>Trading will cease at a random point in time within that time interval</a:t>
            </a:r>
          </a:p>
          <a:p>
            <a:pPr lvl="1"/>
            <a:r>
              <a:rPr lang="en-GB" sz="2000" dirty="0"/>
              <a:t>This reduces the possibility of rogue traders draining the LP just before trading ceases</a:t>
            </a:r>
          </a:p>
          <a:p>
            <a:pPr lvl="1"/>
            <a:r>
              <a:rPr lang="en-GB" sz="2000" dirty="0"/>
              <a:t>Winners will be determined once trading has stopped, with rewards distributed at a fixed weekly time. Winners can be announced live on voice chat or video (via YouTube channel)</a:t>
            </a:r>
          </a:p>
          <a:p>
            <a:pPr lvl="1"/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4260910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3020-9308-46D8-93D4-0235A41E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1057" cy="549275"/>
          </a:xfrm>
        </p:spPr>
        <p:txBody>
          <a:bodyPr>
            <a:noAutofit/>
          </a:bodyPr>
          <a:lstStyle/>
          <a:p>
            <a:r>
              <a:rPr lang="en-ZA" sz="2800" dirty="0"/>
              <a:t>Coin Mechanics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BC50-2F36-4067-BC14-ED07C350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091058" cy="5164886"/>
          </a:xfrm>
        </p:spPr>
        <p:txBody>
          <a:bodyPr>
            <a:normAutofit/>
          </a:bodyPr>
          <a:lstStyle/>
          <a:p>
            <a:r>
              <a:rPr lang="en-ZA" sz="2400" dirty="0"/>
              <a:t>Coin contract released weekly </a:t>
            </a:r>
          </a:p>
          <a:p>
            <a:r>
              <a:rPr lang="en-ZA" sz="2400" dirty="0"/>
              <a:t>Pre Launch:</a:t>
            </a:r>
          </a:p>
          <a:p>
            <a:pPr lvl="1"/>
            <a:r>
              <a:rPr lang="en-ZA" sz="2000" dirty="0"/>
              <a:t>Initial presale to kick-start the project with minimum raise of 100BNB</a:t>
            </a:r>
          </a:p>
          <a:p>
            <a:pPr lvl="1"/>
            <a:r>
              <a:rPr lang="en-ZA" sz="2000" dirty="0"/>
              <a:t>90% added to LP, 10% used to partially cover initial expenses of developers, marketers, </a:t>
            </a:r>
            <a:r>
              <a:rPr lang="en-ZA" sz="2000" dirty="0" err="1"/>
              <a:t>shillers</a:t>
            </a:r>
            <a:r>
              <a:rPr lang="en-ZA" sz="2000" dirty="0"/>
              <a:t> and designers</a:t>
            </a:r>
          </a:p>
          <a:p>
            <a:r>
              <a:rPr lang="en-ZA" sz="2400" dirty="0"/>
              <a:t>DEX Launch:</a:t>
            </a:r>
          </a:p>
          <a:p>
            <a:pPr lvl="1"/>
            <a:r>
              <a:rPr lang="en-ZA" sz="2000" dirty="0"/>
              <a:t>Maximum buy amount in first [5 minutes] to prevent </a:t>
            </a:r>
            <a:r>
              <a:rPr lang="en-ZA" sz="2000" dirty="0" err="1"/>
              <a:t>mempool</a:t>
            </a:r>
            <a:r>
              <a:rPr lang="en-ZA" sz="2000" dirty="0"/>
              <a:t> bot sniping pushing price up (extremely small amount to make multi-wallet sniping extremely uneconomical)</a:t>
            </a:r>
          </a:p>
          <a:p>
            <a:pPr lvl="1"/>
            <a:r>
              <a:rPr lang="en-ZA" sz="2000" dirty="0"/>
              <a:t>[70%] tax on </a:t>
            </a:r>
            <a:r>
              <a:rPr lang="en-ZA" sz="2000" b="1" u="sng" dirty="0"/>
              <a:t>sales</a:t>
            </a:r>
            <a:r>
              <a:rPr lang="en-ZA" sz="2000" dirty="0"/>
              <a:t> in first [5 minutes] to prevent dumping (no tax on buying)</a:t>
            </a:r>
          </a:p>
          <a:p>
            <a:r>
              <a:rPr lang="en-ZA" sz="2400" dirty="0"/>
              <a:t>General Coin Mechanics (designed to encourage holding)</a:t>
            </a:r>
          </a:p>
          <a:p>
            <a:pPr lvl="1"/>
            <a:r>
              <a:rPr lang="en-ZA" sz="2000" dirty="0"/>
              <a:t>[40%] tax on every transaction after the initial 5 minutes:</a:t>
            </a:r>
          </a:p>
          <a:p>
            <a:pPr lvl="2"/>
            <a:r>
              <a:rPr lang="en-ZA" sz="1600" dirty="0"/>
              <a:t>[30%] to the liquidity pool (high distribution to the LP provides more stability on price)</a:t>
            </a:r>
          </a:p>
          <a:p>
            <a:pPr lvl="2"/>
            <a:r>
              <a:rPr lang="en-ZA" sz="1600" dirty="0"/>
              <a:t>[10%] redistributed to the holders</a:t>
            </a:r>
          </a:p>
          <a:p>
            <a:pPr lvl="1"/>
            <a:endParaRPr lang="en-ZA" sz="2000" dirty="0"/>
          </a:p>
          <a:p>
            <a:pPr lvl="1"/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82470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3020-9308-46D8-93D4-0235A41E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1057" cy="549275"/>
          </a:xfrm>
        </p:spPr>
        <p:txBody>
          <a:bodyPr>
            <a:noAutofit/>
          </a:bodyPr>
          <a:lstStyle/>
          <a:p>
            <a:r>
              <a:rPr lang="en-ZA" sz="2800" dirty="0"/>
              <a:t>Winner Selection</a:t>
            </a:r>
            <a:endParaRPr lang="en-GB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48BC50-2F36-4067-BC14-ED07C3505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53330"/>
                <a:ext cx="10091058" cy="54261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ZA" sz="2400" dirty="0"/>
                  <a:t>5 major winners each week, with a trickle distribution to all wallets</a:t>
                </a:r>
              </a:p>
              <a:p>
                <a:r>
                  <a:rPr lang="en-ZA" sz="2400" dirty="0"/>
                  <a:t>Winners are determined with reference to the following:</a:t>
                </a:r>
              </a:p>
              <a:p>
                <a:pPr lvl="1"/>
                <a:r>
                  <a:rPr lang="en-ZA" sz="2000" dirty="0"/>
                  <a:t>At 3 random points each day until the end of coin life, a snapshot of all the wallets holding the $Treasure coins is taken</a:t>
                </a:r>
              </a:p>
              <a:p>
                <a:pPr lvl="1"/>
                <a:r>
                  <a:rPr lang="en-ZA" sz="2000" dirty="0"/>
                  <a:t>We calculate the following:</a:t>
                </a:r>
              </a:p>
              <a:p>
                <a:pPr lvl="2"/>
                <a:r>
                  <a:rPr lang="en-ZA" sz="1600" dirty="0"/>
                  <a:t>Average Holding Time = Time elapsed since launch – time stamp when wallet address first appeared (measured in seconds)</a:t>
                </a:r>
              </a:p>
              <a:p>
                <a:pPr lvl="2"/>
                <a:r>
                  <a:rPr lang="en-ZA" sz="1600" dirty="0"/>
                  <a:t>Average Holding Amount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ZA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ZA" sz="1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ZA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ZA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ZA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ZA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16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ZA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ZA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ZA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ZA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ZA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ZA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ZA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ZA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r>
                          <a:rPr lang="en-ZA" sz="16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ZA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ZA" sz="1600" b="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ZA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ZA" sz="1600" b="0" dirty="0"/>
                  <a:t> represents the number of $Treasure tokens a wallet is holding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ZA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ZA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ZA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ZA" sz="1600" b="0" dirty="0"/>
                  <a:t> the random time since launch and N is the total number of </a:t>
                </a:r>
                <a:r>
                  <a:rPr lang="en-ZA" sz="1600" dirty="0"/>
                  <a:t>snapshots taken</a:t>
                </a:r>
              </a:p>
              <a:p>
                <a:pPr lvl="1"/>
                <a:r>
                  <a:rPr lang="en-ZA" sz="2000" b="0" dirty="0"/>
                  <a:t>The cal</a:t>
                </a:r>
                <a:r>
                  <a:rPr lang="en-ZA" sz="2000" dirty="0"/>
                  <a:t>culation is conducted retrospectively:</a:t>
                </a:r>
              </a:p>
              <a:p>
                <a:pPr lvl="2"/>
                <a:r>
                  <a:rPr lang="en-ZA" sz="1600" b="0" dirty="0"/>
                  <a:t>Once the coin has reached end of life, all trading activities are stopped</a:t>
                </a:r>
              </a:p>
              <a:p>
                <a:pPr lvl="2"/>
                <a:r>
                  <a:rPr lang="en-ZA" sz="1600" dirty="0"/>
                  <a:t>At this point the Average Holding Time and Average Holding Amounts are calculated</a:t>
                </a:r>
              </a:p>
              <a:p>
                <a:pPr lvl="2"/>
                <a:r>
                  <a:rPr lang="en-ZA" sz="1600" b="0" dirty="0"/>
                  <a:t>The tables showing the snapshots taken throughout the period may be published for verification purposes</a:t>
                </a:r>
              </a:p>
              <a:p>
                <a:r>
                  <a:rPr lang="en-ZA" sz="2400" dirty="0"/>
                  <a:t>The following method will be used to determine the winners: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ZA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ZA" sz="2000" b="1" i="1" smtClean="0">
                            <a:latin typeface="Cambria Math" panose="02040503050406030204" pitchFamily="18" charset="0"/>
                          </a:rPr>
                          <m:t>𝑵𝑬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ZA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ZA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ZA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ZA" sz="2000" b="1" dirty="0"/>
                  <a:t>, </a:t>
                </a:r>
                <a:r>
                  <a:rPr lang="en-ZA" sz="2000" dirty="0"/>
                  <a:t>where NE represents the number of entries per wallet address, T is the Average Holding Time in days and H is the Average Holding Amount for a particular wallet address</a:t>
                </a:r>
              </a:p>
              <a:p>
                <a:pPr lvl="1"/>
                <a:r>
                  <a:rPr lang="en-ZA" sz="2000" dirty="0"/>
                  <a:t>5 wallet addresses will be chosen randomly out of the total number of wallet addresses</a:t>
                </a:r>
              </a:p>
              <a:p>
                <a:pPr lvl="1"/>
                <a:r>
                  <a:rPr lang="en-ZA" sz="2000" dirty="0"/>
                  <a:t>One wallet address may win more than once</a:t>
                </a:r>
              </a:p>
              <a:p>
                <a:pPr lvl="1"/>
                <a:endParaRPr lang="en-ZA" sz="2000" dirty="0"/>
              </a:p>
              <a:p>
                <a:pPr lvl="1"/>
                <a:endParaRPr lang="en-ZA" sz="2000" dirty="0"/>
              </a:p>
              <a:p>
                <a:pPr lvl="1"/>
                <a:endParaRPr lang="en-ZA" sz="2000" b="0" dirty="0"/>
              </a:p>
              <a:p>
                <a:pPr lvl="2"/>
                <a:endParaRPr lang="en-ZA" sz="1600" b="0" dirty="0"/>
              </a:p>
              <a:p>
                <a:pPr lvl="2"/>
                <a:endParaRPr lang="en-ZA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48BC50-2F36-4067-BC14-ED07C3505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53330"/>
                <a:ext cx="10091058" cy="5426143"/>
              </a:xfrm>
              <a:blipFill>
                <a:blip r:embed="rId2"/>
                <a:stretch>
                  <a:fillRect l="-664" t="-1910" r="-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74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3020-9308-46D8-93D4-0235A41E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91057" cy="549275"/>
          </a:xfrm>
        </p:spPr>
        <p:txBody>
          <a:bodyPr>
            <a:noAutofit/>
          </a:bodyPr>
          <a:lstStyle/>
          <a:p>
            <a:r>
              <a:rPr lang="en-ZA" sz="2800" dirty="0"/>
              <a:t>Share of Winnings Pool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8BC50-2F36-4067-BC14-ED07C3505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0"/>
            <a:ext cx="10091058" cy="5426143"/>
          </a:xfrm>
        </p:spPr>
        <p:txBody>
          <a:bodyPr>
            <a:normAutofit/>
          </a:bodyPr>
          <a:lstStyle/>
          <a:p>
            <a:r>
              <a:rPr lang="en-ZA" sz="2400" dirty="0"/>
              <a:t>When the end of coin life is reached, the liquidity in the liquidity pool will be allocated as follows:</a:t>
            </a:r>
          </a:p>
          <a:p>
            <a:pPr lvl="1"/>
            <a:r>
              <a:rPr lang="en-ZA" sz="2000" dirty="0"/>
              <a:t>10% to the development and maintenance team</a:t>
            </a:r>
          </a:p>
          <a:p>
            <a:pPr lvl="1"/>
            <a:r>
              <a:rPr lang="en-ZA" sz="2000" dirty="0"/>
              <a:t>10% rollover into next lottery draw (if there is at least 90BNB, then no pre-sale will be necessary)</a:t>
            </a:r>
          </a:p>
          <a:p>
            <a:pPr lvl="1"/>
            <a:r>
              <a:rPr lang="en-ZA" sz="2000" dirty="0"/>
              <a:t>80% distributed to the winners as follows:</a:t>
            </a:r>
          </a:p>
          <a:p>
            <a:pPr lvl="2"/>
            <a:r>
              <a:rPr lang="en-ZA" sz="1600" dirty="0"/>
              <a:t>5 winners each get equal amounts of winnings from 70% of the winners distribution pool (70% * 80%)</a:t>
            </a:r>
          </a:p>
          <a:p>
            <a:pPr lvl="2"/>
            <a:r>
              <a:rPr lang="en-ZA" sz="1600" dirty="0"/>
              <a:t>30% of the 80% is distributed to all participating wallets, weighted by the number of entries per wallet address (NE)</a:t>
            </a:r>
          </a:p>
          <a:p>
            <a:pPr lvl="1"/>
            <a:endParaRPr lang="en-ZA" sz="2000" dirty="0"/>
          </a:p>
          <a:p>
            <a:pPr lvl="1"/>
            <a:endParaRPr lang="en-ZA" sz="2000" b="0" dirty="0"/>
          </a:p>
          <a:p>
            <a:pPr lvl="2"/>
            <a:endParaRPr lang="en-ZA" sz="1600" b="0" dirty="0"/>
          </a:p>
          <a:p>
            <a:pPr lvl="2"/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254956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686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Description</vt:lpstr>
      <vt:lpstr>Coin Mechanics</vt:lpstr>
      <vt:lpstr>Winner Selection</vt:lpstr>
      <vt:lpstr>Share of Winnings Pool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2021-05-31T14:46:53Z</dcterms:created>
  <dcterms:modified xsi:type="dcterms:W3CDTF">2021-05-31T18:59:44Z</dcterms:modified>
</cp:coreProperties>
</file>