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90" r:id="rId4"/>
    <p:sldId id="292" r:id="rId5"/>
    <p:sldId id="291" r:id="rId6"/>
    <p:sldId id="293" r:id="rId7"/>
    <p:sldId id="294" r:id="rId8"/>
    <p:sldId id="296" r:id="rId9"/>
    <p:sldId id="297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2657B4D-32D2-4643-8098-5AA428C94C7E}">
          <p14:sldIdLst>
            <p14:sldId id="256"/>
            <p14:sldId id="257"/>
            <p14:sldId id="290"/>
            <p14:sldId id="292"/>
            <p14:sldId id="291"/>
            <p14:sldId id="293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F20292-5383-47A1-807D-6A68A4CAD621}">
  <a:tblStyle styleId="{76F20292-5383-47A1-807D-6A68A4CAD6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E7E7"/>
          </a:solidFill>
        </a:fill>
      </a:tcStyle>
    </a:wholeTbl>
    <a:band1H>
      <a:tcTxStyle/>
      <a:tcStyle>
        <a:tcBdr/>
        <a:fill>
          <a:solidFill>
            <a:srgbClr val="D9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9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87362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87362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736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8736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52" y="78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391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6cedc4d1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46cedc4d1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9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bcfa2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bcfa2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42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107269" tIns="107269" rIns="107269" bIns="10726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107269" tIns="107269" rIns="107269" bIns="10726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marL="536433" lvl="0" indent="-40232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2866" lvl="1" indent="-372523" algn="ctr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2pPr>
            <a:lvl3pPr marL="1609298" lvl="2" indent="-372523" algn="ctr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3pPr>
            <a:lvl4pPr marL="2145731" lvl="3" indent="-372523" algn="ctr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4pPr>
            <a:lvl5pPr marL="2682164" lvl="4" indent="-372523" algn="ctr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5pPr>
            <a:lvl6pPr marL="3218597" lvl="5" indent="-372523" algn="ctr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6pPr>
            <a:lvl7pPr marL="3755029" lvl="6" indent="-372523" algn="ctr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7pPr>
            <a:lvl8pPr marL="4291462" lvl="7" indent="-372523" algn="ctr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8pPr>
            <a:lvl9pPr marL="4827895" lvl="8" indent="-372523" algn="ctr">
              <a:spcBef>
                <a:spcPts val="1877"/>
              </a:spcBef>
              <a:spcAft>
                <a:spcPts val="187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marL="536433" lvl="0" indent="-40232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2866" lvl="1" indent="-372523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2pPr>
            <a:lvl3pPr marL="1609298" lvl="2" indent="-372523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3pPr>
            <a:lvl4pPr marL="2145731" lvl="3" indent="-372523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4pPr>
            <a:lvl5pPr marL="2682164" lvl="4" indent="-372523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5pPr>
            <a:lvl6pPr marL="3218597" lvl="5" indent="-372523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6pPr>
            <a:lvl7pPr marL="3755029" lvl="6" indent="-372523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7pPr>
            <a:lvl8pPr marL="4291462" lvl="7" indent="-372523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8pPr>
            <a:lvl9pPr marL="4827895" lvl="8" indent="-372523">
              <a:spcBef>
                <a:spcPts val="1877"/>
              </a:spcBef>
              <a:spcAft>
                <a:spcPts val="187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marL="536433" lvl="0" indent="-3725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072866" lvl="1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2pPr>
            <a:lvl3pPr marL="1609298" lvl="2" indent="-357622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3pPr>
            <a:lvl4pPr marL="2145731" lvl="3" indent="-357622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4pPr>
            <a:lvl5pPr marL="2682164" lvl="4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5pPr>
            <a:lvl6pPr marL="3218597" lvl="5" indent="-357622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6pPr>
            <a:lvl7pPr marL="3755029" lvl="6" indent="-357622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7pPr>
            <a:lvl8pPr marL="4291462" lvl="7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8pPr>
            <a:lvl9pPr marL="4827895" lvl="8" indent="-357622">
              <a:spcBef>
                <a:spcPts val="1877"/>
              </a:spcBef>
              <a:spcAft>
                <a:spcPts val="1877"/>
              </a:spcAft>
              <a:buSzPts val="12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marL="536433" lvl="0" indent="-3725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072866" lvl="1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2pPr>
            <a:lvl3pPr marL="1609298" lvl="2" indent="-357622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3pPr>
            <a:lvl4pPr marL="2145731" lvl="3" indent="-357622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4pPr>
            <a:lvl5pPr marL="2682164" lvl="4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5pPr>
            <a:lvl6pPr marL="3218597" lvl="5" indent="-357622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6pPr>
            <a:lvl7pPr marL="3755029" lvl="6" indent="-357622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7pPr>
            <a:lvl8pPr marL="4291462" lvl="7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8pPr>
            <a:lvl9pPr marL="4827895" lvl="8" indent="-357622">
              <a:spcBef>
                <a:spcPts val="1877"/>
              </a:spcBef>
              <a:spcAft>
                <a:spcPts val="1877"/>
              </a:spcAft>
              <a:buSzPts val="12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107269" tIns="107269" rIns="107269" bIns="107269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marL="536433" lvl="0" indent="-35762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1072866" lvl="1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2pPr>
            <a:lvl3pPr marL="1609298" lvl="2" indent="-357622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3pPr>
            <a:lvl4pPr marL="2145731" lvl="3" indent="-357622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4pPr>
            <a:lvl5pPr marL="2682164" lvl="4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5pPr>
            <a:lvl6pPr marL="3218597" lvl="5" indent="-357622">
              <a:spcBef>
                <a:spcPts val="1877"/>
              </a:spcBef>
              <a:spcAft>
                <a:spcPts val="0"/>
              </a:spcAft>
              <a:buSzPts val="1200"/>
              <a:buChar char="■"/>
              <a:defRPr sz="1400"/>
            </a:lvl6pPr>
            <a:lvl7pPr marL="3755029" lvl="6" indent="-357622">
              <a:spcBef>
                <a:spcPts val="1877"/>
              </a:spcBef>
              <a:spcAft>
                <a:spcPts val="0"/>
              </a:spcAft>
              <a:buSzPts val="1200"/>
              <a:buChar char="●"/>
              <a:defRPr sz="1400"/>
            </a:lvl7pPr>
            <a:lvl8pPr marL="4291462" lvl="7" indent="-357622">
              <a:spcBef>
                <a:spcPts val="1877"/>
              </a:spcBef>
              <a:spcAft>
                <a:spcPts val="0"/>
              </a:spcAft>
              <a:buSzPts val="1200"/>
              <a:buChar char="○"/>
              <a:defRPr sz="1400"/>
            </a:lvl8pPr>
            <a:lvl9pPr marL="4827895" lvl="8" indent="-357622">
              <a:spcBef>
                <a:spcPts val="1877"/>
              </a:spcBef>
              <a:spcAft>
                <a:spcPts val="1877"/>
              </a:spcAft>
              <a:buSzPts val="12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107269" tIns="107269" rIns="107269" bIns="10726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107269" tIns="107269" rIns="107269" bIns="107269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marL="536433" lvl="0" indent="-40232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72866" lvl="1" indent="-372523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2pPr>
            <a:lvl3pPr marL="1609298" lvl="2" indent="-372523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3pPr>
            <a:lvl4pPr marL="2145731" lvl="3" indent="-372523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4pPr>
            <a:lvl5pPr marL="2682164" lvl="4" indent="-372523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5pPr>
            <a:lvl6pPr marL="3218597" lvl="5" indent="-372523">
              <a:spcBef>
                <a:spcPts val="1877"/>
              </a:spcBef>
              <a:spcAft>
                <a:spcPts val="0"/>
              </a:spcAft>
              <a:buSzPts val="1400"/>
              <a:buChar char="■"/>
              <a:defRPr/>
            </a:lvl6pPr>
            <a:lvl7pPr marL="3755029" lvl="6" indent="-372523">
              <a:spcBef>
                <a:spcPts val="1877"/>
              </a:spcBef>
              <a:spcAft>
                <a:spcPts val="0"/>
              </a:spcAft>
              <a:buSzPts val="1400"/>
              <a:buChar char="●"/>
              <a:defRPr/>
            </a:lvl7pPr>
            <a:lvl8pPr marL="4291462" lvl="7" indent="-372523">
              <a:spcBef>
                <a:spcPts val="1877"/>
              </a:spcBef>
              <a:spcAft>
                <a:spcPts val="0"/>
              </a:spcAft>
              <a:buSzPts val="1400"/>
              <a:buChar char="○"/>
              <a:defRPr/>
            </a:lvl8pPr>
            <a:lvl9pPr marL="4827895" lvl="8" indent="-372523">
              <a:spcBef>
                <a:spcPts val="1877"/>
              </a:spcBef>
              <a:spcAft>
                <a:spcPts val="187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marL="536433" lvl="0" indent="-26821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Subtítulo"/>
          <p:cNvSpPr txBox="1">
            <a:spLocks/>
          </p:cNvSpPr>
          <p:nvPr/>
        </p:nvSpPr>
        <p:spPr>
          <a:xfrm>
            <a:off x="0" y="6641976"/>
            <a:ext cx="2530996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  <p:sp>
        <p:nvSpPr>
          <p:cNvPr id="14" name="1 Título"/>
          <p:cNvSpPr>
            <a:spLocks noGrp="1"/>
          </p:cNvSpPr>
          <p:nvPr>
            <p:ph type="ctrTitle"/>
          </p:nvPr>
        </p:nvSpPr>
        <p:spPr>
          <a:xfrm>
            <a:off x="3682" y="0"/>
            <a:ext cx="9140318" cy="1712169"/>
          </a:xfrm>
        </p:spPr>
        <p:txBody>
          <a:bodyPr>
            <a:noAutofit/>
          </a:bodyPr>
          <a:lstStyle/>
          <a:p>
            <a:r>
              <a:rPr lang="es-AR" sz="4000" b="1" dirty="0">
                <a:latin typeface="+mj-lt"/>
                <a:cs typeface="Calibri" panose="020F0502020204030204" pitchFamily="34" charset="0"/>
              </a:rPr>
              <a:t>CATEDRA INFORMATICA CBI</a:t>
            </a:r>
            <a:br>
              <a:rPr lang="es-AR" sz="4000" b="1" dirty="0">
                <a:latin typeface="+mj-lt"/>
                <a:cs typeface="Calibri" panose="020F0502020204030204" pitchFamily="34" charset="0"/>
              </a:rPr>
            </a:br>
            <a:r>
              <a:rPr lang="es-AR" sz="4000" b="1" dirty="0">
                <a:latin typeface="+mj-lt"/>
                <a:cs typeface="Calibri" panose="020F0502020204030204" pitchFamily="34" charset="0"/>
              </a:rPr>
              <a:t>    FACET – UNT</a:t>
            </a:r>
            <a:br>
              <a:rPr lang="es-AR" sz="4000" b="1" dirty="0">
                <a:latin typeface="+mj-lt"/>
                <a:cs typeface="Calibri" panose="020F0502020204030204" pitchFamily="34" charset="0"/>
              </a:rPr>
            </a:br>
            <a:r>
              <a:rPr lang="es-AR" sz="2400" b="1" dirty="0">
                <a:latin typeface="+mj-lt"/>
                <a:cs typeface="Calibri" panose="020F0502020204030204" pitchFamily="34" charset="0"/>
              </a:rPr>
              <a:t>DEPARTAMENTO DE CIENCIAS DE LA COMPUTACION</a:t>
            </a:r>
          </a:p>
        </p:txBody>
      </p:sp>
      <p:sp>
        <p:nvSpPr>
          <p:cNvPr id="15" name="14 CuadroTexto"/>
          <p:cNvSpPr txBox="1"/>
          <p:nvPr/>
        </p:nvSpPr>
        <p:spPr bwMode="black">
          <a:xfrm>
            <a:off x="997230" y="2097036"/>
            <a:ext cx="76328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+mj-lt"/>
                <a:ea typeface="+mj-ea"/>
                <a:cs typeface="+mj-cs"/>
              </a:rPr>
              <a:t>CARRERAS:</a:t>
            </a:r>
          </a:p>
          <a:p>
            <a:r>
              <a:rPr lang="es-AR" sz="2800" b="1" dirty="0">
                <a:latin typeface="+mj-lt"/>
                <a:ea typeface="+mj-ea"/>
                <a:cs typeface="+mj-cs"/>
              </a:rPr>
              <a:t>	ING INFORMATICA</a:t>
            </a:r>
          </a:p>
          <a:p>
            <a:r>
              <a:rPr lang="es-AR" sz="2800" b="1" dirty="0">
                <a:latin typeface="+mj-lt"/>
                <a:ea typeface="+mj-ea"/>
                <a:cs typeface="+mj-cs"/>
              </a:rPr>
              <a:t>	ING AZUCARERA</a:t>
            </a:r>
          </a:p>
          <a:p>
            <a:pPr lvl="2"/>
            <a:r>
              <a:rPr lang="es-AR" sz="2800" b="1" dirty="0">
                <a:latin typeface="+mj-lt"/>
                <a:ea typeface="+mj-ea"/>
                <a:cs typeface="+mj-cs"/>
              </a:rPr>
              <a:t>	ING QUIMICA</a:t>
            </a:r>
          </a:p>
          <a:p>
            <a:pPr lvl="2"/>
            <a:r>
              <a:rPr lang="es-AR" sz="2800" b="1" dirty="0">
                <a:latin typeface="+mj-lt"/>
                <a:ea typeface="+mj-ea"/>
                <a:cs typeface="+mj-cs"/>
              </a:rPr>
              <a:t>	ING INDUSTRIAL</a:t>
            </a:r>
          </a:p>
          <a:p>
            <a:pPr lvl="2"/>
            <a:r>
              <a:rPr lang="es-AR" sz="2800" b="1" dirty="0">
                <a:latin typeface="+mj-lt"/>
                <a:ea typeface="+mj-ea"/>
                <a:cs typeface="+mj-cs"/>
              </a:rPr>
              <a:t>	ING MECANICA</a:t>
            </a:r>
          </a:p>
          <a:p>
            <a:pPr lvl="2"/>
            <a:r>
              <a:rPr lang="es-AR" sz="2800" b="1" dirty="0">
                <a:latin typeface="+mj-lt"/>
              </a:rPr>
              <a:t>	AGRIMENSURA</a:t>
            </a:r>
          </a:p>
          <a:p>
            <a:pPr lvl="2"/>
            <a:r>
              <a:rPr lang="es-AR" sz="2800" b="1" dirty="0">
                <a:latin typeface="+mj-lt"/>
                <a:ea typeface="+mj-ea"/>
                <a:cs typeface="+mj-cs"/>
              </a:rPr>
              <a:t>	ING GEODESICA Y GEOFISICA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508104" y="2412972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400" b="1" dirty="0">
                <a:latin typeface="+mj-lt"/>
                <a:ea typeface="+mj-ea"/>
                <a:cs typeface="+mj-cs"/>
              </a:rPr>
              <a:t>2023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347323"/>
            <a:ext cx="5235837" cy="143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2074460"/>
            <a:ext cx="8520600" cy="3261816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indent="0" algn="ctr">
              <a:spcAft>
                <a:spcPts val="1877"/>
              </a:spcAft>
              <a:buNone/>
            </a:pPr>
            <a:r>
              <a:rPr lang="es-419" sz="5600" b="1" dirty="0">
                <a:solidFill>
                  <a:srgbClr val="0C343D"/>
                </a:solidFill>
                <a:latin typeface="+mj-lt"/>
                <a:ea typeface="Nunito"/>
                <a:cs typeface="Nunito"/>
                <a:sym typeface="Nunito"/>
              </a:rPr>
              <a:t>Funciones II</a:t>
            </a:r>
          </a:p>
          <a:p>
            <a:pPr marL="0" indent="0" algn="ctr">
              <a:spcAft>
                <a:spcPts val="1877"/>
              </a:spcAft>
              <a:buNone/>
            </a:pPr>
            <a:r>
              <a:rPr lang="es-419" sz="5600" b="1" dirty="0">
                <a:solidFill>
                  <a:srgbClr val="0C343D"/>
                </a:solidFill>
                <a:latin typeface="+mj-lt"/>
                <a:ea typeface="Nunito"/>
                <a:cs typeface="Nunito"/>
                <a:sym typeface="Nunito"/>
              </a:rPr>
              <a:t>Manejo de variables</a:t>
            </a:r>
            <a:endParaRPr sz="5600" b="1" dirty="0">
              <a:solidFill>
                <a:srgbClr val="0C343D"/>
              </a:solidFill>
              <a:latin typeface="+mj-lt"/>
              <a:ea typeface="Nunito"/>
              <a:cs typeface="Nunito"/>
              <a:sym typeface="Nunito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514901"/>
            <a:ext cx="8520600" cy="5022377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Cada vez que definimos una variable, también definimos su entorno.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Los entornos pueden ser: </a:t>
            </a:r>
          </a:p>
          <a:p>
            <a:pPr marL="720000" indent="-342900">
              <a:lnSpc>
                <a:spcPct val="100000"/>
              </a:lnSpc>
              <a:buClrTx/>
              <a:buSzPct val="120000"/>
            </a:pPr>
            <a:r>
              <a:rPr lang="es-AR" sz="28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</a:t>
            </a:r>
          </a:p>
          <a:p>
            <a:pPr marL="720000" indent="-342900">
              <a:lnSpc>
                <a:spcPct val="100000"/>
              </a:lnSpc>
              <a:buClrTx/>
              <a:buSzPct val="120000"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función</a:t>
            </a:r>
          </a:p>
          <a:p>
            <a:pPr marL="720000" indent="-342900">
              <a:lnSpc>
                <a:spcPct val="100000"/>
              </a:lnSpc>
              <a:buClrTx/>
              <a:buSzPct val="120000"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Estructura</a:t>
            </a:r>
          </a:p>
          <a:p>
            <a:pPr marL="720000" indent="-342900">
              <a:lnSpc>
                <a:spcPct val="100000"/>
              </a:lnSpc>
              <a:buClrTx/>
              <a:buSzPct val="120000"/>
            </a:pPr>
            <a:endParaRPr lang="es-AR" sz="2800" b="1" dirty="0">
              <a:solidFill>
                <a:schemeClr val="tx1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buClrTx/>
              <a:buSzPct val="120000"/>
              <a:buNone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Es muy importante entender cómo se comunican esos entornos respecto de las variables.</a:t>
            </a:r>
          </a:p>
          <a:p>
            <a:pPr marL="900000" indent="-457200">
              <a:lnSpc>
                <a:spcPct val="100000"/>
              </a:lnSpc>
              <a:buClrTx/>
              <a:buSzPct val="120000"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Por valor</a:t>
            </a:r>
          </a:p>
          <a:p>
            <a:pPr marL="900000" indent="-457200">
              <a:lnSpc>
                <a:spcPct val="100000"/>
              </a:lnSpc>
              <a:buClrTx/>
              <a:buSzPct val="120000"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Por referencia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95536" y="625439"/>
            <a:ext cx="829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/>
              <a:t>ENTORNO DE LAS VARIABLES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</p:spTree>
    <p:extLst>
      <p:ext uri="{BB962C8B-B14F-4D97-AF65-F5344CB8AC3E}">
        <p14:creationId xmlns:p14="http://schemas.microsoft.com/office/powerpoint/2010/main" val="291974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4681182"/>
            <a:ext cx="8520600" cy="1856096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indent="0">
              <a:lnSpc>
                <a:spcPct val="100000"/>
              </a:lnSpc>
              <a:buClrTx/>
              <a:buSzPct val="120000"/>
              <a:buNone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Este ejemplo define la variable “num1” dentro del </a:t>
            </a:r>
            <a:r>
              <a:rPr lang="es-AR" sz="28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 y también dentro de la función. Son variables diferentes porque viven en distintos entornos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95536" y="493128"/>
            <a:ext cx="829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/>
              <a:t>ENTORNO DE LAS VARIABLES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9" y="1262569"/>
            <a:ext cx="8387862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93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95095" y="4954139"/>
            <a:ext cx="8697919" cy="1558653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indent="0">
              <a:lnSpc>
                <a:spcPct val="100000"/>
              </a:lnSpc>
              <a:buClrTx/>
              <a:buSzPct val="120000"/>
              <a:buNone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Aquí vemos la función y se observa que también se definió la variable “num1”. Es totalmente distinta a la definida en el </a:t>
            </a:r>
            <a:r>
              <a:rPr lang="es-AR" sz="28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(). Sólo tienen en común el nombre.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95536" y="476672"/>
            <a:ext cx="829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/>
              <a:t>ENTORNO DE LAS VARIABLES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5" y="1180401"/>
            <a:ext cx="8697919" cy="367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05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4394580"/>
            <a:ext cx="8520600" cy="2142699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La función debe pasar su resultado al </a:t>
            </a:r>
            <a:r>
              <a:rPr lang="es-AR" sz="28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(). Lo hace con el </a:t>
            </a:r>
            <a:r>
              <a:rPr lang="es-AR" sz="28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return</a:t>
            </a: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(). Cuando la función se termina de ejecutar, se extingue. O sea que sus variables desaparecen. Y el control del flujo se devuelve al </a:t>
            </a:r>
            <a:r>
              <a:rPr lang="es-AR" sz="28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8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().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95536" y="487962"/>
            <a:ext cx="829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/>
              <a:t>ENTORNO DE LAS VARIABLES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93196" y="1257403"/>
            <a:ext cx="4976182" cy="2932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dirty="0">
                <a:solidFill>
                  <a:schemeClr val="tx1"/>
                </a:solidFill>
              </a:rPr>
              <a:t>ENTORNO </a:t>
            </a:r>
          </a:p>
          <a:p>
            <a:r>
              <a:rPr lang="es-AR" sz="2400" b="1" dirty="0" err="1">
                <a:solidFill>
                  <a:schemeClr val="tx1"/>
                </a:solidFill>
              </a:rPr>
              <a:t>main</a:t>
            </a:r>
            <a:r>
              <a:rPr lang="es-AR" sz="2400" b="1" dirty="0">
                <a:solidFill>
                  <a:schemeClr val="tx1"/>
                </a:solidFill>
              </a:rPr>
              <a:t>()</a:t>
            </a:r>
          </a:p>
          <a:p>
            <a:endParaRPr lang="es-AR" sz="2400" b="1" dirty="0">
              <a:solidFill>
                <a:schemeClr val="tx1"/>
              </a:solidFill>
            </a:endParaRPr>
          </a:p>
          <a:p>
            <a:r>
              <a:rPr lang="es-AR" sz="2400" b="1" dirty="0">
                <a:solidFill>
                  <a:schemeClr val="tx1"/>
                </a:solidFill>
              </a:rPr>
              <a:t>Variable</a:t>
            </a:r>
          </a:p>
          <a:p>
            <a:r>
              <a:rPr lang="es-AR" sz="2400" b="1" dirty="0">
                <a:solidFill>
                  <a:schemeClr val="tx1"/>
                </a:solidFill>
              </a:rPr>
              <a:t>num1=6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302375" y="2105370"/>
            <a:ext cx="1754569" cy="19389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b="1" dirty="0"/>
              <a:t>ENTORNO </a:t>
            </a:r>
          </a:p>
          <a:p>
            <a:r>
              <a:rPr lang="es-AR" sz="2400" b="1" dirty="0"/>
              <a:t>Función()</a:t>
            </a:r>
          </a:p>
          <a:p>
            <a:endParaRPr lang="es-AR" sz="2400" b="1" dirty="0"/>
          </a:p>
          <a:p>
            <a:r>
              <a:rPr lang="es-AR" sz="2400" b="1" dirty="0"/>
              <a:t>Variable</a:t>
            </a:r>
          </a:p>
          <a:p>
            <a:r>
              <a:rPr lang="es-AR" sz="2400" b="1" dirty="0"/>
              <a:t>num1=4</a:t>
            </a:r>
          </a:p>
        </p:txBody>
      </p:sp>
    </p:spTree>
    <p:extLst>
      <p:ext uri="{BB962C8B-B14F-4D97-AF65-F5344CB8AC3E}">
        <p14:creationId xmlns:p14="http://schemas.microsoft.com/office/powerpoint/2010/main" val="417055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1514902"/>
            <a:ext cx="8520600" cy="2115403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4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Una de las dos formas en que el </a:t>
            </a:r>
            <a:r>
              <a:rPr lang="es-AR" sz="24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4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 le pasa los datos a la función() es POR VALOR. La función() también puede devolver  un solo dato POR VALOR al </a:t>
            </a:r>
            <a:r>
              <a:rPr lang="es-AR" sz="2400" b="1" dirty="0" err="1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4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().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AR" sz="24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Estos dos procesos respetan los entornos de validez de cada variable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395536" y="625439"/>
            <a:ext cx="829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b="1" dirty="0"/>
              <a:t>I - POR VALOR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291061" y="3821374"/>
            <a:ext cx="2090486" cy="26624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b="1" dirty="0">
                <a:solidFill>
                  <a:schemeClr val="tx1"/>
                </a:solidFill>
              </a:rPr>
              <a:t>ENTORNO </a:t>
            </a:r>
          </a:p>
          <a:p>
            <a:r>
              <a:rPr lang="es-AR" sz="2400" b="1" dirty="0" err="1">
                <a:solidFill>
                  <a:schemeClr val="tx1"/>
                </a:solidFill>
              </a:rPr>
              <a:t>main</a:t>
            </a:r>
            <a:r>
              <a:rPr lang="es-AR" sz="2400" b="1" dirty="0">
                <a:solidFill>
                  <a:schemeClr val="tx1"/>
                </a:solidFill>
              </a:rPr>
              <a:t>()</a:t>
            </a:r>
          </a:p>
          <a:p>
            <a:r>
              <a:rPr lang="es-AR" sz="2400" b="1" dirty="0">
                <a:solidFill>
                  <a:schemeClr val="tx1"/>
                </a:solidFill>
              </a:rPr>
              <a:t>Variable n1=6</a:t>
            </a:r>
          </a:p>
          <a:p>
            <a:endParaRPr lang="es-AR" sz="2400" b="1" dirty="0">
              <a:solidFill>
                <a:schemeClr val="tx1"/>
              </a:solidFill>
            </a:endParaRPr>
          </a:p>
          <a:p>
            <a:r>
              <a:rPr lang="es-AR" sz="2400" b="1" dirty="0" err="1">
                <a:solidFill>
                  <a:schemeClr val="tx1"/>
                </a:solidFill>
              </a:rPr>
              <a:t>funcion</a:t>
            </a:r>
            <a:r>
              <a:rPr lang="es-AR" sz="2400" b="1" dirty="0">
                <a:solidFill>
                  <a:schemeClr val="tx1"/>
                </a:solidFill>
              </a:rPr>
              <a:t>(n1)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639111" y="4194627"/>
            <a:ext cx="2181361" cy="19389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b="1" dirty="0"/>
              <a:t>ENTORNO </a:t>
            </a:r>
          </a:p>
          <a:p>
            <a:r>
              <a:rPr lang="es-AR" sz="2400" b="1" dirty="0"/>
              <a:t> función(m1)</a:t>
            </a:r>
          </a:p>
          <a:p>
            <a:endParaRPr lang="es-AR" sz="2400" b="1" dirty="0"/>
          </a:p>
          <a:p>
            <a:r>
              <a:rPr lang="es-AR" sz="2400" b="1" dirty="0"/>
              <a:t>Variable</a:t>
            </a:r>
          </a:p>
          <a:p>
            <a:r>
              <a:rPr lang="es-AR" sz="2400" b="1" dirty="0"/>
              <a:t>m1=6</a:t>
            </a:r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3653401" y="4752494"/>
            <a:ext cx="2985710" cy="1143341"/>
          </a:xfrm>
          <a:prstGeom prst="straightConnector1">
            <a:avLst/>
          </a:prstGeom>
          <a:ln w="76200">
            <a:solidFill>
              <a:srgbClr val="19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807555" y="4766513"/>
            <a:ext cx="1884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 n1           m1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4381241" y="4961907"/>
            <a:ext cx="4535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4381241" y="4439540"/>
            <a:ext cx="477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67176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95536" y="1316677"/>
            <a:ext cx="8520600" cy="5032752"/>
          </a:xfrm>
          <a:prstGeom prst="rect">
            <a:avLst/>
          </a:prstGeom>
        </p:spPr>
        <p:txBody>
          <a:bodyPr spcFirstLastPara="1" wrap="square" lIns="107269" tIns="107269" rIns="107269" bIns="107269" anchor="ctr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La forma de indicar que se le pasa los datos a la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funcion</a:t>
            </a:r>
            <a:r>
              <a:rPr lang="es-AR" sz="2000" b="1" dirty="0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() 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POR REFERENCIA, es anteponiendo el símbolo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*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 a la variable </a:t>
            </a:r>
            <a:r>
              <a:rPr lang="es-AR" sz="2000" b="1" dirty="0" err="1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 en la declaración de la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funcion</a:t>
            </a:r>
            <a:r>
              <a:rPr lang="es-AR" sz="2000" b="1" dirty="0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()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endParaRPr lang="es-AR" sz="2000" b="1" dirty="0">
              <a:solidFill>
                <a:schemeClr val="tx1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Cuando dentro del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000" b="1" dirty="0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() 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se invoca la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sym typeface="Nunito"/>
              </a:rPr>
              <a:t>funcion</a:t>
            </a:r>
            <a:r>
              <a:rPr lang="es-AR" sz="2000" b="1" dirty="0">
                <a:solidFill>
                  <a:srgbClr val="7030A0"/>
                </a:solidFill>
                <a:latin typeface="+mn-lt"/>
                <a:sym typeface="Nunito"/>
              </a:rPr>
              <a:t>() </a:t>
            </a:r>
            <a:r>
              <a:rPr lang="es-AR" sz="2000" b="1" dirty="0">
                <a:solidFill>
                  <a:schemeClr val="tx1"/>
                </a:solidFill>
                <a:latin typeface="+mn-lt"/>
                <a:sym typeface="Nunito"/>
              </a:rPr>
              <a:t>, 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se antepone el símbolo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&amp;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 a la variable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numero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 del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000" b="1" dirty="0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() 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indicando que se pasa la referencia (la dirección de la variable) a la variable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*</a:t>
            </a:r>
            <a:r>
              <a:rPr lang="es-AR" sz="2000" b="1" dirty="0" err="1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 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de la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sym typeface="Nunito"/>
              </a:rPr>
              <a:t>funcion</a:t>
            </a:r>
            <a:r>
              <a:rPr lang="es-AR" sz="2000" b="1" dirty="0">
                <a:solidFill>
                  <a:srgbClr val="7030A0"/>
                </a:solidFill>
                <a:latin typeface="+mn-lt"/>
                <a:sym typeface="Nunito"/>
              </a:rPr>
              <a:t>()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AR" sz="2000" b="1" dirty="0">
              <a:solidFill>
                <a:schemeClr val="tx1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Cuando se ejecuta la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funcion</a:t>
            </a:r>
            <a:r>
              <a:rPr lang="es-AR" sz="2000" b="1" dirty="0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() 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lo hace con el nombre de su variable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*</a:t>
            </a:r>
            <a:r>
              <a:rPr lang="es-AR" sz="2000" b="1" dirty="0" err="1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, pero el asterisco indica que dentro del casillero </a:t>
            </a:r>
            <a:r>
              <a:rPr lang="es-AR" sz="2000" b="1" dirty="0" err="1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 reside la dirección de memoria de la variable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numero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 del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main</a:t>
            </a:r>
            <a:r>
              <a:rPr lang="es-AR" sz="2000" b="1" dirty="0">
                <a:solidFill>
                  <a:srgbClr val="7030A0"/>
                </a:solidFill>
                <a:latin typeface="+mn-lt"/>
                <a:ea typeface="Nunito"/>
                <a:cs typeface="Nunito"/>
                <a:sym typeface="Nunito"/>
              </a:rPr>
              <a:t>()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AR" sz="2000" b="1" dirty="0">
              <a:solidFill>
                <a:schemeClr val="tx1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Al extinguirse la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sym typeface="Nunito"/>
              </a:rPr>
              <a:t>funcion</a:t>
            </a:r>
            <a:r>
              <a:rPr lang="es-AR" sz="2000" b="1" dirty="0">
                <a:solidFill>
                  <a:srgbClr val="7030A0"/>
                </a:solidFill>
                <a:latin typeface="+mn-lt"/>
                <a:sym typeface="Nunito"/>
              </a:rPr>
              <a:t>()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, en la variable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numero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 queda asentada la ultima modificación realizada en 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*</a:t>
            </a:r>
            <a:r>
              <a:rPr lang="es-AR" sz="2000" b="1" dirty="0" err="1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num</a:t>
            </a:r>
            <a:r>
              <a:rPr lang="es-AR" sz="2000" b="1" dirty="0">
                <a:solidFill>
                  <a:srgbClr val="FF0000"/>
                </a:solidFill>
                <a:latin typeface="+mn-lt"/>
                <a:ea typeface="Nunito"/>
                <a:cs typeface="Nunito"/>
                <a:sym typeface="Nunito"/>
              </a:rPr>
              <a:t> </a:t>
            </a:r>
            <a:r>
              <a:rPr lang="es-AR" sz="2000" b="1" dirty="0">
                <a:solidFill>
                  <a:schemeClr val="tx1"/>
                </a:solidFill>
                <a:latin typeface="+mn-lt"/>
                <a:ea typeface="Nunito"/>
                <a:cs typeface="Nunito"/>
                <a:sym typeface="Nunito"/>
              </a:rPr>
              <a:t>por la </a:t>
            </a:r>
            <a:r>
              <a:rPr lang="es-AR" sz="2000" b="1" dirty="0" err="1">
                <a:solidFill>
                  <a:srgbClr val="7030A0"/>
                </a:solidFill>
                <a:latin typeface="+mn-lt"/>
                <a:sym typeface="Nunito"/>
              </a:rPr>
              <a:t>funcion</a:t>
            </a:r>
            <a:r>
              <a:rPr lang="es-AR" sz="2000" b="1" dirty="0">
                <a:solidFill>
                  <a:srgbClr val="7030A0"/>
                </a:solidFill>
                <a:latin typeface="+mn-lt"/>
                <a:sym typeface="Nunito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s-AR" sz="2000" b="1" dirty="0">
              <a:solidFill>
                <a:schemeClr val="tx1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95536" y="625439"/>
            <a:ext cx="8297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b="1" dirty="0"/>
              <a:t>II - POR REFERENCIA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</p:spTree>
    <p:extLst>
      <p:ext uri="{BB962C8B-B14F-4D97-AF65-F5344CB8AC3E}">
        <p14:creationId xmlns:p14="http://schemas.microsoft.com/office/powerpoint/2010/main" val="231985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5439"/>
            <a:ext cx="829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EJEMPLO 4: POR REFERENCIA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395536" y="0"/>
            <a:ext cx="8424936" cy="4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107269" rIns="107269" bIns="1072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b="1">
                <a:latin typeface="Arial" panose="020B0604020202020204" pitchFamily="34" charset="0"/>
                <a:cs typeface="Arial" panose="020B0604020202020204" pitchFamily="34" charset="0"/>
              </a:rPr>
              <a:t>CATEDRA INFORMATICA CBI    FACET - UNT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0" y="6641976"/>
            <a:ext cx="2336304" cy="216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CATEDRA INFORMATICA CBI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DBC699-AC67-E5E9-B8A3-8ECE3C56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35871"/>
            <a:ext cx="8408396" cy="51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45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6013</TotalTime>
  <Words>508</Words>
  <Application>Microsoft Office PowerPoint</Application>
  <PresentationFormat>Presentación en pantalla (4:3)</PresentationFormat>
  <Paragraphs>79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CATEDRA INFORMATICA CBI     FACET – UNT DEPARTAMENTO DE CIENCIAS DE LA COMPUTACION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Nacional de Tucumán Facultad de Ciencias Exactas y Tecnología Departamento de Electricidad, Electrónica  y Computación</dc:title>
  <dc:creator>FernandezDante</dc:creator>
  <cp:lastModifiedBy>Dante Fernandez</cp:lastModifiedBy>
  <cp:revision>56</cp:revision>
  <dcterms:modified xsi:type="dcterms:W3CDTF">2023-10-26T13:44:45Z</dcterms:modified>
</cp:coreProperties>
</file>