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5"/>
  </p:sldMasterIdLst>
  <p:notesMasterIdLst>
    <p:notesMasterId r:id="rId15"/>
  </p:notesMasterIdLst>
  <p:handoutMasterIdLst>
    <p:handoutMasterId r:id="rId16"/>
  </p:handoutMasterIdLst>
  <p:sldIdLst>
    <p:sldId id="354" r:id="rId6"/>
    <p:sldId id="330" r:id="rId7"/>
    <p:sldId id="371" r:id="rId8"/>
    <p:sldId id="372" r:id="rId9"/>
    <p:sldId id="373" r:id="rId10"/>
    <p:sldId id="374" r:id="rId11"/>
    <p:sldId id="375" r:id="rId12"/>
    <p:sldId id="376" r:id="rId13"/>
    <p:sldId id="370" r:id="rId14"/>
  </p:sldIdLst>
  <p:sldSz cx="9144000" cy="6858000" type="screen4x3"/>
  <p:notesSz cx="7010400" cy="922337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178"/>
    <a:srgbClr val="5C7F92"/>
    <a:srgbClr val="675D53"/>
    <a:srgbClr val="595959"/>
    <a:srgbClr val="3095B4"/>
    <a:srgbClr val="737C82"/>
    <a:srgbClr val="55738E"/>
    <a:srgbClr val="569EB7"/>
    <a:srgbClr val="6E7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 autoAdjust="0"/>
    <p:restoredTop sz="99477" autoAdjust="0"/>
  </p:normalViewPr>
  <p:slideViewPr>
    <p:cSldViewPr snapToGrid="0">
      <p:cViewPr varScale="1">
        <p:scale>
          <a:sx n="55" d="100"/>
          <a:sy n="55" d="100"/>
        </p:scale>
        <p:origin x="888" y="44"/>
      </p:cViewPr>
      <p:guideLst>
        <p:guide orient="horz" pos="2160"/>
        <p:guide pos="2880"/>
        <p:guide orient="horz" pos="21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Lucida San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Lucida Sans"/>
              </a:defRPr>
            </a:lvl1pPr>
          </a:lstStyle>
          <a:p>
            <a:pPr>
              <a:defRPr/>
            </a:pPr>
            <a:fld id="{C8323E90-1961-4B99-89B5-335048B6AB46}" type="datetimeFigureOut">
              <a:rPr lang="fr-FR"/>
              <a:pPr>
                <a:defRPr/>
              </a:pPr>
              <a:t>21/11/2019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Lucida San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Lucida Sans"/>
              </a:defRPr>
            </a:lvl1pPr>
          </a:lstStyle>
          <a:p>
            <a:pPr>
              <a:defRPr/>
            </a:pPr>
            <a:fld id="{DCFF6E59-6B6A-4679-8177-EDC644993ED5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13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Lucida San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Lucida Sans"/>
              </a:defRPr>
            </a:lvl1pPr>
          </a:lstStyle>
          <a:p>
            <a:pPr>
              <a:defRPr/>
            </a:pPr>
            <a:fld id="{A83CFB08-E6F9-4F81-BD91-DAF2426D0CC1}" type="datetimeFigureOut">
              <a:rPr lang="fr-FR"/>
              <a:pPr>
                <a:defRPr/>
              </a:pPr>
              <a:t>21/11/2019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3" rIns="92748" bIns="46373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48" tIns="46373" rIns="92748" bIns="46373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Lucida San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48" tIns="46373" rIns="92748" bIns="463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Lucida Sans"/>
              </a:defRPr>
            </a:lvl1pPr>
          </a:lstStyle>
          <a:p>
            <a:pPr>
              <a:defRPr/>
            </a:pPr>
            <a:fld id="{8297D78E-196E-44E0-84CE-FF3D128FDB61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405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7D78E-196E-44E0-84CE-FF3D128FDB61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4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ans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94267" y="727200"/>
            <a:ext cx="7797800" cy="428500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1800" kern="0" spc="250" baseline="0">
                <a:solidFill>
                  <a:srgbClr val="3095B4"/>
                </a:solidFill>
                <a:latin typeface="+mj-l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587500"/>
            <a:ext cx="7702550" cy="4447540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8B8178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dirty="0" smtClean="0">
                <a:solidFill>
                  <a:srgbClr val="8B8178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>
                <a:solidFill>
                  <a:srgbClr val="8B8178"/>
                </a:solidFill>
              </a:defRPr>
            </a:lvl4pPr>
            <a:lvl5pPr>
              <a:defRPr>
                <a:solidFill>
                  <a:srgbClr val="8B8178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5" name="Image 4" descr="angl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172891"/>
            <a:ext cx="1745211" cy="693749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96FBA-2CAA-42AC-9598-5EC3B9014A4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 hasCustomPrompt="1"/>
          </p:nvPr>
        </p:nvSpPr>
        <p:spPr>
          <a:xfrm>
            <a:off x="698500" y="1028700"/>
            <a:ext cx="7810500" cy="304800"/>
          </a:xfrm>
        </p:spPr>
        <p:txBody>
          <a:bodyPr/>
          <a:lstStyle>
            <a:lvl1pPr marL="0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83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virgu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9" y="5388809"/>
            <a:ext cx="9144000" cy="14603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pic>
        <p:nvPicPr>
          <p:cNvPr id="5" name="Image 7" descr="ALTRAN 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427977" y="1213798"/>
            <a:ext cx="7772400" cy="734031"/>
          </a:xfrm>
          <a:prstGeom prst="rect">
            <a:avLst/>
          </a:prstGeom>
        </p:spPr>
        <p:txBody>
          <a:bodyPr/>
          <a:lstStyle>
            <a:lvl1pPr algn="r">
              <a:buNone/>
              <a:defRPr lang="fr-FR" sz="3200" kern="1200" dirty="0">
                <a:solidFill>
                  <a:schemeClr val="tx2"/>
                </a:solidFill>
                <a:latin typeface="Lucida Bright"/>
                <a:ea typeface="+mj-ea"/>
                <a:cs typeface="Lucida Bright"/>
              </a:defRPr>
            </a:lvl1pPr>
          </a:lstStyle>
          <a:p>
            <a:r>
              <a:rPr lang="fr-FR" dirty="0" smtClean="0"/>
              <a:t>TITLE LUCIDA BRIGHT 32 PTS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1250864" y="1727525"/>
            <a:ext cx="6951319" cy="1317625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buNone/>
              <a:defRPr lang="fr-FR" sz="1800" kern="1200" dirty="0">
                <a:solidFill>
                  <a:schemeClr val="accent6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</a:lstStyle>
          <a:p>
            <a:r>
              <a:rPr lang="fr-FR" dirty="0" err="1" smtClean="0"/>
              <a:t>Subtitle</a:t>
            </a:r>
            <a:r>
              <a:rPr lang="fr-FR" dirty="0" smtClean="0"/>
              <a:t> in one line </a:t>
            </a:r>
            <a:r>
              <a:rPr lang="fr-FR" dirty="0" err="1" smtClean="0"/>
              <a:t>lucida</a:t>
            </a:r>
            <a:r>
              <a:rPr lang="fr-FR" dirty="0" smtClean="0"/>
              <a:t> sans 18 pts</a:t>
            </a:r>
          </a:p>
          <a:p>
            <a:r>
              <a:rPr lang="fr-FR" dirty="0" smtClean="0"/>
              <a:t>Date </a:t>
            </a:r>
            <a:r>
              <a:rPr lang="fr-FR" dirty="0" err="1" smtClean="0"/>
              <a:t>lucida</a:t>
            </a:r>
            <a:r>
              <a:rPr lang="fr-FR" dirty="0" smtClean="0"/>
              <a:t> sans 13 pts</a:t>
            </a:r>
          </a:p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irgu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9" y="5388809"/>
            <a:ext cx="9144000" cy="14603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pic>
        <p:nvPicPr>
          <p:cNvPr id="5" name="Image 7" descr="ALTRAN 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497282" y="1080000"/>
            <a:ext cx="7822010" cy="1162496"/>
          </a:xfrm>
          <a:prstGeom prst="rect">
            <a:avLst/>
          </a:prstGeom>
        </p:spPr>
        <p:txBody>
          <a:bodyPr anchor="b"/>
          <a:lstStyle>
            <a:lvl1pPr>
              <a:buNone/>
              <a:defRPr sz="3200">
                <a:solidFill>
                  <a:srgbClr val="5C7F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7940" y="2412000"/>
            <a:ext cx="6811196" cy="2702140"/>
          </a:xfrm>
          <a:prstGeom prst="rect">
            <a:avLst/>
          </a:prstGeom>
        </p:spPr>
        <p:txBody>
          <a:bodyPr/>
          <a:lstStyle>
            <a:lvl1pPr marL="342900" indent="-342900" algn="l">
              <a:lnSpc>
                <a:spcPct val="120000"/>
              </a:lnSpc>
              <a:buFont typeface="+mj-lt"/>
              <a:buAutoNum type="alphaUcPeriod"/>
              <a:defRPr sz="1800">
                <a:solidFill>
                  <a:srgbClr val="3095B4"/>
                </a:solidFill>
                <a:latin typeface="+mj-lt"/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irgu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9" y="5388809"/>
            <a:ext cx="9144000" cy="14603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pic>
        <p:nvPicPr>
          <p:cNvPr id="5" name="Image 7" descr="ALTRAN 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irgu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9" y="5388809"/>
            <a:ext cx="9144000" cy="14603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pic>
        <p:nvPicPr>
          <p:cNvPr id="5" name="Image 7" descr="ALTRAN 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irgu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9" y="5388809"/>
            <a:ext cx="9144000" cy="14603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pic>
        <p:nvPicPr>
          <p:cNvPr id="5" name="Image 7" descr="ALTRAN 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Lea\3 - Branding\DIRECT\GRAPHIC ELEMENTS\Prism_Innovation_Makers\Innovation makers block (more than 50%) [RVB] [Comp]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2563" y="1666875"/>
            <a:ext cx="6099175" cy="29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42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Lea\3 - Branding\DIRECT\GRAPHIC ELEMENTS\Prism_Innovation_Makers\Innovation makers block (more than 50%) [RVB] [Comp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666875"/>
            <a:ext cx="6099175" cy="29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13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4" name="Image 6" descr="ALTRAN RGB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7" descr="angle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>
              <a:defRPr/>
            </a:pPr>
            <a:fld id="{458F215E-E7C4-4F39-B3F3-E9A13D5B3FF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4" r:id="rId8"/>
  </p:sldLayoutIdLst>
  <p:hf hdr="0" ftr="0" dt="0"/>
  <p:txStyles>
    <p:titleStyle>
      <a:lvl1pPr marL="2651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 spc="100">
          <a:solidFill>
            <a:srgbClr val="3095B4"/>
          </a:solidFill>
          <a:latin typeface="Lucida Bright"/>
          <a:ea typeface="+mj-ea"/>
          <a:cs typeface="Lucida Bright"/>
        </a:defRPr>
      </a:lvl1pPr>
      <a:lvl2pPr marL="2651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2pPr>
      <a:lvl3pPr marL="2651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3pPr>
      <a:lvl4pPr marL="2651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4pPr>
      <a:lvl5pPr marL="2651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9875" indent="-4763" algn="l" defTabSz="457200" rtl="0" fontAlgn="base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1pPr>
      <a:lvl2pPr marL="269875" indent="-4763" algn="l" defTabSz="457200" rtl="0" fontAlgn="base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school.com/courses/try-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place.altran.es/proyectos/ASD/soluciones/SE/KC/Documents/MBSE/Documents/Tools/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\\fss-dcma-02.altran.es\Proyectos\200901379\MBSE\Demostrador_I+D_Boeing\MATLAB-git-master" TargetMode="External"/><Relationship Id="rId5" Type="http://schemas.openxmlformats.org/officeDocument/2006/relationships/hyperlink" Target="https://workplace.altran.es/proyectos/ASD/soluciones/SE/KC/Documents/MBSE/Documents/Tools/Git" TargetMode="External"/><Relationship Id="rId4" Type="http://schemas.openxmlformats.org/officeDocument/2006/relationships/hyperlink" Target="https://www.codeschool.com/courses/try-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0039"/>
            <a:ext cx="9144000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cou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F215E-E7C4-4F39-B3F3-E9A13D5B3FF9}" type="slidenum">
              <a:rPr lang="fr-FR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11300" y="1164551"/>
            <a:ext cx="7408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smtClean="0">
                <a:solidFill>
                  <a:srgbClr val="8B8178"/>
                </a:solidFill>
                <a:latin typeface="Lucida Bright" pitchFamily="18" charset="0"/>
              </a:rPr>
              <a:t>Pequeña guía de introducción a </a:t>
            </a:r>
            <a:r>
              <a:rPr lang="es-ES" sz="2800" dirty="0" err="1" smtClean="0">
                <a:solidFill>
                  <a:srgbClr val="8B8178"/>
                </a:solidFill>
                <a:latin typeface="Lucida Bright" pitchFamily="18" charset="0"/>
              </a:rPr>
              <a:t>Git</a:t>
            </a:r>
            <a:endParaRPr lang="en-GB" sz="2800" dirty="0">
              <a:solidFill>
                <a:srgbClr val="737C82"/>
              </a:solidFill>
            </a:endParaRPr>
          </a:p>
          <a:p>
            <a:pPr algn="r"/>
            <a:endParaRPr lang="fr-FR" sz="2800" spc="250" dirty="0">
              <a:solidFill>
                <a:srgbClr val="8B8178"/>
              </a:solidFill>
              <a:latin typeface="Lucida Sans"/>
              <a:cs typeface="Lucida Sans Unicode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38100" y="2255206"/>
            <a:ext cx="1782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kern="200" spc="150" dirty="0" smtClean="0">
                <a:solidFill>
                  <a:srgbClr val="8B8178"/>
                </a:solidFill>
                <a:latin typeface="Lucida Sans"/>
              </a:rPr>
              <a:t>2016</a:t>
            </a:r>
            <a:endParaRPr lang="fr-FR" sz="1000" kern="200" spc="150" dirty="0">
              <a:solidFill>
                <a:srgbClr val="8B8178"/>
              </a:solidFill>
              <a:latin typeface="Lucida Sans"/>
              <a:cs typeface="Lucida Sans Unicode"/>
            </a:endParaRPr>
          </a:p>
        </p:txBody>
      </p:sp>
      <p:pic>
        <p:nvPicPr>
          <p:cNvPr id="11" name="Image 7" descr="ALTRAN RGB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2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58F215E-E7C4-4F39-B3F3-E9A13D5B3FF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68716" y="1587500"/>
            <a:ext cx="3738184" cy="1296147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  <a:latin typeface="+mn-lt"/>
              </a:rPr>
              <a:t>01—</a:t>
            </a:r>
          </a:p>
          <a:p>
            <a:r>
              <a:rPr lang="fr-FR" sz="2400" kern="0" spc="250" dirty="0" smtClean="0">
                <a:solidFill>
                  <a:schemeClr val="accent6"/>
                </a:solidFill>
                <a:latin typeface="+mj-lt"/>
              </a:rPr>
              <a:t>¿</a:t>
            </a:r>
            <a:r>
              <a:rPr lang="fr-FR" sz="2400" kern="0" spc="250" dirty="0" err="1" smtClean="0">
                <a:solidFill>
                  <a:schemeClr val="accent6"/>
                </a:solidFill>
                <a:latin typeface="+mj-lt"/>
              </a:rPr>
              <a:t>Por</a:t>
            </a:r>
            <a:r>
              <a:rPr lang="fr-FR" sz="2400" kern="0" spc="25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fr-FR" sz="2400" kern="0" spc="250" dirty="0" err="1" smtClean="0">
                <a:solidFill>
                  <a:schemeClr val="accent6"/>
                </a:solidFill>
                <a:latin typeface="+mj-lt"/>
              </a:rPr>
              <a:t>qué</a:t>
            </a:r>
            <a:r>
              <a:rPr lang="fr-FR" sz="2400" kern="0" spc="250" dirty="0" smtClean="0">
                <a:solidFill>
                  <a:schemeClr val="accent6"/>
                </a:solidFill>
                <a:latin typeface="+mj-lt"/>
              </a:rPr>
              <a:t> Git?</a:t>
            </a:r>
            <a:r>
              <a:rPr lang="fr-FR" sz="2400" kern="0" spc="250" dirty="0" smtClean="0">
                <a:solidFill>
                  <a:schemeClr val="accent6"/>
                </a:solidFill>
                <a:latin typeface="Lucida Sans"/>
              </a:rPr>
              <a:t/>
            </a:r>
            <a:br>
              <a:rPr lang="fr-FR" sz="2400" kern="0" spc="250" dirty="0" smtClean="0">
                <a:solidFill>
                  <a:schemeClr val="accent6"/>
                </a:solidFill>
                <a:latin typeface="Lucida Sans"/>
              </a:rPr>
            </a:br>
            <a:endParaRPr lang="fr-FR" sz="2800" b="1" kern="0" spc="250" dirty="0">
              <a:solidFill>
                <a:schemeClr val="accent6"/>
              </a:solidFill>
              <a:latin typeface="Lucida Sans"/>
            </a:endParaRP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669216" y="1587500"/>
            <a:ext cx="4042984" cy="1288676"/>
          </a:xfrm>
        </p:spPr>
        <p:txBody>
          <a:bodyPr/>
          <a:lstStyle/>
          <a:p>
            <a:r>
              <a:rPr lang="fr-FR" dirty="0" smtClean="0">
                <a:solidFill>
                  <a:srgbClr val="5C7F92"/>
                </a:solidFill>
                <a:latin typeface="+mn-lt"/>
              </a:rPr>
              <a:t>04</a:t>
            </a:r>
            <a:r>
              <a:rPr lang="fr-FR" dirty="0">
                <a:solidFill>
                  <a:schemeClr val="accent6"/>
                </a:solidFill>
              </a:rPr>
              <a:t>—</a:t>
            </a:r>
            <a:endParaRPr lang="fr-FR" dirty="0" smtClean="0">
              <a:solidFill>
                <a:srgbClr val="5C7F92"/>
              </a:solidFill>
              <a:latin typeface="+mn-lt"/>
            </a:endParaRPr>
          </a:p>
          <a:p>
            <a:r>
              <a:rPr lang="fr-FR" sz="2400" kern="0" spc="250" dirty="0" smtClean="0">
                <a:solidFill>
                  <a:srgbClr val="5C7F92"/>
                </a:solidFill>
                <a:latin typeface="+mj-lt"/>
              </a:rPr>
              <a:t>Git-Matlab</a:t>
            </a:r>
            <a:endParaRPr lang="fr-FR" sz="2800" kern="0" spc="250" dirty="0">
              <a:solidFill>
                <a:srgbClr val="5C7F92"/>
              </a:solidFill>
              <a:latin typeface="Lucida Sans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4790019" y="1557867"/>
            <a:ext cx="3780000" cy="0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790019" y="2942167"/>
            <a:ext cx="3780000" cy="0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790019" y="4301067"/>
            <a:ext cx="3780000" cy="0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751419" y="1557867"/>
            <a:ext cx="3780000" cy="0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751419" y="2942167"/>
            <a:ext cx="3780000" cy="0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51419" y="4301067"/>
            <a:ext cx="3780000" cy="0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669216" y="2950136"/>
            <a:ext cx="4042984" cy="1288676"/>
          </a:xfrm>
        </p:spPr>
        <p:txBody>
          <a:bodyPr/>
          <a:lstStyle/>
          <a:p>
            <a:r>
              <a:rPr lang="fr-FR" dirty="0" smtClean="0">
                <a:solidFill>
                  <a:srgbClr val="5C7F92"/>
                </a:solidFill>
                <a:latin typeface="+mn-lt"/>
              </a:rPr>
              <a:t>05</a:t>
            </a:r>
            <a:r>
              <a:rPr lang="fr-FR" dirty="0">
                <a:solidFill>
                  <a:schemeClr val="accent6"/>
                </a:solidFill>
              </a:rPr>
              <a:t>—</a:t>
            </a:r>
            <a:endParaRPr lang="fr-FR" dirty="0" smtClean="0">
              <a:solidFill>
                <a:srgbClr val="5C7F92"/>
              </a:solidFill>
              <a:latin typeface="+mn-lt"/>
            </a:endParaRPr>
          </a:p>
          <a:p>
            <a:r>
              <a:rPr lang="fr-FR" sz="2400" kern="0" spc="250" dirty="0" err="1" smtClean="0">
                <a:solidFill>
                  <a:srgbClr val="5C7F92"/>
                </a:solidFill>
                <a:latin typeface="+mj-lt"/>
              </a:rPr>
              <a:t>Metodología</a:t>
            </a:r>
            <a:r>
              <a:rPr lang="fr-FR" sz="2400" kern="0" spc="250" dirty="0" smtClean="0">
                <a:solidFill>
                  <a:srgbClr val="5C7F92"/>
                </a:solidFill>
                <a:latin typeface="+mj-lt"/>
              </a:rPr>
              <a:t> de </a:t>
            </a:r>
            <a:r>
              <a:rPr lang="fr-FR" sz="2400" kern="0" spc="250" dirty="0" err="1" smtClean="0">
                <a:solidFill>
                  <a:srgbClr val="5C7F92"/>
                </a:solidFill>
                <a:latin typeface="+mj-lt"/>
              </a:rPr>
              <a:t>trabajo</a:t>
            </a:r>
            <a:endParaRPr lang="fr-FR" sz="2800" kern="0" spc="250" dirty="0">
              <a:solidFill>
                <a:srgbClr val="5C7F92"/>
              </a:solidFill>
              <a:latin typeface="Lucida Sans"/>
            </a:endParaRPr>
          </a:p>
        </p:txBody>
      </p:sp>
      <p:sp>
        <p:nvSpPr>
          <p:cNvPr id="35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669216" y="4305301"/>
            <a:ext cx="4042984" cy="1288676"/>
          </a:xfrm>
        </p:spPr>
        <p:txBody>
          <a:bodyPr/>
          <a:lstStyle/>
          <a:p>
            <a:r>
              <a:rPr lang="fr-FR" dirty="0" smtClean="0">
                <a:solidFill>
                  <a:srgbClr val="5C7F92"/>
                </a:solidFill>
                <a:latin typeface="+mn-lt"/>
              </a:rPr>
              <a:t>06</a:t>
            </a:r>
            <a:r>
              <a:rPr lang="fr-FR" dirty="0">
                <a:solidFill>
                  <a:schemeClr val="accent6"/>
                </a:solidFill>
              </a:rPr>
              <a:t>—</a:t>
            </a:r>
            <a:endParaRPr lang="fr-FR" dirty="0" smtClean="0">
              <a:solidFill>
                <a:srgbClr val="5C7F92"/>
              </a:solidFill>
              <a:latin typeface="+mn-lt"/>
            </a:endParaRPr>
          </a:p>
          <a:p>
            <a:r>
              <a:rPr lang="fr-FR" sz="2400" kern="0" spc="250" dirty="0" smtClean="0">
                <a:solidFill>
                  <a:srgbClr val="5C7F92"/>
                </a:solidFill>
                <a:latin typeface="+mj-lt"/>
              </a:rPr>
              <a:t>¿</a:t>
            </a:r>
            <a:r>
              <a:rPr lang="fr-FR" sz="2400" kern="0" spc="250" dirty="0" err="1" smtClean="0">
                <a:solidFill>
                  <a:srgbClr val="5C7F92"/>
                </a:solidFill>
                <a:latin typeface="+mj-lt"/>
              </a:rPr>
              <a:t>Qué</a:t>
            </a:r>
            <a:r>
              <a:rPr lang="fr-FR" sz="2400" kern="0" spc="250" dirty="0" smtClean="0">
                <a:solidFill>
                  <a:srgbClr val="5C7F92"/>
                </a:solidFill>
                <a:latin typeface="+mj-lt"/>
              </a:rPr>
              <a:t> se </a:t>
            </a:r>
            <a:r>
              <a:rPr lang="fr-FR" sz="2400" kern="0" spc="250" dirty="0" err="1" smtClean="0">
                <a:solidFill>
                  <a:srgbClr val="5C7F92"/>
                </a:solidFill>
                <a:latin typeface="+mj-lt"/>
              </a:rPr>
              <a:t>necesita</a:t>
            </a:r>
            <a:r>
              <a:rPr lang="fr-FR" sz="2400" kern="0" spc="250" dirty="0" smtClean="0">
                <a:solidFill>
                  <a:srgbClr val="5C7F92"/>
                </a:solidFill>
                <a:latin typeface="+mj-lt"/>
              </a:rPr>
              <a:t>?</a:t>
            </a:r>
            <a:endParaRPr lang="fr-FR" sz="2800" kern="0" spc="250" dirty="0">
              <a:solidFill>
                <a:srgbClr val="5C7F92"/>
              </a:solidFill>
              <a:latin typeface="Lucida Sans"/>
            </a:endParaRP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68716" y="2950136"/>
            <a:ext cx="3738184" cy="1296147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  <a:latin typeface="+mn-lt"/>
              </a:rPr>
              <a:t>02</a:t>
            </a:r>
            <a:r>
              <a:rPr lang="fr-FR" dirty="0">
                <a:solidFill>
                  <a:schemeClr val="accent6"/>
                </a:solidFill>
              </a:rPr>
              <a:t>—</a:t>
            </a:r>
            <a:endParaRPr lang="fr-FR" dirty="0" smtClean="0">
              <a:solidFill>
                <a:schemeClr val="accent6"/>
              </a:solidFill>
              <a:latin typeface="+mn-lt"/>
            </a:endParaRPr>
          </a:p>
          <a:p>
            <a:r>
              <a:rPr lang="fr-FR" sz="2400" kern="0" spc="250" dirty="0" smtClean="0">
                <a:solidFill>
                  <a:schemeClr val="accent6"/>
                </a:solidFill>
                <a:latin typeface="+mj-lt"/>
              </a:rPr>
              <a:t>Local Vs </a:t>
            </a:r>
            <a:r>
              <a:rPr lang="fr-FR" sz="2400" kern="0" spc="250" dirty="0" err="1" smtClean="0">
                <a:solidFill>
                  <a:schemeClr val="accent6"/>
                </a:solidFill>
                <a:latin typeface="+mj-lt"/>
              </a:rPr>
              <a:t>Remoto</a:t>
            </a:r>
            <a:endParaRPr lang="fr-FR" sz="2800" kern="0" spc="250" dirty="0">
              <a:solidFill>
                <a:schemeClr val="accent6"/>
              </a:solidFill>
              <a:latin typeface="Lucida Sans"/>
            </a:endParaRPr>
          </a:p>
        </p:txBody>
      </p:sp>
      <p:sp>
        <p:nvSpPr>
          <p:cNvPr id="3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68716" y="4305301"/>
            <a:ext cx="3738184" cy="1296147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  <a:latin typeface="+mn-lt"/>
              </a:rPr>
              <a:t>03</a:t>
            </a:r>
            <a:r>
              <a:rPr lang="fr-FR" dirty="0">
                <a:solidFill>
                  <a:schemeClr val="accent6"/>
                </a:solidFill>
              </a:rPr>
              <a:t>—</a:t>
            </a:r>
            <a:endParaRPr lang="fr-FR" dirty="0" smtClean="0">
              <a:solidFill>
                <a:schemeClr val="accent6"/>
              </a:solidFill>
              <a:latin typeface="+mn-lt"/>
            </a:endParaRPr>
          </a:p>
          <a:p>
            <a:r>
              <a:rPr lang="fr-FR" sz="2400" kern="0" spc="250" dirty="0" smtClean="0">
                <a:solidFill>
                  <a:schemeClr val="accent6"/>
                </a:solidFill>
                <a:latin typeface="+mj-lt"/>
              </a:rPr>
              <a:t>Git basics</a:t>
            </a:r>
            <a:endParaRPr lang="fr-FR" sz="2800" kern="0" spc="250" dirty="0">
              <a:solidFill>
                <a:schemeClr val="accent6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796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Control de Versiones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Historial de todas las versiones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No tener miedo a los errores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Poder </a:t>
            </a:r>
            <a:r>
              <a:rPr lang="es-ES" dirty="0"/>
              <a:t>e</a:t>
            </a:r>
            <a:r>
              <a:rPr lang="es-ES" dirty="0" smtClean="0"/>
              <a:t>xperimentar nuevas funciones =&gt; Ramas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Facilidad para Trabajar en equipo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/>
              <a:t>Git</a:t>
            </a:r>
            <a:endParaRPr lang="es-ES" b="1" dirty="0" smtClean="0"/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Distribuido (Local-Remoto)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Más rápido que SVN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Ocupa menos que SVN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Mayor facilidad en el manejo de ramas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AC96FBA-2CAA-42AC-9598-5EC3B9014A4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4524375"/>
            <a:ext cx="51530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04" y="647699"/>
            <a:ext cx="3463396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2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Local Vs Remoto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Repositorio local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Trabajar offline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Carpeta .</a:t>
            </a:r>
            <a:r>
              <a:rPr lang="es-ES" dirty="0" err="1" smtClean="0"/>
              <a:t>git</a:t>
            </a:r>
            <a:r>
              <a:rPr lang="es-ES" dirty="0" smtClean="0"/>
              <a:t> invisible al usuario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Flujo de trabajo: los tres estados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Remoto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Repositorio en el servidor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AC96FBA-2CAA-42AC-9598-5EC3B9014A4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985837"/>
            <a:ext cx="47577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55" y="4281487"/>
            <a:ext cx="5753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6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Basics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Control mediante línea de comandos o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Instrucciones básicas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Init</a:t>
            </a:r>
            <a:r>
              <a:rPr lang="es-ES" dirty="0" smtClean="0"/>
              <a:t>: Inicia un repositorio local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Status: comprueba el estado de los ficheros en un repositorio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Add</a:t>
            </a:r>
            <a:r>
              <a:rPr lang="es-ES" dirty="0" smtClean="0"/>
              <a:t>: Añade los cambios al </a:t>
            </a:r>
            <a:r>
              <a:rPr lang="es-ES" dirty="0" err="1" smtClean="0"/>
              <a:t>Staging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s-ES" dirty="0" smtClean="0"/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Commit</a:t>
            </a:r>
            <a:r>
              <a:rPr lang="es-ES" dirty="0" smtClean="0"/>
              <a:t>: Añade los cambios del </a:t>
            </a:r>
            <a:r>
              <a:rPr lang="es-ES" dirty="0" err="1" smtClean="0"/>
              <a:t>Staging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r>
              <a:rPr lang="es-ES" dirty="0" smtClean="0"/>
              <a:t> al .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Log: Comprueba el historial de </a:t>
            </a:r>
            <a:r>
              <a:rPr lang="es-ES" dirty="0" err="1" smtClean="0"/>
              <a:t>commits</a:t>
            </a:r>
            <a:r>
              <a:rPr lang="es-ES" dirty="0" smtClean="0"/>
              <a:t> realizados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Push</a:t>
            </a:r>
            <a:r>
              <a:rPr lang="es-ES" dirty="0" smtClean="0"/>
              <a:t>: sube al repositorio remoto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Pull</a:t>
            </a:r>
            <a:r>
              <a:rPr lang="es-ES" dirty="0" smtClean="0"/>
              <a:t>: baja del repositorio remoto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Diff</a:t>
            </a:r>
            <a:r>
              <a:rPr lang="es-ES" dirty="0" smtClean="0"/>
              <a:t>: muestra las </a:t>
            </a:r>
            <a:r>
              <a:rPr lang="es-ES" dirty="0" err="1" smtClean="0"/>
              <a:t>differencias</a:t>
            </a:r>
            <a:r>
              <a:rPr lang="es-ES" dirty="0" smtClean="0"/>
              <a:t> que ha en el fichero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Branch</a:t>
            </a:r>
            <a:r>
              <a:rPr lang="es-ES" dirty="0" smtClean="0"/>
              <a:t>: crea una rama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Checkout</a:t>
            </a:r>
            <a:r>
              <a:rPr lang="es-ES" dirty="0" smtClean="0"/>
              <a:t>: selecciona un rama determinada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Merge</a:t>
            </a:r>
            <a:r>
              <a:rPr lang="es-ES" dirty="0" smtClean="0"/>
              <a:t>: fusiona dos ramas.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			Tutorial: </a:t>
            </a:r>
            <a:r>
              <a:rPr lang="es-ES" dirty="0">
                <a:hlinkClick r:id="rId2"/>
              </a:rPr>
              <a:t>https://www.codeschool.com/courses/try-git</a:t>
            </a:r>
            <a:endParaRPr lang="es-ES" dirty="0"/>
          </a:p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3" indent="0">
              <a:buNone/>
            </a:pPr>
            <a:endParaRPr lang="es-ES" dirty="0" smtClean="0"/>
          </a:p>
          <a:p>
            <a:pPr lvl="3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AC96FBA-2CAA-42AC-9598-5EC3B9014A4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Git</a:t>
            </a:r>
            <a:r>
              <a:rPr lang="es-ES" dirty="0" smtClean="0"/>
              <a:t>-Matlab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158875"/>
            <a:ext cx="7702550" cy="898525"/>
          </a:xfrm>
        </p:spPr>
        <p:txBody>
          <a:bodyPr/>
          <a:lstStyle/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New &gt; </a:t>
            </a:r>
            <a:r>
              <a:rPr lang="es-ES" dirty="0" err="1" smtClean="0"/>
              <a:t>Simulink</a:t>
            </a:r>
            <a:r>
              <a:rPr lang="es-ES" dirty="0" smtClean="0"/>
              <a:t> Project &gt;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Control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3" indent="0">
              <a:buNone/>
            </a:pPr>
            <a:endParaRPr lang="es-ES" dirty="0" smtClean="0"/>
          </a:p>
          <a:p>
            <a:pPr lvl="3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AC96FBA-2CAA-42AC-9598-5EC3B9014A4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0700"/>
            <a:ext cx="8858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654050" y="3486150"/>
            <a:ext cx="7702550" cy="898525"/>
          </a:xfrm>
        </p:spPr>
        <p:txBody>
          <a:bodyPr/>
          <a:lstStyle/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Se necesita activar la línea de comandos: </a:t>
            </a:r>
            <a:r>
              <a:rPr lang="es-ES" dirty="0" err="1" smtClean="0"/>
              <a:t>git.m</a:t>
            </a:r>
            <a:endParaRPr lang="es-ES" dirty="0" smtClean="0"/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Interfaz Gráfica para el control de las ramas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3" indent="0">
              <a:buNone/>
            </a:pPr>
            <a:endParaRPr lang="es-ES" dirty="0" smtClean="0"/>
          </a:p>
          <a:p>
            <a:pPr lvl="3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09975"/>
            <a:ext cx="15621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152900"/>
            <a:ext cx="52673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Metodología de trabajo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Dos Ramas de trabajo: </a:t>
            </a:r>
            <a:r>
              <a:rPr lang="es-ES" b="1" dirty="0" smtClean="0"/>
              <a:t>master</a:t>
            </a:r>
            <a:r>
              <a:rPr lang="es-ES" dirty="0" smtClean="0"/>
              <a:t> (por defecto) y </a:t>
            </a:r>
            <a:r>
              <a:rPr lang="es-ES" b="1" dirty="0" err="1" smtClean="0"/>
              <a:t>develop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Master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Rama principal no trabajar en ella hasta la última versión (demo).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Un encargado de saber cuando se pueden fusionar las rama </a:t>
            </a:r>
            <a:r>
              <a:rPr lang="es-ES" dirty="0" err="1" smtClean="0"/>
              <a:t>develop</a:t>
            </a:r>
            <a:r>
              <a:rPr lang="es-ES" dirty="0" smtClean="0"/>
              <a:t> con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/>
              <a:t>Develop</a:t>
            </a:r>
            <a:r>
              <a:rPr lang="es-ES" b="1" dirty="0" smtClean="0"/>
              <a:t> 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Rama para subir los cambios de código estable al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Ramas auxiliares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Ramas creadas en local , para facilitar el trabajo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Pueden guardarse en el remoto si son importantes</a:t>
            </a:r>
            <a:endParaRPr lang="es-ES" dirty="0"/>
          </a:p>
          <a:p>
            <a:r>
              <a:rPr lang="es-ES" dirty="0" smtClean="0"/>
              <a:t>					</a:t>
            </a:r>
          </a:p>
          <a:p>
            <a:r>
              <a:rPr lang="es-ES" dirty="0"/>
              <a:t>	</a:t>
            </a:r>
            <a:r>
              <a:rPr lang="es-ES" dirty="0" smtClean="0"/>
              <a:t>						</a:t>
            </a:r>
          </a:p>
          <a:p>
            <a:r>
              <a:rPr lang="es-ES" dirty="0"/>
              <a:t>	</a:t>
            </a:r>
            <a:r>
              <a:rPr lang="es-ES" dirty="0" smtClean="0"/>
              <a:t>					     </a:t>
            </a:r>
            <a:r>
              <a:rPr lang="es-ES" dirty="0" smtClean="0">
                <a:hlinkClick r:id="rId2"/>
              </a:rPr>
              <a:t>Buenas prácticas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3" indent="0">
              <a:buNone/>
            </a:pPr>
            <a:endParaRPr lang="es-ES" dirty="0" smtClean="0"/>
          </a:p>
          <a:p>
            <a:pPr lvl="3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AC96FBA-2CAA-42AC-9598-5EC3B9014A4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7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¿Qué se necesita?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50863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Git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git-scm.com/downloads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SourceTree</a:t>
            </a:r>
            <a:r>
              <a:rPr lang="es-ES" dirty="0" smtClean="0"/>
              <a:t> (</a:t>
            </a:r>
            <a:r>
              <a:rPr lang="es-ES" dirty="0" err="1" smtClean="0"/>
              <a:t>Gui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Windows): </a:t>
            </a:r>
            <a:r>
              <a:rPr lang="es-ES" dirty="0">
                <a:hlinkClick r:id="rId3"/>
              </a:rPr>
              <a:t>https://www.sourcetreeapp.com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School</a:t>
            </a:r>
            <a:r>
              <a:rPr lang="es-ES" dirty="0" smtClean="0"/>
              <a:t> curso de </a:t>
            </a:r>
            <a:r>
              <a:rPr lang="es-ES" dirty="0" err="1" smtClean="0"/>
              <a:t>Git</a:t>
            </a:r>
            <a:r>
              <a:rPr lang="es-ES" dirty="0" smtClean="0"/>
              <a:t> en 15 min: </a:t>
            </a:r>
            <a:r>
              <a:rPr lang="es-ES" dirty="0">
                <a:hlinkClick r:id="rId4"/>
              </a:rPr>
              <a:t>https://www.codeschool.com/courses/try-git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hlinkClick r:id="rId5"/>
              </a:rPr>
              <a:t>Documentos</a:t>
            </a:r>
            <a:r>
              <a:rPr lang="es-ES" dirty="0" smtClean="0"/>
              <a:t>: 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Libro: todo Sobre </a:t>
            </a:r>
            <a:r>
              <a:rPr lang="es-ES" dirty="0" err="1" smtClean="0"/>
              <a:t>Git</a:t>
            </a:r>
            <a:r>
              <a:rPr lang="es-ES" dirty="0" smtClean="0"/>
              <a:t>: 3 primeros capítulos.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Enlaces </a:t>
            </a:r>
            <a:r>
              <a:rPr lang="es-ES" dirty="0"/>
              <a:t>de </a:t>
            </a:r>
            <a:r>
              <a:rPr lang="es-ES" dirty="0" smtClean="0"/>
              <a:t>interés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Pequeño tutorial de buenas prácticas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Git</a:t>
            </a:r>
            <a:r>
              <a:rPr lang="es-ES" dirty="0" smtClean="0"/>
              <a:t> Matlab</a:t>
            </a:r>
          </a:p>
          <a:p>
            <a:pPr marL="550863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hlinkClick r:id="rId6" action="ppaction://hlinkfile"/>
              </a:rPr>
              <a:t>Código </a:t>
            </a:r>
            <a:r>
              <a:rPr lang="es-ES" dirty="0" err="1" smtClean="0">
                <a:hlinkClick r:id="rId6" action="ppaction://hlinkfile"/>
              </a:rPr>
              <a:t>git.m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3" indent="0">
              <a:buNone/>
            </a:pPr>
            <a:endParaRPr lang="es-ES" dirty="0" smtClean="0"/>
          </a:p>
          <a:p>
            <a:pPr lvl="3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AC96FBA-2CAA-42AC-9598-5EC3B9014A4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2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977961" y="4306163"/>
            <a:ext cx="2055370" cy="9048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algn="r" defTabSz="4572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s-ES" sz="2400" b="0" i="0" u="none" strike="noStrike" kern="1200" cap="none" spc="0" normalizeH="0" baseline="0" noProof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Lucida Sans Unicode" pitchFamily="34" charset="0"/>
                <a:cs typeface="Lucida Sans Unicode" pitchFamily="34" charset="0"/>
              </a:rPr>
              <a:t>altran.es</a:t>
            </a:r>
          </a:p>
          <a:p>
            <a:pPr marL="271463" marR="0" indent="-271463" algn="r" defTabSz="4572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s-ES" sz="240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altran360.es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IconOverlay xmlns="http://schemas.microsoft.com/sharepoint/v4" xsi:nil="true"/>
    <_dlc_DocId xmlns="65c58e2c-d59e-4372-a522-e8887a7ae0fc">4DAPJASH5SKK-3741-2016</_dlc_DocId>
    <_dlc_DocIdUrl xmlns="65c58e2c-d59e-4372-a522-e8887a7ae0fc">
      <Url>https://workplace.altran.es/proyectos/ASD/soluciones/SE/KC/_layouts/15/DocIdRedir.aspx?ID=4DAPJASH5SKK-3741-2016</Url>
      <Description>4DAPJASH5SKK-3741-2016</Description>
    </_dlc_DocIdUrl>
    <keyword xmlns="e219ec34-de9d-40f2-9b0c-a11d340518dc" xsi:nil="true"/>
    <LikesCount xmlns="http://schemas.microsoft.com/sharepoint/v3" xsi:nil="true"/>
    <Altran_x0020_Reference xmlns="e219ec34-de9d-40f2-9b0c-a11d340518dc" xsi:nil="true"/>
    <Tag xmlns="e219ec34-de9d-40f2-9b0c-a11d340518dc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Abstract xmlns="e219ec34-de9d-40f2-9b0c-a11d340518dc" xsi:nil="true"/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B760C6B290CD47A8490691A4A04B3F" ma:contentTypeVersion="12" ma:contentTypeDescription="Create a new document." ma:contentTypeScope="" ma:versionID="598efee236aac797245211e0f171e1cc">
  <xsd:schema xmlns:xsd="http://www.w3.org/2001/XMLSchema" xmlns:xs="http://www.w3.org/2001/XMLSchema" xmlns:p="http://schemas.microsoft.com/office/2006/metadata/properties" xmlns:ns1="http://schemas.microsoft.com/sharepoint/v3" xmlns:ns2="65c58e2c-d59e-4372-a522-e8887a7ae0fc" xmlns:ns3="http://schemas.microsoft.com/sharepoint/v4" xmlns:ns4="e219ec34-de9d-40f2-9b0c-a11d340518dc" targetNamespace="http://schemas.microsoft.com/office/2006/metadata/properties" ma:root="true" ma:fieldsID="8fbe693d1ca07515bddfbd2c80803ae2" ns1:_="" ns2:_="" ns3:_="" ns4:_="">
    <xsd:import namespace="http://schemas.microsoft.com/sharepoint/v3"/>
    <xsd:import namespace="65c58e2c-d59e-4372-a522-e8887a7ae0fc"/>
    <xsd:import namespace="http://schemas.microsoft.com/sharepoint/v4"/>
    <xsd:import namespace="e219ec34-de9d-40f2-9b0c-a11d340518d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  <xsd:element ref="ns4:keyword" minOccurs="0"/>
                <xsd:element ref="ns4:Abstract" minOccurs="0"/>
                <xsd:element ref="ns4:Tag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4:Altran_x0020_Refer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9" nillable="true" ma:displayName="Number of Likes" ma:internalName="LikesCount">
      <xsd:simpleType>
        <xsd:restriction base="dms:Unknown"/>
      </xsd:simpleType>
    </xsd:element>
    <xsd:element name="LikedBy" ma:index="2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58e2c-d59e-4372-a522-e8887a7ae0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9ec34-de9d-40f2-9b0c-a11d340518dc" elementFormDefault="qualified">
    <xsd:import namespace="http://schemas.microsoft.com/office/2006/documentManagement/types"/>
    <xsd:import namespace="http://schemas.microsoft.com/office/infopath/2007/PartnerControls"/>
    <xsd:element name="keyword" ma:index="12" nillable="true" ma:displayName="keyword" ma:internalName="keyword">
      <xsd:simpleType>
        <xsd:restriction base="dms:Text">
          <xsd:maxLength value="255"/>
        </xsd:restriction>
      </xsd:simpleType>
    </xsd:element>
    <xsd:element name="Abstract" ma:index="13" nillable="true" ma:displayName="Abstract" ma:description="Short description of the document content" ma:internalName="Abstract">
      <xsd:simpleType>
        <xsd:restriction base="dms:Note"/>
      </xsd:simpleType>
    </xsd:element>
    <xsd:element name="Tag" ma:index="14" nillable="true" ma:displayName="Tag" ma:list="{d84a740c-453d-43c8-9740-d01947c52145}" ma:internalName="Tag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ltran_x0020_Reference" ma:index="21" nillable="true" ma:displayName="Altran Reference" ma:internalName="Altran_x0020_Referenc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18A9A4-862C-4C89-8F2E-92BA99F37B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A59797-8EA2-4608-9160-3C36168E9174}">
  <ds:schemaRefs>
    <ds:schemaRef ds:uri="http://schemas.microsoft.com/office/2006/metadata/properties"/>
    <ds:schemaRef ds:uri="http://schemas.microsoft.com/sharepoint/v4"/>
    <ds:schemaRef ds:uri="65c58e2c-d59e-4372-a522-e8887a7ae0fc"/>
    <ds:schemaRef ds:uri="e219ec34-de9d-40f2-9b0c-a11d340518dc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900DFA9-E3BE-4735-A65E-533B1146B85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EED42EE-1EC8-49C6-A291-E5D32E36B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c58e2c-d59e-4372-a522-e8887a7ae0fc"/>
    <ds:schemaRef ds:uri="http://schemas.microsoft.com/sharepoint/v4"/>
    <ds:schemaRef ds:uri="e219ec34-de9d-40f2-9b0c-a11d340518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</TotalTime>
  <Words>373</Words>
  <Application>Microsoft Office PowerPoint</Application>
  <PresentationFormat>Presentación en pantalla (4:3)</PresentationFormat>
  <Paragraphs>123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Lucida Bright</vt:lpstr>
      <vt:lpstr>Lucida Sans</vt:lpstr>
      <vt:lpstr>Lucida Sans Unicode</vt:lpstr>
      <vt:lpstr>Wingdings</vt:lpstr>
      <vt:lpstr>2_Conception personnalisée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lkim</dc:creator>
  <cp:lastModifiedBy>David Rubio Mota</cp:lastModifiedBy>
  <cp:revision>335</cp:revision>
  <cp:lastPrinted>2014-09-30T18:15:37Z</cp:lastPrinted>
  <dcterms:created xsi:type="dcterms:W3CDTF">2012-03-29T10:35:34Z</dcterms:created>
  <dcterms:modified xsi:type="dcterms:W3CDTF">2019-11-21T07:35:06Z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0x01010081B760C6B290CD47A8490691A4A04B3F</vt:lpwstr>
  </property>
  <property fmtid="{D5CDD505-2E9C-101B-9397-08002B2CF9AE}" pid="3" name="_dlc_DocIdItemGuid">
    <vt:lpwstr>f0c3d96a-ee2c-4939-87e0-a97c24edf373</vt:lpwstr>
  </property>
</Properties>
</file>