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3"/>
  </p:notesMasterIdLst>
  <p:sldIdLst>
    <p:sldId id="307" r:id="rId2"/>
    <p:sldId id="263" r:id="rId3"/>
    <p:sldId id="298" r:id="rId4"/>
    <p:sldId id="297" r:id="rId5"/>
    <p:sldId id="299" r:id="rId6"/>
    <p:sldId id="305" r:id="rId7"/>
    <p:sldId id="300" r:id="rId8"/>
    <p:sldId id="301" r:id="rId9"/>
    <p:sldId id="302" r:id="rId10"/>
    <p:sldId id="304" r:id="rId11"/>
    <p:sldId id="3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8E156-9110-4B48-8AD6-739E2BB55A24}">
  <a:tblStyle styleId="{2428E156-9110-4B48-8AD6-739E2BB55A2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4"/>
  </p:normalViewPr>
  <p:slideViewPr>
    <p:cSldViewPr snapToGrid="0" snapToObjects="1">
      <p:cViewPr varScale="1">
        <p:scale>
          <a:sx n="117" d="100"/>
          <a:sy n="117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2510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83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5084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11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9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65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type can be deconstructed, as long as it has a </a:t>
            </a:r>
            <a:r>
              <a:rPr lang="en-US" dirty="0" smtClean="0"/>
              <a:t>Deconstruct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with the appropriate </a:t>
            </a:r>
            <a:r>
              <a:rPr lang="en-US" dirty="0" smtClean="0"/>
              <a:t>out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04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95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22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Recordemos que los métodos </a:t>
            </a:r>
            <a:r>
              <a:rPr lang="es-ES" dirty="0" err="1" smtClean="0"/>
              <a:t>asincronos</a:t>
            </a:r>
            <a:r>
              <a:rPr lang="es-ES" dirty="0" smtClean="0"/>
              <a:t>, </a:t>
            </a:r>
            <a:r>
              <a:rPr lang="es-ES" dirty="0" err="1" smtClean="0"/>
              <a:t>continuan</a:t>
            </a:r>
            <a:r>
              <a:rPr lang="es-ES" dirty="0" smtClean="0"/>
              <a:t> la ejecución con</a:t>
            </a:r>
            <a:r>
              <a:rPr lang="es-ES" baseline="0" dirty="0" smtClean="0"/>
              <a:t> otro trabajo que no depende del recurso hasta que la tarea bloqueante finaliza.</a:t>
            </a: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42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14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E:\002-KIMS BUSINESS\007-02-Fullslidesppt-Contents\20161219\04-edu\owl-item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400" y="4224852"/>
            <a:ext cx="794544" cy="828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27" y="121825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5" y="730893"/>
            <a:ext cx="91440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4876006"/>
            <a:ext cx="9144000" cy="2676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 descr="E:\002-KIMS BUSINESS\007-02-Fullslidesppt-Contents\20161219\04-edu\owl-item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400" y="4224852"/>
            <a:ext cx="794400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60600" y="350425"/>
            <a:ext cx="8083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D15A1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307181"/>
            <a:ext cx="8229600" cy="4592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52245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jlguerre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299" y="126206"/>
            <a:ext cx="4720985" cy="47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4277814" y="4215891"/>
            <a:ext cx="4342004" cy="56705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18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3898" y="2458857"/>
            <a:ext cx="5117522" cy="89008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05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</a:t>
            </a:r>
            <a:r>
              <a:rPr lang="es-ES" sz="405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7.0 / 7.1</a:t>
            </a:r>
            <a:endParaRPr lang="en-US" sz="405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23813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050"/>
          </a:p>
        </p:txBody>
      </p:sp>
      <p:sp>
        <p:nvSpPr>
          <p:cNvPr id="2" name="CuadroTexto 1"/>
          <p:cNvSpPr txBox="1"/>
          <p:nvPr/>
        </p:nvSpPr>
        <p:spPr>
          <a:xfrm>
            <a:off x="3452468" y="1701145"/>
            <a:ext cx="5530681" cy="8540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4950" dirty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  <a:endParaRPr lang="es-ES" sz="4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226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/>
          <p:cNvSpPr txBox="1"/>
          <p:nvPr/>
        </p:nvSpPr>
        <p:spPr>
          <a:xfrm>
            <a:off x="284534" y="964252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smtClean="0"/>
              <a:t>Inferencia de campos en las </a:t>
            </a:r>
            <a:r>
              <a:rPr lang="es-ES_tradnl" sz="1600" dirty="0" err="1" smtClean="0"/>
              <a:t>tuplas</a:t>
            </a:r>
            <a:r>
              <a:rPr lang="es-ES_tradnl" sz="1600" dirty="0" smtClean="0"/>
              <a:t> </a:t>
            </a:r>
            <a:endParaRPr lang="es-ES_tradn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79" y="1462528"/>
            <a:ext cx="3867826" cy="790382"/>
          </a:xfrm>
          <a:prstGeom prst="rect">
            <a:avLst/>
          </a:prstGeom>
        </p:spPr>
      </p:pic>
      <p:sp>
        <p:nvSpPr>
          <p:cNvPr id="4" name="Shape 120"/>
          <p:cNvSpPr txBox="1"/>
          <p:nvPr/>
        </p:nvSpPr>
        <p:spPr>
          <a:xfrm>
            <a:off x="284534" y="1195085"/>
            <a:ext cx="4100512" cy="31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100" dirty="0" smtClean="0">
                <a:solidFill>
                  <a:srgbClr val="FFFF00"/>
                </a:solidFill>
              </a:rPr>
              <a:t>C# 7.0</a:t>
            </a:r>
            <a:endParaRPr lang="es-ES_tradnl" sz="1100" dirty="0">
              <a:solidFill>
                <a:srgbClr val="FFFF00"/>
              </a:solidFill>
            </a:endParaRPr>
          </a:p>
        </p:txBody>
      </p:sp>
      <p:sp>
        <p:nvSpPr>
          <p:cNvPr id="5" name="Shape 120"/>
          <p:cNvSpPr txBox="1"/>
          <p:nvPr/>
        </p:nvSpPr>
        <p:spPr>
          <a:xfrm>
            <a:off x="284534" y="2385102"/>
            <a:ext cx="4100512" cy="31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100" dirty="0" smtClean="0">
                <a:solidFill>
                  <a:srgbClr val="FFFF00"/>
                </a:solidFill>
              </a:rPr>
              <a:t>C# 7.1</a:t>
            </a:r>
            <a:endParaRPr lang="es-ES_tradnl" sz="11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79" y="2655036"/>
            <a:ext cx="1909324" cy="411098"/>
          </a:xfrm>
          <a:prstGeom prst="rect">
            <a:avLst/>
          </a:prstGeom>
        </p:spPr>
      </p:pic>
      <p:sp>
        <p:nvSpPr>
          <p:cNvPr id="7" name="Shape 120"/>
          <p:cNvSpPr txBox="1"/>
          <p:nvPr/>
        </p:nvSpPr>
        <p:spPr>
          <a:xfrm>
            <a:off x="4107504" y="2686654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Generic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Pattern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Matching</a:t>
            </a:r>
            <a:endParaRPr lang="es-ES_tradnl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805" y="3011246"/>
            <a:ext cx="3732449" cy="13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0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683568" y="3680330"/>
            <a:ext cx="5378503" cy="13442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</p:spTree>
    <p:extLst>
      <p:ext uri="{BB962C8B-B14F-4D97-AF65-F5344CB8AC3E}">
        <p14:creationId xmlns:p14="http://schemas.microsoft.com/office/powerpoint/2010/main" val="415996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605847" y="1323127"/>
            <a:ext cx="7920000" cy="72008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05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907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09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511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8417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5813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115847" y="1180252"/>
            <a:ext cx="108000" cy="360000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459241" y="1548623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</a:rPr>
              <a:t>2013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150130" y="1538041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761241" y="1542247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2800817" y="1544628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7963862" y="1586573"/>
            <a:ext cx="1015969" cy="461665"/>
          </a:xfrm>
          <a:prstGeom prst="rect">
            <a:avLst/>
          </a:prstGeom>
          <a:solidFill>
            <a:srgbClr val="953DA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es-ES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093" y="2116398"/>
            <a:ext cx="1806065" cy="1065708"/>
            <a:chOff x="2263637" y="3503259"/>
            <a:chExt cx="1806065" cy="1065708"/>
          </a:xfrm>
        </p:grpSpPr>
        <p:sp>
          <p:nvSpPr>
            <p:cNvPr id="242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Genéricos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Tipos parciales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Métodos anónimos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Tipos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nullables</a:t>
              </a:r>
              <a:endParaRPr lang="es-ES" sz="800" dirty="0" smtClean="0">
                <a:solidFill>
                  <a:srgbClr val="3F3F3F"/>
                </a:solidFill>
              </a:endParaRP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err="1" smtClean="0">
                  <a:solidFill>
                    <a:srgbClr val="3F3F3F"/>
                  </a:solidFill>
                  <a:sym typeface="Arial"/>
                </a:rPr>
                <a:t>Iteradores</a:t>
              </a:r>
              <a:endParaRPr lang="es-ES" sz="800" dirty="0" smtClean="0">
                <a:solidFill>
                  <a:srgbClr val="3F3F3F"/>
                </a:solidFill>
                <a:sym typeface="Arial"/>
              </a:endParaRP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Covarianza y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contravarianza</a:t>
              </a: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2.0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Shape 236"/>
          <p:cNvSpPr txBox="1"/>
          <p:nvPr/>
        </p:nvSpPr>
        <p:spPr>
          <a:xfrm>
            <a:off x="258777" y="1538010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243"/>
          <p:cNvSpPr txBox="1"/>
          <p:nvPr/>
        </p:nvSpPr>
        <p:spPr>
          <a:xfrm>
            <a:off x="258777" y="896635"/>
            <a:ext cx="690947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C# 1.0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236"/>
          <p:cNvSpPr txBox="1"/>
          <p:nvPr/>
        </p:nvSpPr>
        <p:spPr>
          <a:xfrm>
            <a:off x="1560353" y="1538010"/>
            <a:ext cx="81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s-ES" sz="18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243"/>
          <p:cNvSpPr txBox="1"/>
          <p:nvPr/>
        </p:nvSpPr>
        <p:spPr>
          <a:xfrm>
            <a:off x="1685156" y="896635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243"/>
          <p:cNvSpPr txBox="1"/>
          <p:nvPr/>
        </p:nvSpPr>
        <p:spPr>
          <a:xfrm>
            <a:off x="3001637" y="896635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bg1"/>
                </a:solidFill>
              </a:rPr>
              <a:t>3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243"/>
          <p:cNvSpPr txBox="1"/>
          <p:nvPr/>
        </p:nvSpPr>
        <p:spPr>
          <a:xfrm>
            <a:off x="4318119" y="925034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</a:rPr>
              <a:t>4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243"/>
          <p:cNvSpPr txBox="1"/>
          <p:nvPr/>
        </p:nvSpPr>
        <p:spPr>
          <a:xfrm>
            <a:off x="5620119" y="909283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</a:rPr>
              <a:t>5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243"/>
          <p:cNvSpPr txBox="1"/>
          <p:nvPr/>
        </p:nvSpPr>
        <p:spPr>
          <a:xfrm>
            <a:off x="6936601" y="925034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bg1"/>
                </a:solidFill>
              </a:rPr>
              <a:t>6</a:t>
            </a:r>
            <a:r>
              <a:rPr lang="es-ES" sz="1200" b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243"/>
          <p:cNvSpPr txBox="1"/>
          <p:nvPr/>
        </p:nvSpPr>
        <p:spPr>
          <a:xfrm>
            <a:off x="8215759" y="925034"/>
            <a:ext cx="445382" cy="276999"/>
          </a:xfrm>
          <a:prstGeom prst="rect">
            <a:avLst/>
          </a:prstGeom>
          <a:solidFill>
            <a:srgbClr val="953D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chemeClr val="bg1"/>
                </a:solidFill>
              </a:rPr>
              <a:t>7</a:t>
            </a:r>
            <a:r>
              <a:rPr lang="es-ES" sz="1200" b="1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653176" y="2071443"/>
            <a:ext cx="1806065" cy="1065708"/>
            <a:chOff x="2263637" y="3503259"/>
            <a:chExt cx="1806065" cy="1065708"/>
          </a:xfrm>
        </p:grpSpPr>
        <p:sp>
          <p:nvSpPr>
            <p:cNvPr id="43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LINQ (Expresión de consulta)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Tipos anónimos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Expresión lambda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Métodos de extensión</a:t>
              </a: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44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3.0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36601" y="2116282"/>
            <a:ext cx="1806065" cy="1065708"/>
            <a:chOff x="2263637" y="3503259"/>
            <a:chExt cx="1806065" cy="1065708"/>
          </a:xfrm>
        </p:grpSpPr>
        <p:sp>
          <p:nvSpPr>
            <p:cNvPr id="46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Argumentos opciones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Enlace dinámico            (palabra clave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dynamic</a:t>
              </a:r>
              <a:r>
                <a:rPr lang="es-ES" sz="800" dirty="0" smtClean="0">
                  <a:solidFill>
                    <a:srgbClr val="3F3F3F"/>
                  </a:solidFill>
                </a:rPr>
                <a:t>)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Covarianza y </a:t>
              </a:r>
              <a:r>
                <a:rPr lang="es-ES" sz="800" dirty="0" err="1" smtClean="0">
                  <a:solidFill>
                    <a:srgbClr val="3F3F3F"/>
                  </a:solidFill>
                </a:rPr>
                <a:t>contravarianza</a:t>
              </a:r>
              <a:r>
                <a:rPr lang="es-ES" sz="800" dirty="0" smtClean="0">
                  <a:solidFill>
                    <a:srgbClr val="3F3F3F"/>
                  </a:solidFill>
                </a:rPr>
                <a:t> en genéricos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47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953DAC"/>
                  </a:solidFill>
                </a:rPr>
                <a:t>4</a:t>
              </a: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48817" y="3273989"/>
            <a:ext cx="1806065" cy="1065708"/>
            <a:chOff x="2263637" y="3503259"/>
            <a:chExt cx="1806065" cy="1065708"/>
          </a:xfrm>
        </p:grpSpPr>
        <p:sp>
          <p:nvSpPr>
            <p:cNvPr id="49" name="Shape 242"/>
            <p:cNvSpPr txBox="1"/>
            <p:nvPr/>
          </p:nvSpPr>
          <p:spPr>
            <a:xfrm>
              <a:off x="2263637" y="3720286"/>
              <a:ext cx="1806065" cy="848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  <a:sym typeface="Arial"/>
                </a:rPr>
                <a:t>Miembros asincrónicos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s-ES" sz="800" dirty="0" smtClean="0">
                  <a:solidFill>
                    <a:srgbClr val="3F3F3F"/>
                  </a:solidFill>
                </a:rPr>
                <a:t>Atributos del autor de la llamada</a:t>
              </a:r>
              <a:endParaRPr sz="800" dirty="0">
                <a:solidFill>
                  <a:srgbClr val="3F3F3F"/>
                </a:solidFill>
                <a:sym typeface="Arial"/>
              </a:endParaRPr>
            </a:p>
          </p:txBody>
        </p:sp>
        <p:sp>
          <p:nvSpPr>
            <p:cNvPr id="50" name="Shape 243"/>
            <p:cNvSpPr txBox="1"/>
            <p:nvPr/>
          </p:nvSpPr>
          <p:spPr>
            <a:xfrm>
              <a:off x="2263637" y="3503259"/>
              <a:ext cx="18060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 dirty="0">
                  <a:solidFill>
                    <a:srgbClr val="953DAC"/>
                  </a:solidFill>
                </a:rPr>
                <a:t>5</a:t>
              </a:r>
              <a:r>
                <a:rPr lang="es-ES" sz="1200" b="1" dirty="0" smtClean="0">
                  <a:solidFill>
                    <a:srgbClr val="953DAC"/>
                  </a:solidFill>
                  <a:latin typeface="Arial"/>
                  <a:ea typeface="Arial"/>
                  <a:cs typeface="Arial"/>
                  <a:sym typeface="Arial"/>
                </a:rPr>
                <a:t>.0</a:t>
              </a:r>
              <a:endParaRPr sz="1200" b="1" dirty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242"/>
          <p:cNvSpPr txBox="1"/>
          <p:nvPr/>
        </p:nvSpPr>
        <p:spPr>
          <a:xfrm>
            <a:off x="4761277" y="3399017"/>
            <a:ext cx="2175324" cy="116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  <a:sym typeface="Arial"/>
              </a:rPr>
              <a:t>Importaciones estáticas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Filtros de excepciones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  <a:sym typeface="Arial"/>
              </a:rPr>
              <a:t>Inicializadores de propiedades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Miembros de cuerpo de expresión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Propagador de </a:t>
            </a:r>
            <a:r>
              <a:rPr lang="es-ES" sz="800" dirty="0" err="1" smtClean="0">
                <a:solidFill>
                  <a:srgbClr val="3F3F3F"/>
                </a:solidFill>
              </a:rPr>
              <a:t>null</a:t>
            </a:r>
            <a:endParaRPr lang="es-ES" sz="800" dirty="0" smtClean="0">
              <a:solidFill>
                <a:srgbClr val="3F3F3F"/>
              </a:solidFill>
            </a:endParaRP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Interpolación de cadenas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err="1">
                <a:solidFill>
                  <a:srgbClr val="3F3F3F"/>
                </a:solidFill>
              </a:rPr>
              <a:t>n</a:t>
            </a:r>
            <a:r>
              <a:rPr lang="es-ES" sz="800" dirty="0" err="1" smtClean="0">
                <a:solidFill>
                  <a:srgbClr val="3F3F3F"/>
                </a:solidFill>
              </a:rPr>
              <a:t>ameof</a:t>
            </a:r>
            <a:r>
              <a:rPr lang="es-ES" sz="800" dirty="0" smtClean="0">
                <a:solidFill>
                  <a:srgbClr val="3F3F3F"/>
                </a:solidFill>
              </a:rPr>
              <a:t> (operador)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s-ES" sz="800" dirty="0" smtClean="0">
                <a:solidFill>
                  <a:srgbClr val="3F3F3F"/>
                </a:solidFill>
              </a:rPr>
              <a:t>Inicializador de diccionario</a:t>
            </a:r>
          </a:p>
          <a:p>
            <a:pPr marL="171450" marR="0" lvl="0" indent="-171450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800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53" name="Shape 243"/>
          <p:cNvSpPr txBox="1"/>
          <p:nvPr/>
        </p:nvSpPr>
        <p:spPr>
          <a:xfrm>
            <a:off x="4761277" y="3181990"/>
            <a:ext cx="21753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 smtClean="0">
                <a:solidFill>
                  <a:srgbClr val="953DAC"/>
                </a:solidFill>
                <a:latin typeface="Arial"/>
                <a:ea typeface="Arial"/>
                <a:cs typeface="Arial"/>
                <a:sym typeface="Arial"/>
              </a:rPr>
              <a:t>6.0</a:t>
            </a:r>
            <a:endParaRPr sz="1200" b="1" dirty="0">
              <a:solidFill>
                <a:srgbClr val="953DA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4400" dirty="0" smtClean="0">
                <a:solidFill>
                  <a:srgbClr val="953DAC"/>
                </a:solidFill>
              </a:rPr>
              <a:t>C# 7.0</a:t>
            </a:r>
            <a:endParaRPr dirty="0">
              <a:solidFill>
                <a:srgbClr val="953DA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219" y="1389130"/>
            <a:ext cx="7335669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s-ES_tradnl" sz="1350" dirty="0" smtClean="0"/>
              <a:t>Se añaden algunas características interesantes</a:t>
            </a:r>
          </a:p>
          <a:p>
            <a:pPr marL="214313" indent="-214313">
              <a:buFont typeface="Arial" charset="0"/>
              <a:buChar char="•"/>
            </a:pPr>
            <a:endParaRPr lang="es-ES_tradnl" sz="1350" dirty="0" smtClean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r>
              <a:rPr lang="es-ES_tradnl" sz="1350" dirty="0" smtClean="0"/>
              <a:t>Versión evolutiva del 6.0</a:t>
            </a:r>
          </a:p>
          <a:p>
            <a:pPr marL="214313" indent="-214313">
              <a:buFont typeface="Arial" charset="0"/>
              <a:buChar char="•"/>
            </a:pPr>
            <a:endParaRPr lang="es-ES_tradnl" sz="1350" dirty="0" smtClean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r>
              <a:rPr lang="es-ES_tradnl" sz="1350" dirty="0" err="1" smtClean="0"/>
              <a:t>Peeeee</a:t>
            </a:r>
            <a:r>
              <a:rPr lang="es-ES_tradnl" sz="1350" dirty="0" smtClean="0"/>
              <a:t>…ro </a:t>
            </a:r>
            <a:r>
              <a:rPr lang="es-ES_tradnl" sz="1350" dirty="0" smtClean="0"/>
              <a:t>seguimos sin tener al compilador como un servicio</a:t>
            </a: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  <a:p>
            <a:pPr marL="214313" indent="-214313">
              <a:buFont typeface="Arial" charset="0"/>
              <a:buChar char="•"/>
            </a:pPr>
            <a:endParaRPr lang="es-ES_tradnl" sz="1350" dirty="0"/>
          </a:p>
        </p:txBody>
      </p:sp>
    </p:spTree>
    <p:extLst>
      <p:ext uri="{BB962C8B-B14F-4D97-AF65-F5344CB8AC3E}">
        <p14:creationId xmlns:p14="http://schemas.microsoft.com/office/powerpoint/2010/main" val="1781928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16959" y="1256081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/>
              <a:t>Variables </a:t>
            </a:r>
            <a:r>
              <a:rPr lang="es-ES_tradnl" sz="1600" dirty="0" err="1"/>
              <a:t>out</a:t>
            </a:r>
            <a:r>
              <a:rPr lang="es-ES_tradnl" sz="1600" dirty="0"/>
              <a:t> pueden ser declaradas </a:t>
            </a:r>
            <a:r>
              <a:rPr lang="es-ES_tradnl" sz="1600" dirty="0" err="1"/>
              <a:t>inline</a:t>
            </a:r>
            <a:endParaRPr lang="es-ES_tradnl" sz="1600" dirty="0"/>
          </a:p>
        </p:txBody>
      </p:sp>
      <p:sp>
        <p:nvSpPr>
          <p:cNvPr id="128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4400" dirty="0" smtClean="0">
                <a:solidFill>
                  <a:srgbClr val="953DAC"/>
                </a:solidFill>
              </a:rPr>
              <a:t>Nuevas capacidades</a:t>
            </a:r>
            <a:endParaRPr dirty="0">
              <a:solidFill>
                <a:srgbClr val="953DAC"/>
              </a:solidFill>
            </a:endParaRPr>
          </a:p>
        </p:txBody>
      </p:sp>
      <p:sp>
        <p:nvSpPr>
          <p:cNvPr id="11" name="Shape 120"/>
          <p:cNvSpPr txBox="1"/>
          <p:nvPr/>
        </p:nvSpPr>
        <p:spPr>
          <a:xfrm>
            <a:off x="4714723" y="1256082"/>
            <a:ext cx="24023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/>
              <a:t>Pattern</a:t>
            </a:r>
            <a:r>
              <a:rPr lang="es-ES_tradnl" sz="1600" dirty="0"/>
              <a:t> </a:t>
            </a:r>
            <a:r>
              <a:rPr lang="es-ES_tradnl" sz="1600" dirty="0" err="1"/>
              <a:t>matching</a:t>
            </a:r>
            <a:endParaRPr lang="es-ES_tradnl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59" y="1740605"/>
            <a:ext cx="4100513" cy="207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168" y="1740605"/>
            <a:ext cx="4005263" cy="2163352"/>
          </a:xfrm>
          <a:prstGeom prst="rect">
            <a:avLst/>
          </a:prstGeom>
        </p:spPr>
      </p:pic>
      <p:sp>
        <p:nvSpPr>
          <p:cNvPr id="7" name="Shape 120"/>
          <p:cNvSpPr txBox="1"/>
          <p:nvPr/>
        </p:nvSpPr>
        <p:spPr>
          <a:xfrm>
            <a:off x="316959" y="3918409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1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sp>
        <p:nvSpPr>
          <p:cNvPr id="8" name="Shape 120"/>
          <p:cNvSpPr txBox="1"/>
          <p:nvPr/>
        </p:nvSpPr>
        <p:spPr>
          <a:xfrm>
            <a:off x="4750543" y="4017021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</a:t>
            </a:r>
            <a:r>
              <a:rPr lang="es-ES_tradnl" sz="1000" b="1" i="1" dirty="0" smtClean="0">
                <a:solidFill>
                  <a:srgbClr val="FFC000"/>
                </a:solidFill>
              </a:rPr>
              <a:t> </a:t>
            </a:r>
            <a:r>
              <a:rPr lang="es-ES_tradnl" sz="1000" b="1" i="1" dirty="0" smtClean="0">
                <a:solidFill>
                  <a:schemeClr val="tx1"/>
                </a:solidFill>
              </a:rPr>
              <a:t>3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511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4" y="1447617"/>
            <a:ext cx="4400550" cy="1529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0834" y="2823208"/>
            <a:ext cx="288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600" dirty="0"/>
              <a:t>Deconstrucción            </a:t>
            </a:r>
            <a:r>
              <a:rPr lang="es-ES_tradnl" dirty="0"/>
              <a:t>(anulación de la construcción</a:t>
            </a:r>
            <a:r>
              <a:rPr lang="es-ES_tradnl" dirty="0" smtClean="0"/>
              <a:t>)</a:t>
            </a:r>
            <a:endParaRPr lang="es-ES_tradnl" sz="1350" dirty="0"/>
          </a:p>
        </p:txBody>
      </p:sp>
      <p:sp>
        <p:nvSpPr>
          <p:cNvPr id="6" name="Shape 120"/>
          <p:cNvSpPr txBox="1"/>
          <p:nvPr/>
        </p:nvSpPr>
        <p:spPr>
          <a:xfrm>
            <a:off x="133452" y="1107634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Tuplas</a:t>
            </a:r>
            <a:endParaRPr lang="es-ES_tradnl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69" y="3437720"/>
            <a:ext cx="4277443" cy="982948"/>
          </a:xfrm>
          <a:prstGeom prst="rect">
            <a:avLst/>
          </a:prstGeom>
        </p:spPr>
      </p:pic>
      <p:sp>
        <p:nvSpPr>
          <p:cNvPr id="8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3200" dirty="0" err="1" smtClean="0">
                <a:solidFill>
                  <a:srgbClr val="953DAC"/>
                </a:solidFill>
              </a:rPr>
              <a:t>Tuplas</a:t>
            </a:r>
            <a:endParaRPr sz="2400" dirty="0">
              <a:solidFill>
                <a:srgbClr val="953DAC"/>
              </a:solidFill>
            </a:endParaRPr>
          </a:p>
        </p:txBody>
      </p:sp>
      <p:sp>
        <p:nvSpPr>
          <p:cNvPr id="9" name="Shape 120"/>
          <p:cNvSpPr txBox="1"/>
          <p:nvPr/>
        </p:nvSpPr>
        <p:spPr>
          <a:xfrm>
            <a:off x="391861" y="3016398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2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sp>
        <p:nvSpPr>
          <p:cNvPr id="10" name="Shape 120"/>
          <p:cNvSpPr txBox="1"/>
          <p:nvPr/>
        </p:nvSpPr>
        <p:spPr>
          <a:xfrm>
            <a:off x="3926196" y="4440838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2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9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3200" dirty="0" smtClean="0">
                <a:solidFill>
                  <a:srgbClr val="953DAC"/>
                </a:solidFill>
              </a:rPr>
              <a:t>Más</a:t>
            </a:r>
            <a:r>
              <a:rPr lang="es-ES" sz="3200" dirty="0" smtClean="0"/>
              <a:t> de </a:t>
            </a:r>
            <a:r>
              <a:rPr lang="es-ES" sz="3200" dirty="0" err="1" smtClean="0"/>
              <a:t>tuplas</a:t>
            </a: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4" y="1547727"/>
            <a:ext cx="3480828" cy="322421"/>
          </a:xfrm>
          <a:prstGeom prst="rect">
            <a:avLst/>
          </a:prstGeom>
        </p:spPr>
      </p:pic>
      <p:sp>
        <p:nvSpPr>
          <p:cNvPr id="4" name="Shape 120"/>
          <p:cNvSpPr txBox="1"/>
          <p:nvPr/>
        </p:nvSpPr>
        <p:spPr>
          <a:xfrm>
            <a:off x="133452" y="1107634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Discards</a:t>
            </a:r>
            <a:endParaRPr lang="es-ES_tradnl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5" y="2009392"/>
            <a:ext cx="4619524" cy="1302055"/>
          </a:xfrm>
          <a:prstGeom prst="rect">
            <a:avLst/>
          </a:prstGeom>
        </p:spPr>
      </p:pic>
      <p:sp>
        <p:nvSpPr>
          <p:cNvPr id="6" name="Shape 120"/>
          <p:cNvSpPr txBox="1"/>
          <p:nvPr/>
        </p:nvSpPr>
        <p:spPr>
          <a:xfrm>
            <a:off x="702801" y="3325072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4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9294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12" y="1040380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Funciones</a:t>
            </a:r>
            <a:r>
              <a:rPr lang="es-ES_tradnl" sz="1350" dirty="0"/>
              <a:t> </a:t>
            </a:r>
            <a:r>
              <a:rPr lang="es-ES_tradnl" sz="1600" dirty="0"/>
              <a:t>locales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03" y="1378934"/>
            <a:ext cx="3901603" cy="2150372"/>
          </a:xfrm>
          <a:prstGeom prst="rect">
            <a:avLst/>
          </a:prstGeom>
        </p:spPr>
      </p:pic>
      <p:sp>
        <p:nvSpPr>
          <p:cNvPr id="5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3600" dirty="0" smtClean="0">
                <a:solidFill>
                  <a:srgbClr val="953DAC"/>
                </a:solidFill>
              </a:rPr>
              <a:t>Más novedades (3/4)</a:t>
            </a:r>
            <a:endParaRPr sz="1100" dirty="0">
              <a:solidFill>
                <a:srgbClr val="953DA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9573" y="1040380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Devoluciones por referencia</a:t>
            </a:r>
            <a:endParaRPr lang="es-ES_tradnl" sz="1600" dirty="0"/>
          </a:p>
        </p:txBody>
      </p:sp>
      <p:sp>
        <p:nvSpPr>
          <p:cNvPr id="7" name="Shape 120"/>
          <p:cNvSpPr txBox="1"/>
          <p:nvPr/>
        </p:nvSpPr>
        <p:spPr>
          <a:xfrm>
            <a:off x="176708" y="3540286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6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573" y="1378934"/>
            <a:ext cx="3701013" cy="2184866"/>
          </a:xfrm>
          <a:prstGeom prst="rect">
            <a:avLst/>
          </a:prstGeom>
        </p:spPr>
      </p:pic>
      <p:sp>
        <p:nvSpPr>
          <p:cNvPr id="8" name="Shape 120"/>
          <p:cNvSpPr txBox="1"/>
          <p:nvPr/>
        </p:nvSpPr>
        <p:spPr>
          <a:xfrm>
            <a:off x="4629554" y="3567067"/>
            <a:ext cx="4100512" cy="25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5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113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12" y="1040380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Mejoras literales</a:t>
            </a:r>
            <a:endParaRPr lang="es-ES_tradnl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6" y="1378934"/>
            <a:ext cx="5343122" cy="789178"/>
          </a:xfrm>
          <a:prstGeom prst="rect">
            <a:avLst/>
          </a:prstGeom>
        </p:spPr>
      </p:pic>
      <p:sp>
        <p:nvSpPr>
          <p:cNvPr id="4" name="Shape 120"/>
          <p:cNvSpPr txBox="1"/>
          <p:nvPr/>
        </p:nvSpPr>
        <p:spPr>
          <a:xfrm>
            <a:off x="962422" y="2168112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10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559906" y="2177066"/>
            <a:ext cx="337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err="1" smtClean="0"/>
              <a:t>ThrowExpresions</a:t>
            </a:r>
            <a:endParaRPr lang="es-ES_tradnl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78" y="2535917"/>
            <a:ext cx="5095950" cy="2110042"/>
          </a:xfrm>
          <a:prstGeom prst="rect">
            <a:avLst/>
          </a:prstGeom>
        </p:spPr>
      </p:pic>
      <p:sp>
        <p:nvSpPr>
          <p:cNvPr id="7" name="Shape 120"/>
          <p:cNvSpPr txBox="1"/>
          <p:nvPr/>
        </p:nvSpPr>
        <p:spPr>
          <a:xfrm>
            <a:off x="4315218" y="4633406"/>
            <a:ext cx="4100512" cy="21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1000" b="1" i="1" dirty="0" smtClean="0">
                <a:solidFill>
                  <a:schemeClr val="tx1"/>
                </a:solidFill>
              </a:rPr>
              <a:t>Ejemplo 8</a:t>
            </a:r>
            <a:endParaRPr lang="es-ES_tradnl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450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8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144000" cy="6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15A12"/>
              </a:buClr>
              <a:buFont typeface="Arial"/>
              <a:buNone/>
            </a:pPr>
            <a:r>
              <a:rPr lang="es-ES" sz="4400" dirty="0" smtClean="0">
                <a:solidFill>
                  <a:srgbClr val="953DAC"/>
                </a:solidFill>
              </a:rPr>
              <a:t>C# 7.1</a:t>
            </a:r>
            <a:r>
              <a:rPr lang="es-ES" sz="1800" dirty="0" smtClean="0">
                <a:solidFill>
                  <a:srgbClr val="953DAC"/>
                </a:solidFill>
              </a:rPr>
              <a:t>(Agosto 2017)</a:t>
            </a:r>
            <a:endParaRPr dirty="0">
              <a:solidFill>
                <a:srgbClr val="953DAC"/>
              </a:solidFill>
            </a:endParaRPr>
          </a:p>
        </p:txBody>
      </p:sp>
      <p:sp>
        <p:nvSpPr>
          <p:cNvPr id="3" name="Shape 120"/>
          <p:cNvSpPr txBox="1"/>
          <p:nvPr/>
        </p:nvSpPr>
        <p:spPr>
          <a:xfrm>
            <a:off x="316959" y="1256081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err="1" smtClean="0"/>
              <a:t>Async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Main</a:t>
            </a:r>
            <a:endParaRPr lang="es-ES_tradnl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2" y="1567617"/>
            <a:ext cx="3183106" cy="649613"/>
          </a:xfrm>
          <a:prstGeom prst="rect">
            <a:avLst/>
          </a:prstGeom>
        </p:spPr>
      </p:pic>
      <p:sp>
        <p:nvSpPr>
          <p:cNvPr id="5" name="Shape 120"/>
          <p:cNvSpPr txBox="1"/>
          <p:nvPr/>
        </p:nvSpPr>
        <p:spPr>
          <a:xfrm>
            <a:off x="3484934" y="2498895"/>
            <a:ext cx="41005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sz="1600" dirty="0" smtClean="0"/>
              <a:t>Literal Default</a:t>
            </a:r>
            <a:endParaRPr lang="es-ES_tradnl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64" y="2868852"/>
            <a:ext cx="4513634" cy="1812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293" y="3286371"/>
            <a:ext cx="3111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22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Custom 3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251</Words>
  <Application>Microsoft Office PowerPoint</Application>
  <PresentationFormat>On-screen Show (16:9)</PresentationFormat>
  <Paragraphs>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</vt:lpstr>
      <vt:lpstr>Segoe UI Light</vt:lpstr>
      <vt:lpstr>Contents Slide Master</vt:lpstr>
      <vt:lpstr>PowerPoint Presentation</vt:lpstr>
      <vt:lpstr>PowerPoint Presentation</vt:lpstr>
      <vt:lpstr>C# 7.0</vt:lpstr>
      <vt:lpstr>Nuevas capacidades</vt:lpstr>
      <vt:lpstr>Tuplas</vt:lpstr>
      <vt:lpstr>Más de tuplas</vt:lpstr>
      <vt:lpstr>Más novedades (3/4)</vt:lpstr>
      <vt:lpstr>PowerPoint Presentation</vt:lpstr>
      <vt:lpstr>C# 7.1(Agosto 2017)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Antonio Beltran Marquez</dc:creator>
  <cp:lastModifiedBy>Juan Luis Guerrero Minero</cp:lastModifiedBy>
  <cp:revision>36</cp:revision>
  <dcterms:modified xsi:type="dcterms:W3CDTF">2020-07-06T17:09:01Z</dcterms:modified>
</cp:coreProperties>
</file>